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1" r:id="rId4"/>
    <p:sldId id="294" r:id="rId5"/>
    <p:sldId id="295" r:id="rId6"/>
    <p:sldId id="258" r:id="rId7"/>
    <p:sldId id="298" r:id="rId8"/>
    <p:sldId id="296" r:id="rId9"/>
    <p:sldId id="259" r:id="rId10"/>
    <p:sldId id="293" r:id="rId11"/>
    <p:sldId id="265" r:id="rId12"/>
    <p:sldId id="264" r:id="rId13"/>
    <p:sldId id="281" r:id="rId14"/>
    <p:sldId id="289" r:id="rId15"/>
    <p:sldId id="272" r:id="rId16"/>
    <p:sldId id="273" r:id="rId17"/>
    <p:sldId id="271" r:id="rId18"/>
    <p:sldId id="270" r:id="rId19"/>
    <p:sldId id="285" r:id="rId20"/>
    <p:sldId id="286" r:id="rId21"/>
    <p:sldId id="300" r:id="rId22"/>
    <p:sldId id="283" r:id="rId23"/>
    <p:sldId id="297" r:id="rId24"/>
    <p:sldId id="299" r:id="rId25"/>
    <p:sldId id="277" r:id="rId26"/>
    <p:sldId id="301" r:id="rId27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63" d="100"/>
          <a:sy n="63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FCEA9-9190-4BDB-8417-F8B030F447DF}" type="datetimeFigureOut">
              <a:rPr lang="nb-NO" smtClean="0"/>
              <a:pPr/>
              <a:t>16.01.2010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31EF3-6D86-4D77-82CC-078B3A992EAB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TERENA </a:t>
            </a:r>
            <a:r>
              <a:rPr lang="en-GB" dirty="0" err="1" smtClean="0"/>
              <a:t>eScience</a:t>
            </a:r>
            <a:r>
              <a:rPr lang="en-GB" dirty="0" smtClean="0"/>
              <a:t> Personal CA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429552" cy="1752600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accreditation</a:t>
            </a:r>
            <a:r>
              <a:rPr lang="en-GB" dirty="0" smtClean="0"/>
              <a:t> </a:t>
            </a:r>
          </a:p>
        </p:txBody>
      </p:sp>
      <p:pic>
        <p:nvPicPr>
          <p:cNvPr id="4" name="Picture 3" descr="logo-sigma-s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6193184"/>
            <a:ext cx="1285884" cy="4749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5715016"/>
            <a:ext cx="238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Jan </a:t>
            </a:r>
            <a:r>
              <a:rPr lang="en-GB" dirty="0" smtClean="0"/>
              <a:t>Meijer, TCS PMA</a:t>
            </a:r>
            <a:endParaRPr lang="nb-NO" dirty="0"/>
          </a:p>
        </p:txBody>
      </p:sp>
      <p:sp>
        <p:nvSpPr>
          <p:cNvPr id="6" name="TextBox 5"/>
          <p:cNvSpPr txBox="1"/>
          <p:nvPr/>
        </p:nvSpPr>
        <p:spPr>
          <a:xfrm>
            <a:off x="7131015" y="5715016"/>
            <a:ext cx="1851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err="1" smtClean="0"/>
              <a:t>EuGridPMA</a:t>
            </a:r>
            <a:r>
              <a:rPr lang="en-GB" dirty="0" smtClean="0"/>
              <a:t> </a:t>
            </a:r>
            <a:r>
              <a:rPr lang="en-GB" b="1" dirty="0" smtClean="0"/>
              <a:t>18</a:t>
            </a:r>
            <a:endParaRPr lang="en-GB" dirty="0" smtClean="0"/>
          </a:p>
          <a:p>
            <a:pPr algn="r"/>
            <a:r>
              <a:rPr lang="en-GB" dirty="0" smtClean="0"/>
              <a:t>18-20 Jan. 2010</a:t>
            </a:r>
          </a:p>
          <a:p>
            <a:pPr algn="r"/>
            <a:r>
              <a:rPr lang="en-GB" dirty="0" smtClean="0"/>
              <a:t>Dublin</a:t>
            </a:r>
            <a:endParaRPr lang="nb-NO" dirty="0"/>
          </a:p>
        </p:txBody>
      </p:sp>
      <p:pic>
        <p:nvPicPr>
          <p:cNvPr id="7" name="Picture 6" descr="TERENA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5643578"/>
            <a:ext cx="1028700" cy="104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TCS technical components</a:t>
            </a:r>
            <a:endParaRPr lang="nb-NO" b="1" dirty="0"/>
          </a:p>
        </p:txBody>
      </p:sp>
      <p:pic>
        <p:nvPicPr>
          <p:cNvPr id="5" name="Picture 4" descr="tcs_all_cas_in_one_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429552" cy="48764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Delegated Responsibilities</a:t>
            </a:r>
            <a:endParaRPr lang="nb-NO" dirty="0"/>
          </a:p>
        </p:txBody>
      </p:sp>
      <p:pic>
        <p:nvPicPr>
          <p:cNvPr id="6" name="Picture 5" descr="personal_ca_responsibility_hierarch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529513" cy="5076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Built using contracts</a:t>
            </a:r>
            <a:endParaRPr lang="nb-NO" dirty="0"/>
          </a:p>
        </p:txBody>
      </p:sp>
      <p:pic>
        <p:nvPicPr>
          <p:cNvPr id="6" name="Picture 5" descr="personal_ca_overview_contrac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142984"/>
            <a:ext cx="8072462" cy="5399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summing up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GB" dirty="0" smtClean="0"/>
              <a:t>Delegated responsibility</a:t>
            </a:r>
          </a:p>
          <a:p>
            <a:pPr>
              <a:buNone/>
            </a:pPr>
            <a:endParaRPr lang="en-GB" dirty="0" smtClean="0"/>
          </a:p>
          <a:p>
            <a:r>
              <a:rPr lang="en-GB" b="1" dirty="0" smtClean="0"/>
              <a:t>NREN</a:t>
            </a:r>
            <a:r>
              <a:rPr lang="en-GB" dirty="0" smtClean="0"/>
              <a:t> responsible for </a:t>
            </a:r>
            <a:r>
              <a:rPr lang="en-GB" b="1" dirty="0" smtClean="0"/>
              <a:t>Subscribers</a:t>
            </a:r>
          </a:p>
          <a:p>
            <a:pPr lvl="1"/>
            <a:r>
              <a:rPr lang="en-GB" dirty="0" smtClean="0"/>
              <a:t>Agreement TERENA - NREN</a:t>
            </a:r>
          </a:p>
          <a:p>
            <a:r>
              <a:rPr lang="en-GB" b="1" dirty="0" smtClean="0"/>
              <a:t>Subscriber</a:t>
            </a:r>
            <a:r>
              <a:rPr lang="en-GB" dirty="0" smtClean="0"/>
              <a:t> responsible for </a:t>
            </a:r>
            <a:r>
              <a:rPr lang="en-GB" b="1" dirty="0" smtClean="0"/>
              <a:t>Users</a:t>
            </a:r>
          </a:p>
          <a:p>
            <a:pPr lvl="1"/>
            <a:r>
              <a:rPr lang="en-GB" dirty="0" smtClean="0"/>
              <a:t>Agreement NREN – Subscriber</a:t>
            </a:r>
          </a:p>
          <a:p>
            <a:endParaRPr lang="en-GB" dirty="0" smtClean="0"/>
          </a:p>
          <a:p>
            <a:pPr algn="ctr">
              <a:buNone/>
            </a:pPr>
            <a:r>
              <a:rPr lang="en-GB" dirty="0" smtClean="0"/>
              <a:t>In all agreements:</a:t>
            </a:r>
          </a:p>
          <a:p>
            <a:pPr lvl="1" algn="ctr">
              <a:buNone/>
            </a:pPr>
            <a:r>
              <a:rPr lang="en-GB" sz="4300" b="1" u="sng" dirty="0" smtClean="0">
                <a:solidFill>
                  <a:srgbClr val="FF0000"/>
                </a:solidFill>
              </a:rPr>
              <a:t>adhere		to 		CPS</a:t>
            </a:r>
            <a:endParaRPr lang="nb-NO" sz="43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Repository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900106"/>
          </a:xfrm>
        </p:spPr>
        <p:txBody>
          <a:bodyPr/>
          <a:lstStyle/>
          <a:p>
            <a:pPr>
              <a:buNone/>
            </a:pPr>
            <a:r>
              <a:rPr lang="nb-NO" dirty="0" smtClean="0"/>
              <a:t>http://www.terena.org/activities/tcs/repository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Identity Vetting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3.2.3	Authentication of Individual Identity</a:t>
            </a:r>
            <a:endParaRPr lang="nb-NO" b="1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	The identity of a Requester in a Subscriber's </a:t>
            </a:r>
            <a:r>
              <a:rPr lang="en-GB" dirty="0" err="1" smtClean="0"/>
              <a:t>IdP</a:t>
            </a:r>
            <a:r>
              <a:rPr lang="en-GB" dirty="0" smtClean="0"/>
              <a:t> has been validated by the Subscriber. During the validation process or during processes supporting that validation process the identity of the requester was confirmed with a </a:t>
            </a:r>
            <a:r>
              <a:rPr lang="en-GB" b="1" dirty="0" smtClean="0">
                <a:solidFill>
                  <a:srgbClr val="00B050"/>
                </a:solidFill>
              </a:rPr>
              <a:t>face-to-face meeting and valid photo identification</a:t>
            </a:r>
            <a:r>
              <a:rPr lang="en-GB" dirty="0" smtClean="0"/>
              <a:t> and/or similar official documents.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authorisation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b="1" dirty="0" smtClean="0"/>
              <a:t>3.2.3	 Authentication of Individual Identity</a:t>
            </a:r>
            <a:endParaRPr lang="nb-NO" sz="3000" b="1" dirty="0" smtClean="0"/>
          </a:p>
          <a:p>
            <a:pPr>
              <a:buNone/>
            </a:pPr>
            <a:endParaRPr lang="en-GB" sz="3000" dirty="0" smtClean="0"/>
          </a:p>
          <a:p>
            <a:pPr>
              <a:buNone/>
            </a:pPr>
            <a:r>
              <a:rPr lang="en-GB" sz="3000" dirty="0" smtClean="0"/>
              <a:t>	The Subscriber expresses that an identity has been properly validated by setting a specific value in the </a:t>
            </a:r>
            <a:r>
              <a:rPr lang="en-GB" sz="3000" i="1" dirty="0" err="1" smtClean="0">
                <a:solidFill>
                  <a:srgbClr val="00B050"/>
                </a:solidFill>
              </a:rPr>
              <a:t>eduPersonEntitlement</a:t>
            </a:r>
            <a:r>
              <a:rPr lang="en-GB" sz="3000" dirty="0" smtClean="0"/>
              <a:t> attribute of the Requester's identity in the Subscriber's </a:t>
            </a:r>
            <a:r>
              <a:rPr lang="en-GB" sz="3000" dirty="0" err="1" smtClean="0"/>
              <a:t>IdP</a:t>
            </a:r>
            <a:r>
              <a:rPr lang="en-GB" sz="3000" dirty="0" smtClean="0"/>
              <a:t>.</a:t>
            </a:r>
            <a:endParaRPr lang="nb-NO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Persistently unique DNs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/>
              <a:t>3.1.1 Types of Names</a:t>
            </a:r>
          </a:p>
          <a:p>
            <a:pPr>
              <a:buNone/>
            </a:pPr>
            <a:r>
              <a:rPr lang="en-US" sz="2000" dirty="0" smtClean="0"/>
              <a:t>	CN: A </a:t>
            </a:r>
            <a:r>
              <a:rPr lang="en-US" sz="2000" dirty="0" smtClean="0">
                <a:solidFill>
                  <a:srgbClr val="00B050"/>
                </a:solidFill>
              </a:rPr>
              <a:t>reasonable representation of the name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of the Requester appended with an Identifier that uniquely and persistently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represents the Requester in the Subscriber's </a:t>
            </a:r>
            <a:r>
              <a:rPr lang="en-US" sz="2000" dirty="0" err="1" smtClean="0">
                <a:solidFill>
                  <a:srgbClr val="00B050"/>
                </a:solidFill>
              </a:rPr>
              <a:t>IdP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/>
              <a:t>as described in section 3.1.5 Uniqueness of Names</a:t>
            </a:r>
          </a:p>
          <a:p>
            <a:pPr>
              <a:buNone/>
            </a:pPr>
            <a:endParaRPr lang="en-US" sz="2000" u="sng" dirty="0" smtClean="0"/>
          </a:p>
          <a:p>
            <a:pPr>
              <a:buNone/>
            </a:pPr>
            <a:r>
              <a:rPr lang="en-US" sz="2000" b="1" dirty="0" smtClean="0"/>
              <a:t>3.1.5 Uniqueness of Names</a:t>
            </a:r>
            <a:endParaRPr lang="nb-NO" sz="2000" b="1" dirty="0" smtClean="0"/>
          </a:p>
          <a:p>
            <a:pPr>
              <a:buNone/>
            </a:pPr>
            <a:r>
              <a:rPr lang="en-US" sz="2000" dirty="0" smtClean="0"/>
              <a:t>	The Subject Distinguished Name of a </a:t>
            </a:r>
            <a:r>
              <a:rPr lang="en-GB" sz="2000" dirty="0" smtClean="0"/>
              <a:t>TERENA </a:t>
            </a:r>
            <a:r>
              <a:rPr lang="en-GB" sz="2000" dirty="0" err="1" smtClean="0"/>
              <a:t>eScience</a:t>
            </a:r>
            <a:r>
              <a:rPr lang="en-GB" sz="2000" dirty="0" smtClean="0"/>
              <a:t> Personal CA</a:t>
            </a:r>
            <a:r>
              <a:rPr lang="en-US" sz="2000" dirty="0" smtClean="0"/>
              <a:t>-issued Certificate is unique for each Requester by including an Identifier that uniquely and persistently represents the Requester in the </a:t>
            </a:r>
            <a:r>
              <a:rPr lang="en-US" sz="2000" dirty="0" err="1" smtClean="0"/>
              <a:t>IdP</a:t>
            </a:r>
            <a:r>
              <a:rPr lang="en-US" sz="2000" dirty="0" smtClean="0"/>
              <a:t> of its Subscriber. A Subscriber will ensure the persistence and uniqueness of the aforementioned Identifier that its </a:t>
            </a:r>
            <a:r>
              <a:rPr lang="en-US" sz="2000" dirty="0" err="1" smtClean="0"/>
              <a:t>IdP</a:t>
            </a:r>
            <a:r>
              <a:rPr lang="en-US" sz="2000" dirty="0" smtClean="0"/>
              <a:t> releases to the TERENA </a:t>
            </a:r>
            <a:r>
              <a:rPr lang="en-US" sz="2000" dirty="0" err="1" smtClean="0"/>
              <a:t>eScience</a:t>
            </a:r>
            <a:r>
              <a:rPr lang="en-US" sz="2000" dirty="0" smtClean="0"/>
              <a:t> Personal CA. </a:t>
            </a:r>
            <a:r>
              <a:rPr lang="en-US" sz="2000" dirty="0" smtClean="0">
                <a:solidFill>
                  <a:srgbClr val="00B050"/>
                </a:solidFill>
              </a:rPr>
              <a:t>The Identifier must be traceable to a Requester for at least as long as the certificate issued to the Requester is valid.</a:t>
            </a:r>
            <a:endParaRPr lang="nb-NO" sz="20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Revocation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/>
              <a:t>4.9.2	Who can Request Revocation</a:t>
            </a:r>
            <a:endParaRPr lang="nb-NO" sz="1800" dirty="0" smtClean="0"/>
          </a:p>
          <a:p>
            <a:pPr lvl="1"/>
            <a:r>
              <a:rPr lang="en-US" sz="1800" dirty="0" smtClean="0"/>
              <a:t>a Member </a:t>
            </a:r>
            <a:r>
              <a:rPr lang="en-GB" sz="1800" dirty="0" smtClean="0"/>
              <a:t>can request the revocation of any certificate within its constituency of Subscribers;</a:t>
            </a:r>
            <a:endParaRPr lang="nb-NO" sz="1800" dirty="0" smtClean="0"/>
          </a:p>
          <a:p>
            <a:pPr lvl="1"/>
            <a:r>
              <a:rPr lang="en-US" sz="1800" dirty="0" smtClean="0"/>
              <a:t>a Subscriber can request the revocation of any certificate within its constituency of Requesters;</a:t>
            </a:r>
            <a:endParaRPr lang="nb-NO" sz="1800" dirty="0" smtClean="0"/>
          </a:p>
          <a:p>
            <a:pPr lvl="1"/>
            <a:r>
              <a:rPr lang="en-US" sz="1800" dirty="0" smtClean="0"/>
              <a:t>a Requester can request the revocation of its own certificate.</a:t>
            </a:r>
            <a:endParaRPr lang="nb-NO" sz="1800" dirty="0" smtClean="0"/>
          </a:p>
          <a:p>
            <a:pPr lvl="1"/>
            <a:r>
              <a:rPr lang="en-GB" sz="1800" dirty="0" smtClean="0"/>
              <a:t>A revocation request can be initiated by other entities. Such a revocation request has to be properly and convincingly documented.</a:t>
            </a:r>
          </a:p>
          <a:p>
            <a:pPr lvl="1"/>
            <a:endParaRPr lang="en-GB" sz="1800" dirty="0" smtClean="0"/>
          </a:p>
          <a:p>
            <a:pPr>
              <a:buNone/>
            </a:pPr>
            <a:r>
              <a:rPr lang="en-US" sz="1800" b="1" dirty="0" smtClean="0"/>
              <a:t>4.9.1	Circumstances for Revocation</a:t>
            </a:r>
            <a:endParaRPr lang="en-GB" sz="1800" dirty="0" smtClean="0"/>
          </a:p>
          <a:p>
            <a:pPr lvl="1"/>
            <a:r>
              <a:rPr lang="en-US" sz="1800" dirty="0" smtClean="0"/>
              <a:t>The Requester's </a:t>
            </a:r>
            <a:r>
              <a:rPr lang="en-US" sz="1800" dirty="0" err="1" smtClean="0"/>
              <a:t>IdP</a:t>
            </a:r>
            <a:r>
              <a:rPr lang="en-US" sz="1800" dirty="0" smtClean="0"/>
              <a:t> account is compromised, revoked or its password is compromised;</a:t>
            </a:r>
            <a:endParaRPr lang="nb-NO" sz="1800" dirty="0" smtClean="0"/>
          </a:p>
          <a:p>
            <a:pPr lvl="1"/>
            <a:r>
              <a:rPr lang="en-US" sz="1800" dirty="0" smtClean="0"/>
              <a:t>There has been a modification of the information pertaining to the Requester that is contained within the certificate;</a:t>
            </a:r>
            <a:endParaRPr lang="nb-NO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Revocation (2)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b="1" dirty="0" smtClean="0"/>
              <a:t>4.9.4 Revocation Request Grace Period</a:t>
            </a:r>
          </a:p>
          <a:p>
            <a:pPr>
              <a:buNone/>
            </a:pPr>
            <a:r>
              <a:rPr lang="en-GB" b="1" dirty="0" smtClean="0"/>
              <a:t>	</a:t>
            </a:r>
            <a:r>
              <a:rPr lang="en-GB" dirty="0" smtClean="0"/>
              <a:t>Any of the parties defined in </a:t>
            </a:r>
            <a:r>
              <a:rPr lang="en-GB" i="1" dirty="0" smtClean="0"/>
              <a:t>Section 4.9.2 “Who can request </a:t>
            </a:r>
            <a:r>
              <a:rPr lang="en-GB" i="1" dirty="0" smtClean="0"/>
              <a:t>revocation”</a:t>
            </a:r>
            <a:r>
              <a:rPr lang="en-GB" dirty="0" smtClean="0"/>
              <a:t> </a:t>
            </a:r>
            <a:r>
              <a:rPr lang="en-GB" dirty="0" smtClean="0"/>
              <a:t>that becomes aware of circumstances that require revocation of a certificate is obliged to initiate a revocation request as soon as possible.</a:t>
            </a:r>
          </a:p>
          <a:p>
            <a:pPr>
              <a:buNone/>
            </a:pPr>
            <a:endParaRPr lang="en-GB" dirty="0" smtClean="0"/>
          </a:p>
          <a:p>
            <a:pPr algn="ctr">
              <a:buNone/>
            </a:pPr>
            <a:r>
              <a:rPr lang="en-GB" b="1" dirty="0" smtClean="0"/>
              <a:t>Manual and automated revocation with </a:t>
            </a:r>
            <a:r>
              <a:rPr lang="en-GB" b="1" dirty="0" err="1" smtClean="0"/>
              <a:t>Confusa</a:t>
            </a:r>
            <a:r>
              <a:rPr lang="en-GB" b="1" dirty="0" smtClean="0"/>
              <a:t> portal software</a:t>
            </a:r>
            <a:endParaRPr lang="nb-NO" b="1" dirty="0" smtClean="0"/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It’s a MICS</a:t>
            </a:r>
            <a:endParaRPr lang="nb-NO" b="1" dirty="0"/>
          </a:p>
        </p:txBody>
      </p:sp>
      <p:pic>
        <p:nvPicPr>
          <p:cNvPr id="4" name="Picture 3" descr="personal--ca-with-federation_kaal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214422"/>
            <a:ext cx="7109262" cy="542926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IdP</a:t>
            </a:r>
            <a:r>
              <a:rPr lang="en-GB" dirty="0" smtClean="0"/>
              <a:t> data quality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9.6.3 	Subscriber Representations and Warranties</a:t>
            </a:r>
            <a:endParaRPr lang="nb-NO" b="1" dirty="0" smtClean="0"/>
          </a:p>
          <a:p>
            <a:pPr>
              <a:buNone/>
            </a:pPr>
            <a:r>
              <a:rPr lang="en-US" dirty="0" smtClean="0"/>
              <a:t>	Upon signing and accepting the Subscriber Agreement, the Subscriber represents to TCS and to relying parties that at the time of acceptance and until further notice:</a:t>
            </a:r>
            <a:endParaRPr lang="nb-NO" dirty="0" smtClean="0"/>
          </a:p>
          <a:p>
            <a:pPr>
              <a:buNone/>
            </a:pPr>
            <a:endParaRPr lang="nb-NO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All representations made by the Subscriber to TCS regarding the information contained in the certificate of its Requesters are accurate and true.</a:t>
            </a:r>
            <a:endParaRPr lang="nb-NO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The Subscriber agrees with the terms and conditions of this CPS and other agreements and policy statements of TCS.</a:t>
            </a:r>
            <a:endParaRPr lang="nb-NO" dirty="0" smtClean="0"/>
          </a:p>
          <a:p>
            <a:r>
              <a:rPr lang="en-US" dirty="0" smtClean="0"/>
              <a:t>The Subscriber abides by the laws applicable in its country or territory including those related to intellectual property protection, viruses, accessing computer systems etc.</a:t>
            </a:r>
            <a:endParaRPr lang="nb-NO" dirty="0" smtClean="0"/>
          </a:p>
          <a:p>
            <a:r>
              <a:rPr lang="en-US" dirty="0" smtClean="0"/>
              <a:t>The Subscriber complies with all export laws and regulations for dual usage goods as may be applicable.</a:t>
            </a:r>
            <a:endParaRPr lang="nb-NO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The Subscriber agrees to on request provide full documentation to Member and/or TERENA about the procedures used to populate and maintain the identity related information in its </a:t>
            </a:r>
            <a:r>
              <a:rPr lang="en-US" dirty="0" err="1" smtClean="0">
                <a:solidFill>
                  <a:srgbClr val="00B050"/>
                </a:solidFill>
              </a:rPr>
              <a:t>IdP</a:t>
            </a:r>
            <a:endParaRPr lang="nb-NO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summary</a:t>
            </a:r>
            <a:endParaRPr lang="nb-N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PhotoId</a:t>
            </a:r>
            <a:r>
              <a:rPr lang="en-GB" dirty="0" smtClean="0"/>
              <a:t> requirement </a:t>
            </a:r>
            <a:r>
              <a:rPr lang="en-GB" i="1" dirty="0" smtClean="0"/>
              <a:t>	</a:t>
            </a:r>
            <a:r>
              <a:rPr lang="en-GB" i="1" dirty="0" err="1" smtClean="0">
                <a:solidFill>
                  <a:srgbClr val="00B050"/>
                </a:solidFill>
              </a:rPr>
              <a:t>eduPersonEntitlement</a:t>
            </a:r>
            <a:endParaRPr lang="en-GB" i="1" dirty="0" smtClean="0">
              <a:solidFill>
                <a:srgbClr val="00B050"/>
              </a:solidFill>
            </a:endParaRPr>
          </a:p>
          <a:p>
            <a:r>
              <a:rPr lang="en-GB" dirty="0" smtClean="0"/>
              <a:t>Persistent unique Id requirement		</a:t>
            </a:r>
            <a:r>
              <a:rPr lang="en-GB" i="1" dirty="0" err="1" smtClean="0">
                <a:solidFill>
                  <a:srgbClr val="00B050"/>
                </a:solidFill>
              </a:rPr>
              <a:t>ePPN</a:t>
            </a:r>
            <a:endParaRPr lang="en-GB" i="1" dirty="0" smtClean="0">
              <a:solidFill>
                <a:srgbClr val="00B050"/>
              </a:solidFill>
            </a:endParaRPr>
          </a:p>
          <a:p>
            <a:r>
              <a:rPr lang="en-GB" dirty="0" smtClean="0"/>
              <a:t>Revocation requirement		</a:t>
            </a:r>
            <a:r>
              <a:rPr lang="en-GB" dirty="0" smtClean="0">
                <a:solidFill>
                  <a:srgbClr val="00B050"/>
                </a:solidFill>
              </a:rPr>
              <a:t>	</a:t>
            </a:r>
            <a:r>
              <a:rPr lang="en-GB" i="1" dirty="0" smtClean="0">
                <a:solidFill>
                  <a:srgbClr val="00B050"/>
                </a:solidFill>
              </a:rPr>
              <a:t>NREN, Subscriber, user</a:t>
            </a:r>
          </a:p>
          <a:p>
            <a:r>
              <a:rPr lang="en-GB" dirty="0" err="1" smtClean="0"/>
              <a:t>IdP</a:t>
            </a:r>
            <a:r>
              <a:rPr lang="en-GB" dirty="0" smtClean="0"/>
              <a:t> data quality requirements		</a:t>
            </a:r>
            <a:r>
              <a:rPr lang="en-US" dirty="0" smtClean="0">
                <a:solidFill>
                  <a:srgbClr val="00B050"/>
                </a:solidFill>
              </a:rPr>
              <a:t>9.6.3 Subscriber </a:t>
            </a:r>
            <a:r>
              <a:rPr lang="en-US" dirty="0" smtClean="0">
                <a:solidFill>
                  <a:srgbClr val="00B050"/>
                </a:solidFill>
              </a:rPr>
              <a:t>Representations and </a:t>
            </a:r>
            <a:r>
              <a:rPr lang="en-US" dirty="0" smtClean="0">
                <a:solidFill>
                  <a:srgbClr val="00B050"/>
                </a:solidFill>
              </a:rPr>
              <a:t>	Warranties</a:t>
            </a:r>
            <a:endParaRPr lang="en-GB" dirty="0" smtClean="0">
              <a:solidFill>
                <a:srgbClr val="00B050"/>
              </a:solidFill>
            </a:endParaRPr>
          </a:p>
          <a:p>
            <a:endParaRPr lang="nb-NO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Audits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self audit</a:t>
            </a:r>
          </a:p>
          <a:p>
            <a:r>
              <a:rPr lang="en-GB" dirty="0" smtClean="0"/>
              <a:t>CA backend audit part of </a:t>
            </a:r>
            <a:r>
              <a:rPr lang="en-GB" dirty="0" err="1" smtClean="0"/>
              <a:t>WebTrust</a:t>
            </a:r>
            <a:r>
              <a:rPr lang="en-GB" dirty="0" smtClean="0"/>
              <a:t> audit</a:t>
            </a:r>
          </a:p>
          <a:p>
            <a:r>
              <a:rPr lang="en-GB" dirty="0" smtClean="0"/>
              <a:t>Asked </a:t>
            </a:r>
            <a:r>
              <a:rPr lang="en-GB" dirty="0" err="1" smtClean="0"/>
              <a:t>Comodo</a:t>
            </a:r>
            <a:r>
              <a:rPr lang="en-GB" dirty="0" smtClean="0"/>
              <a:t> to do audit of issuing process similar to </a:t>
            </a:r>
            <a:r>
              <a:rPr lang="en-GB" dirty="0" err="1" smtClean="0"/>
              <a:t>WebTrust</a:t>
            </a:r>
            <a:endParaRPr lang="en-GB" dirty="0" smtClean="0"/>
          </a:p>
          <a:p>
            <a:r>
              <a:rPr lang="en-GB" dirty="0" err="1" smtClean="0"/>
              <a:t>Confusa</a:t>
            </a:r>
            <a:r>
              <a:rPr lang="en-GB" dirty="0" smtClean="0"/>
              <a:t> software will be security audited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Open issue: IDM management &amp; securing (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r>
              <a:rPr lang="en-GB" dirty="0" err="1" smtClean="0"/>
              <a:t>dus</a:t>
            </a:r>
            <a:r>
              <a:rPr lang="en-GB" dirty="0" smtClean="0"/>
              <a:t> </a:t>
            </a:r>
            <a:r>
              <a:rPr lang="en-GB" dirty="0" err="1" smtClean="0"/>
              <a:t>nog</a:t>
            </a:r>
            <a:r>
              <a:rPr lang="en-GB" dirty="0" smtClean="0"/>
              <a:t> </a:t>
            </a:r>
            <a:r>
              <a:rPr lang="en-GB" dirty="0" err="1" smtClean="0"/>
              <a:t>beter</a:t>
            </a:r>
            <a:r>
              <a:rPr lang="en-GB" dirty="0" smtClean="0"/>
              <a:t>)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Profile says:</a:t>
            </a:r>
            <a:endParaRPr lang="nb-NO" dirty="0" smtClean="0"/>
          </a:p>
          <a:p>
            <a:pPr>
              <a:buNone/>
            </a:pPr>
            <a:r>
              <a:rPr lang="nb-NO" dirty="0" smtClean="0"/>
              <a:t>In </a:t>
            </a:r>
            <a:r>
              <a:rPr lang="en-US" dirty="0" smtClean="0"/>
              <a:t>the </a:t>
            </a:r>
            <a:r>
              <a:rPr lang="en-US" dirty="0" smtClean="0"/>
              <a:t>CP/CPS that covers the MICS, </a:t>
            </a:r>
            <a:r>
              <a:rPr lang="en-US" dirty="0" smtClean="0"/>
              <a:t>the following </a:t>
            </a:r>
            <a:r>
              <a:rPr lang="en-US" dirty="0" smtClean="0"/>
              <a:t>processes must be </a:t>
            </a:r>
            <a:r>
              <a:rPr lang="en-US" dirty="0" smtClean="0"/>
              <a:t>described, and </a:t>
            </a:r>
            <a:r>
              <a:rPr lang="en-US" dirty="0" smtClean="0"/>
              <a:t>must be compliant with </a:t>
            </a:r>
            <a:r>
              <a:rPr lang="en-US" dirty="0" smtClean="0"/>
              <a:t>this: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the primary identity management system is managed and </a:t>
            </a:r>
            <a:r>
              <a:rPr lang="en-US" dirty="0" smtClean="0"/>
              <a:t>secured</a:t>
            </a:r>
          </a:p>
          <a:p>
            <a:r>
              <a:rPr lang="en-US" dirty="0" smtClean="0"/>
              <a:t>We do: 9.6.x</a:t>
            </a:r>
          </a:p>
          <a:p>
            <a:r>
              <a:rPr lang="en-US" dirty="0" smtClean="0"/>
              <a:t>Not de</a:t>
            </a:r>
          </a:p>
          <a:p>
            <a:r>
              <a:rPr lang="en-US" dirty="0" smtClean="0"/>
              <a:t>Dave K. </a:t>
            </a:r>
            <a:endParaRPr lang="nb-NO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D</a:t>
            </a:r>
            <a:r>
              <a:rPr lang="en-GB" b="1" dirty="0" smtClean="0"/>
              <a:t>eployment: centralised portal</a:t>
            </a:r>
            <a:endParaRPr lang="nb-N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Czech Republic, Denmark, </a:t>
            </a:r>
            <a:r>
              <a:rPr lang="en-GB" i="1" dirty="0" smtClean="0"/>
              <a:t>France</a:t>
            </a:r>
            <a:r>
              <a:rPr lang="en-GB" dirty="0" smtClean="0"/>
              <a:t>, Netherlands, Norway, Sweden, Finland</a:t>
            </a:r>
          </a:p>
          <a:p>
            <a:endParaRPr lang="en-GB" dirty="0" smtClean="0"/>
          </a:p>
          <a:p>
            <a:r>
              <a:rPr lang="en-GB" dirty="0" smtClean="0"/>
              <a:t>TERENA: financial clearing house</a:t>
            </a:r>
          </a:p>
          <a:p>
            <a:r>
              <a:rPr lang="en-GB" dirty="0" smtClean="0"/>
              <a:t>UNINETT: project coordination</a:t>
            </a:r>
          </a:p>
          <a:p>
            <a:r>
              <a:rPr lang="en-GB" dirty="0" err="1" smtClean="0"/>
              <a:t>SURFnet</a:t>
            </a:r>
            <a:r>
              <a:rPr lang="en-GB" dirty="0" smtClean="0"/>
              <a:t>: portal operations</a:t>
            </a:r>
          </a:p>
          <a:p>
            <a:endParaRPr lang="en-GB" dirty="0" smtClean="0"/>
          </a:p>
          <a:p>
            <a:r>
              <a:rPr lang="en-GB" dirty="0" smtClean="0"/>
              <a:t>Uses ‘</a:t>
            </a:r>
            <a:r>
              <a:rPr lang="en-GB" dirty="0" err="1" smtClean="0"/>
              <a:t>Confusa</a:t>
            </a:r>
            <a:r>
              <a:rPr lang="en-GB" dirty="0" smtClean="0"/>
              <a:t>’ software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Portal up and running since October</a:t>
            </a:r>
            <a:endParaRPr lang="nb-NO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Steps to production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CPS/</a:t>
            </a:r>
            <a:r>
              <a:rPr lang="en-GB" dirty="0" err="1" smtClean="0"/>
              <a:t>EuGridPMA</a:t>
            </a:r>
            <a:r>
              <a:rPr lang="en-GB" dirty="0" smtClean="0"/>
              <a:t> accreditation</a:t>
            </a:r>
          </a:p>
          <a:p>
            <a:pPr lvl="1"/>
            <a:r>
              <a:rPr lang="en-GB" dirty="0" smtClean="0"/>
              <a:t>Finish r</a:t>
            </a:r>
            <a:r>
              <a:rPr lang="en-GB" dirty="0" smtClean="0"/>
              <a:t>eviews, 2 week comment period</a:t>
            </a:r>
            <a:endParaRPr lang="en-GB" dirty="0" smtClean="0"/>
          </a:p>
          <a:p>
            <a:r>
              <a:rPr lang="en-GB" dirty="0" smtClean="0"/>
              <a:t>CPS Reviews</a:t>
            </a:r>
          </a:p>
          <a:p>
            <a:pPr lvl="1"/>
            <a:r>
              <a:rPr lang="en-GB" i="1" dirty="0" err="1" smtClean="0"/>
              <a:t>Comodo</a:t>
            </a:r>
            <a:r>
              <a:rPr lang="en-GB" i="1" dirty="0" smtClean="0"/>
              <a:t>, NRENs final commen</a:t>
            </a:r>
            <a:r>
              <a:rPr lang="en-GB" i="1" dirty="0" smtClean="0"/>
              <a:t>t period</a:t>
            </a:r>
            <a:endParaRPr lang="en-GB" i="1" dirty="0" smtClean="0"/>
          </a:p>
          <a:p>
            <a:r>
              <a:rPr lang="en-GB" dirty="0" err="1" smtClean="0"/>
              <a:t>Confusa</a:t>
            </a:r>
            <a:r>
              <a:rPr lang="en-GB" dirty="0" smtClean="0"/>
              <a:t> portal </a:t>
            </a:r>
            <a:r>
              <a:rPr lang="en-GB" dirty="0" smtClean="0"/>
              <a:t>software</a:t>
            </a:r>
          </a:p>
          <a:p>
            <a:pPr lvl="1"/>
            <a:r>
              <a:rPr lang="en-GB" i="1" dirty="0" smtClean="0"/>
              <a:t>Done.</a:t>
            </a:r>
            <a:endParaRPr lang="en-GB" i="1" dirty="0" smtClean="0"/>
          </a:p>
          <a:p>
            <a:r>
              <a:rPr lang="en-GB" dirty="0" smtClean="0"/>
              <a:t>Deployment</a:t>
            </a:r>
            <a:endParaRPr lang="en-GB" dirty="0" smtClean="0"/>
          </a:p>
          <a:p>
            <a:pPr lvl="1"/>
            <a:r>
              <a:rPr lang="en-GB" i="1" dirty="0" smtClean="0"/>
              <a:t>Centralised portal up and running</a:t>
            </a:r>
            <a:endParaRPr lang="en-GB" i="1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accreditation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TCS PMA representative to attend </a:t>
            </a:r>
            <a:r>
              <a:rPr lang="en-GB" dirty="0" err="1" smtClean="0"/>
              <a:t>EUGridPMA</a:t>
            </a:r>
            <a:r>
              <a:rPr lang="en-GB" dirty="0" smtClean="0"/>
              <a:t> meetings</a:t>
            </a:r>
          </a:p>
          <a:p>
            <a:r>
              <a:rPr lang="en-GB" dirty="0" smtClean="0"/>
              <a:t>TCS </a:t>
            </a:r>
            <a:r>
              <a:rPr lang="en-GB" dirty="0" err="1" smtClean="0"/>
              <a:t>eScience</a:t>
            </a:r>
            <a:r>
              <a:rPr lang="en-GB" dirty="0" smtClean="0"/>
              <a:t> Personal: </a:t>
            </a:r>
            <a:r>
              <a:rPr lang="en-GB" b="1" dirty="0" err="1" smtClean="0"/>
              <a:t>Teun</a:t>
            </a:r>
            <a:r>
              <a:rPr lang="en-GB" b="1" dirty="0" smtClean="0"/>
              <a:t> </a:t>
            </a:r>
            <a:r>
              <a:rPr lang="en-GB" b="1" dirty="0" err="1" smtClean="0"/>
              <a:t>Nijssen</a:t>
            </a:r>
            <a:endParaRPr lang="en-GB" b="1" dirty="0" smtClean="0"/>
          </a:p>
          <a:p>
            <a:pPr lvl="1" algn="ctr">
              <a:buNone/>
            </a:pPr>
            <a:endParaRPr lang="en-GB" b="1" dirty="0" smtClean="0"/>
          </a:p>
          <a:p>
            <a:pPr lvl="1" algn="ctr">
              <a:buNone/>
            </a:pPr>
            <a:endParaRPr lang="en-GB" b="1" dirty="0" smtClean="0"/>
          </a:p>
          <a:p>
            <a:pPr lvl="1" algn="ctr">
              <a:buNone/>
            </a:pPr>
            <a:r>
              <a:rPr lang="en-GB" b="1" dirty="0" err="1" smtClean="0"/>
              <a:t>takk</a:t>
            </a:r>
            <a:r>
              <a:rPr lang="en-GB" b="1" dirty="0" smtClean="0"/>
              <a:t> for meg</a:t>
            </a:r>
          </a:p>
          <a:p>
            <a:pPr lvl="1" algn="ctr">
              <a:buNone/>
            </a:pPr>
            <a:r>
              <a:rPr lang="en-GB" b="1" dirty="0" smtClean="0"/>
              <a:t>http://www.terena.org/activities/tcs/</a:t>
            </a:r>
          </a:p>
          <a:p>
            <a:endParaRPr lang="en-GB" b="1" dirty="0" smtClean="0"/>
          </a:p>
          <a:p>
            <a:endParaRPr lang="nb-N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Special MICS: shared</a:t>
            </a:r>
            <a:endParaRPr lang="nb-NO" b="1" dirty="0"/>
          </a:p>
        </p:txBody>
      </p:sp>
      <p:pic>
        <p:nvPicPr>
          <p:cNvPr id="4" name="Picture 3" descr="grid_ca_with_federations_comodo_backendv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500174"/>
            <a:ext cx="8215338" cy="49306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Project timeline so far</a:t>
            </a:r>
            <a:endParaRPr lang="nb-N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b="1" dirty="0" smtClean="0"/>
              <a:t>Jan </a:t>
            </a:r>
            <a:r>
              <a:rPr lang="en-GB" b="1" dirty="0" smtClean="0"/>
              <a:t>2009:</a:t>
            </a:r>
            <a:r>
              <a:rPr lang="en-GB" dirty="0" smtClean="0"/>
              <a:t>	</a:t>
            </a:r>
            <a:r>
              <a:rPr lang="en-GB" b="1" dirty="0" smtClean="0"/>
              <a:t>Project public, Cyprus </a:t>
            </a:r>
            <a:r>
              <a:rPr lang="en-GB" b="1" dirty="0" err="1" smtClean="0"/>
              <a:t>EuGridPMA</a:t>
            </a:r>
            <a:r>
              <a:rPr lang="en-GB" b="1" dirty="0" smtClean="0"/>
              <a:t> presentation</a:t>
            </a:r>
          </a:p>
          <a:p>
            <a:pPr>
              <a:buNone/>
            </a:pPr>
            <a:r>
              <a:rPr lang="en-GB" dirty="0" smtClean="0"/>
              <a:t>May 2009:	Zurich </a:t>
            </a:r>
            <a:r>
              <a:rPr lang="en-GB" dirty="0" err="1" smtClean="0"/>
              <a:t>EuGridPMA</a:t>
            </a:r>
            <a:r>
              <a:rPr lang="en-GB" dirty="0" smtClean="0"/>
              <a:t> presentation</a:t>
            </a:r>
            <a:endParaRPr lang="en-GB" dirty="0" smtClean="0"/>
          </a:p>
          <a:p>
            <a:pPr>
              <a:buNone/>
            </a:pPr>
            <a:r>
              <a:rPr lang="en-GB" b="1" dirty="0" smtClean="0"/>
              <a:t>Sep 2009:	Berlin </a:t>
            </a:r>
            <a:r>
              <a:rPr lang="en-GB" b="1" dirty="0" err="1" smtClean="0"/>
              <a:t>EuGridPMA</a:t>
            </a:r>
            <a:r>
              <a:rPr lang="en-GB" b="1" dirty="0" smtClean="0"/>
              <a:t> presentation</a:t>
            </a:r>
          </a:p>
          <a:p>
            <a:pPr>
              <a:buNone/>
            </a:pPr>
            <a:r>
              <a:rPr lang="en-GB" b="1" dirty="0" smtClean="0"/>
              <a:t>	</a:t>
            </a:r>
            <a:r>
              <a:rPr lang="en-GB" b="1" dirty="0" smtClean="0"/>
              <a:t>		</a:t>
            </a:r>
            <a:r>
              <a:rPr lang="en-GB" b="1" dirty="0" smtClean="0"/>
              <a:t>CPS circulated to </a:t>
            </a:r>
            <a:r>
              <a:rPr lang="en-GB" b="1" dirty="0" err="1" smtClean="0"/>
              <a:t>EuGridPMA</a:t>
            </a:r>
            <a:endParaRPr lang="en-GB" b="1" dirty="0" smtClean="0"/>
          </a:p>
          <a:p>
            <a:pPr>
              <a:buNone/>
            </a:pPr>
            <a:r>
              <a:rPr lang="en-GB" dirty="0" smtClean="0"/>
              <a:t>Sep - Oct 2009: 	</a:t>
            </a:r>
            <a:r>
              <a:rPr lang="en-GB" dirty="0" err="1" smtClean="0"/>
              <a:t>EuGridPMA</a:t>
            </a:r>
            <a:r>
              <a:rPr lang="en-GB" dirty="0" smtClean="0"/>
              <a:t> review</a:t>
            </a:r>
          </a:p>
          <a:p>
            <a:pPr lvl="1">
              <a:buNone/>
            </a:pPr>
            <a:r>
              <a:rPr lang="en-GB" dirty="0" smtClean="0"/>
              <a:t>				-</a:t>
            </a:r>
            <a:r>
              <a:rPr lang="en-GB" sz="3200" i="1" dirty="0" err="1" smtClean="0"/>
              <a:t>Sajjad</a:t>
            </a:r>
            <a:r>
              <a:rPr lang="en-GB" sz="3200" i="1" dirty="0" smtClean="0"/>
              <a:t> </a:t>
            </a:r>
            <a:r>
              <a:rPr lang="en-GB" sz="3200" i="1" dirty="0" err="1" smtClean="0"/>
              <a:t>Asghar</a:t>
            </a:r>
            <a:endParaRPr lang="en-GB" sz="3200" i="1" dirty="0" smtClean="0"/>
          </a:p>
          <a:p>
            <a:pPr lvl="1">
              <a:buNone/>
            </a:pPr>
            <a:r>
              <a:rPr lang="en-GB" sz="3200" i="1" dirty="0" smtClean="0"/>
              <a:t>				-Reimer </a:t>
            </a:r>
            <a:r>
              <a:rPr lang="en-GB" sz="3200" i="1" dirty="0" err="1" smtClean="0"/>
              <a:t>Karlsen-Masur</a:t>
            </a:r>
            <a:endParaRPr lang="en-GB" sz="3200" i="1" dirty="0" smtClean="0"/>
          </a:p>
          <a:p>
            <a:pPr lvl="1">
              <a:buNone/>
            </a:pPr>
            <a:r>
              <a:rPr lang="en-GB" sz="3200" i="1" dirty="0" smtClean="0"/>
              <a:t>				-David Kelsey</a:t>
            </a:r>
            <a:endParaRPr lang="en-GB" sz="3200" i="1" dirty="0" smtClean="0"/>
          </a:p>
          <a:p>
            <a:pPr>
              <a:buNone/>
            </a:pPr>
            <a:r>
              <a:rPr lang="en-GB" dirty="0" smtClean="0"/>
              <a:t>			First portal operational</a:t>
            </a:r>
          </a:p>
          <a:p>
            <a:pPr>
              <a:buNone/>
            </a:pPr>
            <a:r>
              <a:rPr lang="en-GB" b="1" dirty="0" smtClean="0"/>
              <a:t>Nov 2009	CPS circulated to NRENs</a:t>
            </a:r>
          </a:p>
          <a:p>
            <a:pPr>
              <a:buNone/>
            </a:pPr>
            <a:r>
              <a:rPr lang="en-GB" b="1" dirty="0" smtClean="0"/>
              <a:t>	</a:t>
            </a:r>
            <a:r>
              <a:rPr lang="en-GB" b="1" dirty="0" smtClean="0"/>
              <a:t>		NREN information meeting held</a:t>
            </a:r>
          </a:p>
          <a:p>
            <a:pPr>
              <a:buNone/>
            </a:pPr>
            <a:r>
              <a:rPr lang="en-GB" dirty="0" smtClean="0"/>
              <a:t>Dec 2009:	Review comments processed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		2</a:t>
            </a:r>
            <a:r>
              <a:rPr lang="en-GB" baseline="30000" dirty="0" smtClean="0"/>
              <a:t>nd</a:t>
            </a:r>
            <a:r>
              <a:rPr lang="en-GB" dirty="0" smtClean="0"/>
              <a:t> review round commenced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/>
              <a:t>		</a:t>
            </a:r>
            <a:r>
              <a:rPr lang="en-GB" dirty="0" err="1" smtClean="0"/>
              <a:t>Comodo</a:t>
            </a:r>
            <a:r>
              <a:rPr lang="en-GB" dirty="0" smtClean="0"/>
              <a:t> review initiated</a:t>
            </a:r>
          </a:p>
          <a:p>
            <a:pPr>
              <a:buNone/>
            </a:pPr>
            <a:r>
              <a:rPr lang="en-GB" b="1" dirty="0" smtClean="0"/>
              <a:t>Jan 2010:	Most 2</a:t>
            </a:r>
            <a:r>
              <a:rPr lang="en-GB" b="1" baseline="30000" dirty="0" smtClean="0"/>
              <a:t>nd</a:t>
            </a:r>
            <a:r>
              <a:rPr lang="en-GB" b="1" dirty="0" smtClean="0"/>
              <a:t> review round comments processed</a:t>
            </a:r>
          </a:p>
          <a:p>
            <a:pPr>
              <a:buNone/>
            </a:pPr>
            <a:r>
              <a:rPr lang="en-GB" b="1" i="1" dirty="0" smtClean="0"/>
              <a:t>	</a:t>
            </a:r>
            <a:r>
              <a:rPr lang="en-GB" b="1" i="1" dirty="0" smtClean="0"/>
              <a:t>		</a:t>
            </a:r>
            <a:r>
              <a:rPr lang="en-GB" b="1" dirty="0" smtClean="0"/>
              <a:t>CPS circulated to </a:t>
            </a:r>
            <a:r>
              <a:rPr lang="en-GB" b="1" dirty="0" err="1" smtClean="0"/>
              <a:t>EuGridPMA</a:t>
            </a:r>
            <a:endParaRPr lang="en-GB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TERENA Certificate Service</a:t>
            </a:r>
            <a:br>
              <a:rPr lang="en-GB" b="1" dirty="0" smtClean="0"/>
            </a:br>
            <a:r>
              <a:rPr lang="en-GB" b="1" dirty="0" smtClean="0">
                <a:solidFill>
                  <a:srgbClr val="FF0000"/>
                </a:solidFill>
              </a:rPr>
              <a:t>TCS</a:t>
            </a:r>
            <a:endParaRPr lang="nb-NO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NREN </a:t>
            </a:r>
            <a:r>
              <a:rPr lang="en-GB" dirty="0" smtClean="0"/>
              <a:t>collaboration</a:t>
            </a:r>
            <a:r>
              <a:rPr lang="nb-NO" dirty="0" smtClean="0"/>
              <a:t> </a:t>
            </a:r>
          </a:p>
          <a:p>
            <a:pPr algn="ctr">
              <a:buNone/>
            </a:pPr>
            <a:endParaRPr lang="nb-NO" dirty="0" smtClean="0"/>
          </a:p>
          <a:p>
            <a:pPr algn="ctr">
              <a:buNone/>
            </a:pPr>
            <a:r>
              <a:rPr lang="nb-NO" dirty="0" smtClean="0"/>
              <a:t>joint </a:t>
            </a:r>
            <a:r>
              <a:rPr lang="nb-NO" dirty="0" err="1" smtClean="0"/>
              <a:t>procurement</a:t>
            </a:r>
            <a:r>
              <a:rPr lang="nb-NO" dirty="0" smtClean="0"/>
              <a:t> </a:t>
            </a:r>
            <a:r>
              <a:rPr lang="nb-NO" dirty="0" smtClean="0"/>
              <a:t>&amp;</a:t>
            </a:r>
            <a:r>
              <a:rPr lang="nb-NO" dirty="0" smtClean="0"/>
              <a:t> </a:t>
            </a:r>
            <a:r>
              <a:rPr lang="nb-NO" dirty="0" err="1" smtClean="0"/>
              <a:t>operation</a:t>
            </a:r>
            <a:endParaRPr lang="nb-NO" dirty="0" smtClean="0"/>
          </a:p>
          <a:p>
            <a:pPr algn="ctr">
              <a:buNone/>
            </a:pPr>
            <a:r>
              <a:rPr lang="en-GB" dirty="0" smtClean="0"/>
              <a:t>of</a:t>
            </a:r>
            <a:endParaRPr lang="nb-NO" dirty="0" smtClean="0"/>
          </a:p>
          <a:p>
            <a:pPr algn="ctr">
              <a:buNone/>
            </a:pPr>
            <a:r>
              <a:rPr lang="en-GB" dirty="0" smtClean="0"/>
              <a:t>x.509 certificate service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b="1" dirty="0" err="1" smtClean="0"/>
              <a:t>Comodo</a:t>
            </a:r>
            <a:r>
              <a:rPr lang="en-GB" dirty="0" smtClean="0"/>
              <a:t> </a:t>
            </a:r>
            <a:r>
              <a:rPr lang="en-GB" dirty="0" smtClean="0"/>
              <a:t>current service provider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T</a:t>
            </a:r>
            <a:r>
              <a:rPr lang="en-GB" b="1" dirty="0" smtClean="0"/>
              <a:t>ERENA </a:t>
            </a:r>
            <a:r>
              <a:rPr lang="en-GB" b="1" u="sng" dirty="0" smtClean="0"/>
              <a:t>C</a:t>
            </a:r>
            <a:r>
              <a:rPr lang="en-GB" b="1" dirty="0" smtClean="0"/>
              <a:t>ertificate </a:t>
            </a:r>
            <a:r>
              <a:rPr lang="en-GB" b="1" u="sng" dirty="0" smtClean="0"/>
              <a:t>S</a:t>
            </a:r>
            <a:r>
              <a:rPr lang="en-GB" b="1" dirty="0" smtClean="0"/>
              <a:t>ervice</a:t>
            </a:r>
            <a:endParaRPr lang="nb-NO" b="1" dirty="0"/>
          </a:p>
        </p:txBody>
      </p:sp>
      <p:pic>
        <p:nvPicPr>
          <p:cNvPr id="6" name="Picture 5" descr="tcs_timelinev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8858280" cy="4357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TERENA </a:t>
            </a:r>
            <a:r>
              <a:rPr lang="en-GB" b="1" dirty="0" smtClean="0"/>
              <a:t>Certificate Service</a:t>
            </a:r>
            <a:endParaRPr lang="nb-NO" b="1" dirty="0"/>
          </a:p>
        </p:txBody>
      </p:sp>
      <p:pic>
        <p:nvPicPr>
          <p:cNvPr id="5" name="Picture 4" descr="tcs_all_cas_in_one_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429552" cy="48764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TCS organisation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 smtClean="0"/>
              <a:t>TERENA</a:t>
            </a:r>
            <a:r>
              <a:rPr lang="en-GB" dirty="0" smtClean="0"/>
              <a:t> </a:t>
            </a:r>
          </a:p>
          <a:p>
            <a:pPr lvl="1">
              <a:buNone/>
            </a:pPr>
            <a:r>
              <a:rPr lang="en-GB" dirty="0" smtClean="0"/>
              <a:t>	contractual party, </a:t>
            </a:r>
            <a:r>
              <a:rPr lang="en-GB" dirty="0" smtClean="0"/>
              <a:t>financial clearinghouse, contact conduit to </a:t>
            </a:r>
            <a:r>
              <a:rPr lang="en-GB" dirty="0" err="1" smtClean="0"/>
              <a:t>Comodo</a:t>
            </a:r>
            <a:endParaRPr lang="en-GB" dirty="0" smtClean="0"/>
          </a:p>
          <a:p>
            <a:r>
              <a:rPr lang="en-GB" b="1" dirty="0" smtClean="0"/>
              <a:t>TCS Representatives</a:t>
            </a:r>
          </a:p>
          <a:p>
            <a:pPr lvl="1">
              <a:buNone/>
            </a:pPr>
            <a:r>
              <a:rPr lang="en-GB" dirty="0" smtClean="0"/>
              <a:t>	1 per NREN, </a:t>
            </a:r>
            <a:r>
              <a:rPr lang="en-GB" dirty="0" smtClean="0"/>
              <a:t>Formal decisions</a:t>
            </a:r>
          </a:p>
          <a:p>
            <a:r>
              <a:rPr lang="en-GB" b="1" dirty="0" smtClean="0"/>
              <a:t>TCS RAs</a:t>
            </a:r>
          </a:p>
          <a:p>
            <a:pPr lvl="1">
              <a:buNone/>
            </a:pPr>
            <a:r>
              <a:rPr lang="en-GB" dirty="0" smtClean="0"/>
              <a:t>	</a:t>
            </a:r>
            <a:r>
              <a:rPr lang="en-GB" dirty="0" smtClean="0"/>
              <a:t>day to day operations</a:t>
            </a:r>
            <a:endParaRPr lang="en-GB" dirty="0" smtClean="0"/>
          </a:p>
          <a:p>
            <a:r>
              <a:rPr lang="en-GB" b="1" dirty="0" smtClean="0"/>
              <a:t>TCS PMA</a:t>
            </a:r>
            <a:r>
              <a:rPr lang="en-GB" dirty="0" smtClean="0"/>
              <a:t> </a:t>
            </a:r>
            <a:endParaRPr lang="en-GB" dirty="0" smtClean="0"/>
          </a:p>
          <a:p>
            <a:pPr lvl="1">
              <a:buNone/>
            </a:pPr>
            <a:r>
              <a:rPr lang="en-GB" dirty="0" smtClean="0"/>
              <a:t>	responsible </a:t>
            </a:r>
            <a:r>
              <a:rPr lang="en-GB" dirty="0" smtClean="0"/>
              <a:t>for policy</a:t>
            </a:r>
          </a:p>
          <a:p>
            <a:pPr lvl="1">
              <a:buNone/>
            </a:pPr>
            <a:r>
              <a:rPr lang="en-GB" dirty="0" smtClean="0"/>
              <a:t>	Kent </a:t>
            </a:r>
            <a:r>
              <a:rPr lang="en-GB" dirty="0" err="1" smtClean="0"/>
              <a:t>Engstrom</a:t>
            </a:r>
            <a:r>
              <a:rPr lang="en-GB" dirty="0" smtClean="0"/>
              <a:t>, Jan Meijer, Kevin </a:t>
            </a:r>
            <a:r>
              <a:rPr lang="en-GB" dirty="0" err="1" smtClean="0"/>
              <a:t>Meynell</a:t>
            </a:r>
            <a:r>
              <a:rPr lang="en-GB" dirty="0" smtClean="0"/>
              <a:t>,, </a:t>
            </a:r>
            <a:r>
              <a:rPr lang="en-GB" dirty="0" err="1" smtClean="0"/>
              <a:t>Teun</a:t>
            </a:r>
            <a:r>
              <a:rPr lang="en-GB" dirty="0" smtClean="0"/>
              <a:t> </a:t>
            </a:r>
            <a:r>
              <a:rPr lang="en-GB" dirty="0" err="1" smtClean="0"/>
              <a:t>Nijssen</a:t>
            </a:r>
            <a:r>
              <a:rPr lang="en-GB" dirty="0" smtClean="0"/>
              <a:t>, Milan </a:t>
            </a:r>
            <a:r>
              <a:rPr lang="en-GB" dirty="0" err="1" smtClean="0"/>
              <a:t>Sova</a:t>
            </a:r>
            <a:endParaRPr lang="en-GB" dirty="0" smtClean="0"/>
          </a:p>
          <a:p>
            <a:r>
              <a:rPr lang="en-GB" b="1" dirty="0" smtClean="0"/>
              <a:t>NREN community</a:t>
            </a:r>
          </a:p>
          <a:p>
            <a:pPr lvl="1">
              <a:buNone/>
            </a:pPr>
            <a:r>
              <a:rPr lang="en-GB" dirty="0" smtClean="0"/>
              <a:t>	various other tasks (portal software, etc.)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293191" y="2864639"/>
            <a:ext cx="6300822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Participating </a:t>
            </a:r>
            <a:r>
              <a:rPr lang="en-GB" b="1" dirty="0" smtClean="0"/>
              <a:t>NRENs</a:t>
            </a:r>
            <a:endParaRPr lang="nb-NO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57356" y="357166"/>
          <a:ext cx="6715172" cy="6766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8827"/>
                <a:gridCol w="1500197"/>
                <a:gridCol w="1071570"/>
                <a:gridCol w="1071570"/>
                <a:gridCol w="1143008"/>
              </a:tblGrid>
              <a:tr h="391406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Country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Member org.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Server 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Code</a:t>
                      </a:r>
                      <a:r>
                        <a:rPr lang="en-GB" sz="1200" b="1" baseline="0" dirty="0" smtClean="0"/>
                        <a:t> Signing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Personal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Austria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ACOnet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Belgium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BELNET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Croatia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CARnet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Czech Republic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CESNET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Denmark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UNI-C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Finland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CSC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France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RENATER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Greece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GRNET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Hungary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HUNGARNET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Ireland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HEAnet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Italy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GARR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Lithuania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LITNET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Malta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UoM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Netherlands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SURFnet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Norway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UNINETT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Poland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PSNC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Portugal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FCCN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Serbia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AMRES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Slovenia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Spain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RedIRIS</a:t>
                      </a:r>
                      <a:r>
                        <a:rPr lang="en-GB" sz="1200" dirty="0" smtClean="0"/>
                        <a:t>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Sweden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SUNET 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X</a:t>
                      </a:r>
                      <a:endParaRPr lang="nb-NO" sz="1200" b="1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UK</a:t>
                      </a:r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JANET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X</a:t>
                      </a:r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</a:tr>
              <a:tr h="252891">
                <a:tc>
                  <a:txBody>
                    <a:bodyPr/>
                    <a:lstStyle/>
                    <a:p>
                      <a:endParaRPr lang="nb-NO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22</a:t>
                      </a:r>
                      <a:endParaRPr lang="nb-NO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7</a:t>
                      </a:r>
                      <a:endParaRPr lang="nb-NO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smtClean="0"/>
                        <a:t>14</a:t>
                      </a:r>
                      <a:endParaRPr lang="nb-NO" sz="1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5963</TotalTime>
  <Words>406</Words>
  <Application>Microsoft Office PowerPoint</Application>
  <PresentationFormat>On-screen Show (4:3)</PresentationFormat>
  <Paragraphs>241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TERENA eScience Personal CA</vt:lpstr>
      <vt:lpstr>It’s a MICS</vt:lpstr>
      <vt:lpstr>Special MICS: shared</vt:lpstr>
      <vt:lpstr>Project timeline so far</vt:lpstr>
      <vt:lpstr>TERENA Certificate Service TCS</vt:lpstr>
      <vt:lpstr>TERENA Certificate Service</vt:lpstr>
      <vt:lpstr>TERENA Certificate Service</vt:lpstr>
      <vt:lpstr>TCS organisation</vt:lpstr>
      <vt:lpstr>Participating NRENs</vt:lpstr>
      <vt:lpstr>TCS technical components</vt:lpstr>
      <vt:lpstr>Delegated Responsibilities</vt:lpstr>
      <vt:lpstr>Built using contracts</vt:lpstr>
      <vt:lpstr>summing up</vt:lpstr>
      <vt:lpstr>Repository</vt:lpstr>
      <vt:lpstr>Identity Vetting</vt:lpstr>
      <vt:lpstr>User authorisation</vt:lpstr>
      <vt:lpstr>Persistently unique DNs</vt:lpstr>
      <vt:lpstr>Revocation</vt:lpstr>
      <vt:lpstr>Revocation (2)</vt:lpstr>
      <vt:lpstr>IdP data quality</vt:lpstr>
      <vt:lpstr>summary</vt:lpstr>
      <vt:lpstr>Audits</vt:lpstr>
      <vt:lpstr>Open issue: IDM management &amp; securing (deze dus nog beter)</vt:lpstr>
      <vt:lpstr>Deployment: centralised portal</vt:lpstr>
      <vt:lpstr>Steps to production</vt:lpstr>
      <vt:lpstr>post accreditation</vt:lpstr>
    </vt:vector>
  </TitlesOfParts>
  <Company>UNINETT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TERENA eScience Personal CA</dc:title>
  <dc:creator>Jan Meijer</dc:creator>
  <cp:lastModifiedBy>Jan Meijer</cp:lastModifiedBy>
  <cp:revision>109</cp:revision>
  <dcterms:created xsi:type="dcterms:W3CDTF">2009-09-11T16:40:19Z</dcterms:created>
  <dcterms:modified xsi:type="dcterms:W3CDTF">2010-01-17T22:44:40Z</dcterms:modified>
</cp:coreProperties>
</file>