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0" r:id="rId4"/>
    <p:sldId id="262" r:id="rId5"/>
    <p:sldId id="261" r:id="rId6"/>
    <p:sldId id="263" r:id="rId7"/>
    <p:sldId id="259" r:id="rId8"/>
    <p:sldId id="267" r:id="rId9"/>
    <p:sldId id="273" r:id="rId10"/>
    <p:sldId id="264" r:id="rId11"/>
    <p:sldId id="265" r:id="rId12"/>
    <p:sldId id="266" r:id="rId13"/>
    <p:sldId id="268" r:id="rId14"/>
    <p:sldId id="271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32787"/>
    <p:restoredTop sz="90929"/>
  </p:normalViewPr>
  <p:slideViewPr>
    <p:cSldViewPr>
      <p:cViewPr varScale="1">
        <p:scale>
          <a:sx n="79" d="100"/>
          <a:sy n="79" d="100"/>
        </p:scale>
        <p:origin x="-1512" y="-90"/>
      </p:cViewPr>
      <p:guideLst>
        <p:guide orient="horz" pos="2160"/>
        <p:guide pos="2880"/>
      </p:guideLst>
    </p:cSldViewPr>
  </p:slide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0CE049-CBB6-4A36-8010-B3511E17AEC6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EBDBE63-48E7-4470-90E3-5D4CE19D7ED9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  <a:sym typeface="Wingdings" pitchFamily="2" charset="2"/>
            </a:rPr>
            <a:t>Manager</a:t>
          </a:r>
          <a:endParaRPr lang="en-GB" dirty="0">
            <a:solidFill>
              <a:srgbClr val="002060"/>
            </a:solidFill>
          </a:endParaRPr>
        </a:p>
      </dgm:t>
    </dgm:pt>
    <dgm:pt modelId="{146FECF2-23BB-403B-AB76-62F4DC9D5463}" type="parTrans" cxnId="{2C8E7265-CE2A-4C9F-AEF6-DD2FAF0ED49E}">
      <dgm:prSet/>
      <dgm:spPr/>
      <dgm:t>
        <a:bodyPr/>
        <a:lstStyle/>
        <a:p>
          <a:endParaRPr lang="en-GB"/>
        </a:p>
      </dgm:t>
    </dgm:pt>
    <dgm:pt modelId="{A294E4D5-FC59-486C-B575-47EDECE24873}" type="sibTrans" cxnId="{2C8E7265-CE2A-4C9F-AEF6-DD2FAF0ED49E}">
      <dgm:prSet/>
      <dgm:spPr/>
      <dgm:t>
        <a:bodyPr/>
        <a:lstStyle/>
        <a:p>
          <a:endParaRPr lang="en-GB"/>
        </a:p>
      </dgm:t>
    </dgm:pt>
    <dgm:pt modelId="{B02A79D8-4414-4F36-943B-32F2656D6F1D}">
      <dgm:prSet phldrT="[Text]"/>
      <dgm:spPr/>
      <dgm:t>
        <a:bodyPr/>
        <a:lstStyle/>
        <a:p>
          <a:r>
            <a:rPr lang="en-US" dirty="0" smtClean="0"/>
            <a:t>Deploy</a:t>
          </a:r>
          <a:endParaRPr lang="en-GB" dirty="0"/>
        </a:p>
      </dgm:t>
    </dgm:pt>
    <dgm:pt modelId="{798E3672-AA6D-486C-B4ED-D5CA746E1620}" type="parTrans" cxnId="{E020A8A0-9AEC-4F50-BB82-0DEF0CBBF5C7}">
      <dgm:prSet/>
      <dgm:spPr/>
      <dgm:t>
        <a:bodyPr/>
        <a:lstStyle/>
        <a:p>
          <a:endParaRPr lang="en-GB"/>
        </a:p>
      </dgm:t>
    </dgm:pt>
    <dgm:pt modelId="{F6190395-E32F-4ADF-BD5E-B0574909171A}" type="sibTrans" cxnId="{E020A8A0-9AEC-4F50-BB82-0DEF0CBBF5C7}">
      <dgm:prSet/>
      <dgm:spPr/>
      <dgm:t>
        <a:bodyPr/>
        <a:lstStyle/>
        <a:p>
          <a:endParaRPr lang="en-GB"/>
        </a:p>
      </dgm:t>
    </dgm:pt>
    <dgm:pt modelId="{72AE71A7-01B9-4F2A-BB89-B22A69F14D37}">
      <dgm:prSet phldrT="[Text]"/>
      <dgm:spPr/>
      <dgm:t>
        <a:bodyPr/>
        <a:lstStyle/>
        <a:p>
          <a:r>
            <a:rPr lang="en-US" dirty="0" smtClean="0"/>
            <a:t>Present</a:t>
          </a:r>
          <a:endParaRPr lang="en-GB" dirty="0"/>
        </a:p>
      </dgm:t>
    </dgm:pt>
    <dgm:pt modelId="{0833DDD7-BF00-4911-A347-BBCCC9A5CBD7}" type="parTrans" cxnId="{B24B492B-002F-44DA-9559-BB8C22C7E7D2}">
      <dgm:prSet/>
      <dgm:spPr/>
      <dgm:t>
        <a:bodyPr/>
        <a:lstStyle/>
        <a:p>
          <a:endParaRPr lang="en-GB"/>
        </a:p>
      </dgm:t>
    </dgm:pt>
    <dgm:pt modelId="{816A7EC9-3673-4295-8C52-2A0A4C01FA00}" type="sibTrans" cxnId="{B24B492B-002F-44DA-9559-BB8C22C7E7D2}">
      <dgm:prSet/>
      <dgm:spPr/>
      <dgm:t>
        <a:bodyPr/>
        <a:lstStyle/>
        <a:p>
          <a:endParaRPr lang="en-GB"/>
        </a:p>
      </dgm:t>
    </dgm:pt>
    <dgm:pt modelId="{C71E2139-38F5-41D7-82D1-EE1F851D3F4F}">
      <dgm:prSet phldrT="[Text]"/>
      <dgm:spPr/>
      <dgm:t>
        <a:bodyPr/>
        <a:lstStyle/>
        <a:p>
          <a:r>
            <a:rPr lang="en-US" dirty="0" smtClean="0">
              <a:solidFill>
                <a:srgbClr val="002060"/>
              </a:solidFill>
              <a:sym typeface="Wingdings" pitchFamily="2" charset="2"/>
            </a:rPr>
            <a:t>Reviewer</a:t>
          </a:r>
          <a:endParaRPr lang="en-GB" dirty="0">
            <a:solidFill>
              <a:srgbClr val="002060"/>
            </a:solidFill>
          </a:endParaRPr>
        </a:p>
      </dgm:t>
    </dgm:pt>
    <dgm:pt modelId="{4C889830-D4F3-4BA4-9706-6AA7E3B35288}" type="parTrans" cxnId="{61859287-2441-4DB3-A7F0-A8E03F5AF1F1}">
      <dgm:prSet/>
      <dgm:spPr/>
      <dgm:t>
        <a:bodyPr/>
        <a:lstStyle/>
        <a:p>
          <a:endParaRPr lang="en-GB"/>
        </a:p>
      </dgm:t>
    </dgm:pt>
    <dgm:pt modelId="{2686C58E-C0FD-4C40-A5F0-1949271634D2}" type="sibTrans" cxnId="{61859287-2441-4DB3-A7F0-A8E03F5AF1F1}">
      <dgm:prSet/>
      <dgm:spPr/>
      <dgm:t>
        <a:bodyPr/>
        <a:lstStyle/>
        <a:p>
          <a:endParaRPr lang="en-GB"/>
        </a:p>
      </dgm:t>
    </dgm:pt>
    <dgm:pt modelId="{E43B546A-6539-434F-8423-7BF62CDDA559}">
      <dgm:prSet phldrT="[Text]"/>
      <dgm:spPr/>
      <dgm:t>
        <a:bodyPr/>
        <a:lstStyle/>
        <a:p>
          <a:r>
            <a:rPr lang="en-US" dirty="0" smtClean="0"/>
            <a:t>Test</a:t>
          </a:r>
          <a:endParaRPr lang="en-GB" dirty="0"/>
        </a:p>
      </dgm:t>
    </dgm:pt>
    <dgm:pt modelId="{D1882581-081B-4646-9DF8-5CCD4422CB84}" type="parTrans" cxnId="{21069E8E-8D7F-4113-ABCF-3E72FEBAFB7F}">
      <dgm:prSet/>
      <dgm:spPr/>
      <dgm:t>
        <a:bodyPr/>
        <a:lstStyle/>
        <a:p>
          <a:endParaRPr lang="en-GB"/>
        </a:p>
      </dgm:t>
    </dgm:pt>
    <dgm:pt modelId="{CCCCB7B4-2FD4-4737-9D47-610C6EB3CFF1}" type="sibTrans" cxnId="{21069E8E-8D7F-4113-ABCF-3E72FEBAFB7F}">
      <dgm:prSet/>
      <dgm:spPr/>
      <dgm:t>
        <a:bodyPr/>
        <a:lstStyle/>
        <a:p>
          <a:endParaRPr lang="en-GB"/>
        </a:p>
      </dgm:t>
    </dgm:pt>
    <dgm:pt modelId="{73617BF4-F97C-484F-A627-A8DC62A6461D}">
      <dgm:prSet phldrT="[Text]"/>
      <dgm:spPr/>
      <dgm:t>
        <a:bodyPr/>
        <a:lstStyle/>
        <a:p>
          <a:r>
            <a:rPr lang="en-US" dirty="0" smtClean="0"/>
            <a:t>Review</a:t>
          </a:r>
          <a:endParaRPr lang="en-GB" dirty="0"/>
        </a:p>
      </dgm:t>
    </dgm:pt>
    <dgm:pt modelId="{11BE2AFE-B6FC-4612-8470-898DE5243BC2}" type="parTrans" cxnId="{E3C6E3BB-BCEA-47BC-8722-C3B5700CDE4F}">
      <dgm:prSet/>
      <dgm:spPr/>
      <dgm:t>
        <a:bodyPr/>
        <a:lstStyle/>
        <a:p>
          <a:endParaRPr lang="en-GB"/>
        </a:p>
      </dgm:t>
    </dgm:pt>
    <dgm:pt modelId="{369E51B3-F372-4628-8E5C-8550147F2948}" type="sibTrans" cxnId="{E3C6E3BB-BCEA-47BC-8722-C3B5700CDE4F}">
      <dgm:prSet/>
      <dgm:spPr/>
      <dgm:t>
        <a:bodyPr/>
        <a:lstStyle/>
        <a:p>
          <a:endParaRPr lang="en-GB"/>
        </a:p>
      </dgm:t>
    </dgm:pt>
    <dgm:pt modelId="{4E43AFA3-5AF4-4CF4-A0FE-7C6B59CC2CC0}">
      <dgm:prSet phldrT="[Text]"/>
      <dgm:spPr/>
      <dgm:t>
        <a:bodyPr/>
        <a:lstStyle/>
        <a:p>
          <a:r>
            <a:rPr lang="en-US" dirty="0" smtClean="0"/>
            <a:t>Operate</a:t>
          </a:r>
          <a:endParaRPr lang="en-GB" dirty="0"/>
        </a:p>
      </dgm:t>
    </dgm:pt>
    <dgm:pt modelId="{5BE309DD-D41F-46AF-B774-B644D8AF453C}" type="parTrans" cxnId="{ADDE34E0-392A-428F-A96A-58C4B52A8C19}">
      <dgm:prSet/>
      <dgm:spPr/>
    </dgm:pt>
    <dgm:pt modelId="{2778AF43-6D12-49EA-B8E4-5A932A7AA082}" type="sibTrans" cxnId="{ADDE34E0-392A-428F-A96A-58C4B52A8C19}">
      <dgm:prSet/>
      <dgm:spPr/>
    </dgm:pt>
    <dgm:pt modelId="{6A3B8EBC-B412-40E1-93F8-1ECEC1844DB1}">
      <dgm:prSet phldrT="[Text]"/>
      <dgm:spPr/>
      <dgm:t>
        <a:bodyPr/>
        <a:lstStyle/>
        <a:p>
          <a:r>
            <a:rPr lang="en-US" dirty="0" smtClean="0"/>
            <a:t>Distribute</a:t>
          </a:r>
          <a:endParaRPr lang="en-GB" dirty="0"/>
        </a:p>
      </dgm:t>
    </dgm:pt>
    <dgm:pt modelId="{38251FF4-7C0A-44D8-9A46-5A5DFE6456EF}" type="parTrans" cxnId="{E462EB6A-A26C-44BC-B35B-35A6594E79E7}">
      <dgm:prSet/>
      <dgm:spPr/>
    </dgm:pt>
    <dgm:pt modelId="{BE637FE1-9475-4E0F-9ED9-72E0CF163CF1}" type="sibTrans" cxnId="{E462EB6A-A26C-44BC-B35B-35A6594E79E7}">
      <dgm:prSet/>
      <dgm:spPr/>
    </dgm:pt>
    <dgm:pt modelId="{2557306B-D448-4190-A8E4-BEE8FFDB5BCE}" type="pres">
      <dgm:prSet presAssocID="{BB0CE049-CBB6-4A36-8010-B3511E17AEC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BBD36EA-4C9D-468A-B572-8EB5C90DD76A}" type="pres">
      <dgm:prSet presAssocID="{5EBDBE63-48E7-4470-90E3-5D4CE19D7ED9}" presName="vertFlow" presStyleCnt="0"/>
      <dgm:spPr/>
    </dgm:pt>
    <dgm:pt modelId="{3DE7461F-FD3C-460C-B12B-D4FD4BE9D5B3}" type="pres">
      <dgm:prSet presAssocID="{5EBDBE63-48E7-4470-90E3-5D4CE19D7ED9}" presName="header" presStyleLbl="node1" presStyleIdx="0" presStyleCnt="2"/>
      <dgm:spPr/>
      <dgm:t>
        <a:bodyPr/>
        <a:lstStyle/>
        <a:p>
          <a:endParaRPr lang="en-GB"/>
        </a:p>
      </dgm:t>
    </dgm:pt>
    <dgm:pt modelId="{CBD6ED7F-3CC8-4364-ABF0-3333BA8DDA46}" type="pres">
      <dgm:prSet presAssocID="{798E3672-AA6D-486C-B4ED-D5CA746E1620}" presName="parTrans" presStyleLbl="sibTrans2D1" presStyleIdx="0" presStyleCnt="6"/>
      <dgm:spPr/>
      <dgm:t>
        <a:bodyPr/>
        <a:lstStyle/>
        <a:p>
          <a:endParaRPr lang="en-GB"/>
        </a:p>
      </dgm:t>
    </dgm:pt>
    <dgm:pt modelId="{06657281-050B-4FAE-9445-178FF183C695}" type="pres">
      <dgm:prSet presAssocID="{B02A79D8-4414-4F36-943B-32F2656D6F1D}" presName="child" presStyleLbl="alignAccFollow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011468-8753-4A48-B0A3-DDF0D8C0E13C}" type="pres">
      <dgm:prSet presAssocID="{F6190395-E32F-4ADF-BD5E-B0574909171A}" presName="sibTrans" presStyleLbl="sibTrans2D1" presStyleIdx="1" presStyleCnt="6"/>
      <dgm:spPr/>
      <dgm:t>
        <a:bodyPr/>
        <a:lstStyle/>
        <a:p>
          <a:endParaRPr lang="en-GB"/>
        </a:p>
      </dgm:t>
    </dgm:pt>
    <dgm:pt modelId="{59094BEE-D9F5-4B4E-8DAA-910A9F8D26EC}" type="pres">
      <dgm:prSet presAssocID="{72AE71A7-01B9-4F2A-BB89-B22A69F14D37}" presName="child" presStyleLbl="alignAccFollow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CC0D47-0A3A-497C-BFFB-F6CAABDEE7EF}" type="pres">
      <dgm:prSet presAssocID="{816A7EC9-3673-4295-8C52-2A0A4C01FA00}" presName="sibTrans" presStyleLbl="sibTrans2D1" presStyleIdx="2" presStyleCnt="6"/>
      <dgm:spPr/>
      <dgm:t>
        <a:bodyPr/>
        <a:lstStyle/>
        <a:p>
          <a:endParaRPr lang="en-GB"/>
        </a:p>
      </dgm:t>
    </dgm:pt>
    <dgm:pt modelId="{2582F415-2BB7-4505-8D14-0B4B07AA20DF}" type="pres">
      <dgm:prSet presAssocID="{4E43AFA3-5AF4-4CF4-A0FE-7C6B59CC2CC0}" presName="child" presStyleLbl="alignAccFollow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067C46-A269-44EC-AE95-5D1D9075F3EA}" type="pres">
      <dgm:prSet presAssocID="{5EBDBE63-48E7-4470-90E3-5D4CE19D7ED9}" presName="hSp" presStyleCnt="0"/>
      <dgm:spPr/>
    </dgm:pt>
    <dgm:pt modelId="{C015F85A-3FAE-4F47-9687-1E16A1A5262B}" type="pres">
      <dgm:prSet presAssocID="{C71E2139-38F5-41D7-82D1-EE1F851D3F4F}" presName="vertFlow" presStyleCnt="0"/>
      <dgm:spPr/>
    </dgm:pt>
    <dgm:pt modelId="{31CFDD6C-840D-40FF-8DBB-57E355ED7FBB}" type="pres">
      <dgm:prSet presAssocID="{C71E2139-38F5-41D7-82D1-EE1F851D3F4F}" presName="header" presStyleLbl="node1" presStyleIdx="1" presStyleCnt="2"/>
      <dgm:spPr/>
      <dgm:t>
        <a:bodyPr/>
        <a:lstStyle/>
        <a:p>
          <a:endParaRPr lang="en-GB"/>
        </a:p>
      </dgm:t>
    </dgm:pt>
    <dgm:pt modelId="{4B3F9599-CCD1-4711-AFDD-22236A678E00}" type="pres">
      <dgm:prSet presAssocID="{D1882581-081B-4646-9DF8-5CCD4422CB84}" presName="parTrans" presStyleLbl="sibTrans2D1" presStyleIdx="3" presStyleCnt="6"/>
      <dgm:spPr/>
      <dgm:t>
        <a:bodyPr/>
        <a:lstStyle/>
        <a:p>
          <a:endParaRPr lang="en-GB"/>
        </a:p>
      </dgm:t>
    </dgm:pt>
    <dgm:pt modelId="{B9B9DB4F-1450-4888-95CD-374E397B4500}" type="pres">
      <dgm:prSet presAssocID="{E43B546A-6539-434F-8423-7BF62CDDA559}" presName="child" presStyleLbl="alignAccFollow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092230-5B20-4647-823C-01A2FD915314}" type="pres">
      <dgm:prSet presAssocID="{CCCCB7B4-2FD4-4737-9D47-610C6EB3CFF1}" presName="sibTrans" presStyleLbl="sibTrans2D1" presStyleIdx="4" presStyleCnt="6"/>
      <dgm:spPr/>
      <dgm:t>
        <a:bodyPr/>
        <a:lstStyle/>
        <a:p>
          <a:endParaRPr lang="en-GB"/>
        </a:p>
      </dgm:t>
    </dgm:pt>
    <dgm:pt modelId="{9A307927-8A59-438A-AE53-8D4EC6763E03}" type="pres">
      <dgm:prSet presAssocID="{73617BF4-F97C-484F-A627-A8DC62A6461D}" presName="child" presStyleLbl="alignAccFollow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EAB51F-8B78-4840-953F-3702B0D54F0A}" type="pres">
      <dgm:prSet presAssocID="{369E51B3-F372-4628-8E5C-8550147F2948}" presName="sibTrans" presStyleLbl="sibTrans2D1" presStyleIdx="5" presStyleCnt="6"/>
      <dgm:spPr/>
      <dgm:t>
        <a:bodyPr/>
        <a:lstStyle/>
        <a:p>
          <a:endParaRPr lang="en-GB"/>
        </a:p>
      </dgm:t>
    </dgm:pt>
    <dgm:pt modelId="{44CE2FC7-DDB1-49AE-A0F3-10A07432FAE7}" type="pres">
      <dgm:prSet presAssocID="{6A3B8EBC-B412-40E1-93F8-1ECEC1844DB1}" presName="child" presStyleLbl="alignAccFollow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FD1F70B-4D5C-4901-AB04-5AF5F79BABEF}" type="presOf" srcId="{73617BF4-F97C-484F-A627-A8DC62A6461D}" destId="{9A307927-8A59-438A-AE53-8D4EC6763E03}" srcOrd="0" destOrd="0" presId="urn:microsoft.com/office/officeart/2005/8/layout/lProcess1"/>
    <dgm:cxn modelId="{ADDE34E0-392A-428F-A96A-58C4B52A8C19}" srcId="{5EBDBE63-48E7-4470-90E3-5D4CE19D7ED9}" destId="{4E43AFA3-5AF4-4CF4-A0FE-7C6B59CC2CC0}" srcOrd="2" destOrd="0" parTransId="{5BE309DD-D41F-46AF-B774-B644D8AF453C}" sibTransId="{2778AF43-6D12-49EA-B8E4-5A932A7AA082}"/>
    <dgm:cxn modelId="{58FAB8AB-E71A-4F16-BDB1-61AD3EFEAC72}" type="presOf" srcId="{CCCCB7B4-2FD4-4737-9D47-610C6EB3CFF1}" destId="{78092230-5B20-4647-823C-01A2FD915314}" srcOrd="0" destOrd="0" presId="urn:microsoft.com/office/officeart/2005/8/layout/lProcess1"/>
    <dgm:cxn modelId="{61859287-2441-4DB3-A7F0-A8E03F5AF1F1}" srcId="{BB0CE049-CBB6-4A36-8010-B3511E17AEC6}" destId="{C71E2139-38F5-41D7-82D1-EE1F851D3F4F}" srcOrd="1" destOrd="0" parTransId="{4C889830-D4F3-4BA4-9706-6AA7E3B35288}" sibTransId="{2686C58E-C0FD-4C40-A5F0-1949271634D2}"/>
    <dgm:cxn modelId="{4DBDA950-789A-4E14-912D-2CE5312ACB4D}" type="presOf" srcId="{5EBDBE63-48E7-4470-90E3-5D4CE19D7ED9}" destId="{3DE7461F-FD3C-460C-B12B-D4FD4BE9D5B3}" srcOrd="0" destOrd="0" presId="urn:microsoft.com/office/officeart/2005/8/layout/lProcess1"/>
    <dgm:cxn modelId="{93ADCC81-E034-4B13-A1E0-0A4EA16B8155}" type="presOf" srcId="{6A3B8EBC-B412-40E1-93F8-1ECEC1844DB1}" destId="{44CE2FC7-DDB1-49AE-A0F3-10A07432FAE7}" srcOrd="0" destOrd="0" presId="urn:microsoft.com/office/officeart/2005/8/layout/lProcess1"/>
    <dgm:cxn modelId="{B24B492B-002F-44DA-9559-BB8C22C7E7D2}" srcId="{5EBDBE63-48E7-4470-90E3-5D4CE19D7ED9}" destId="{72AE71A7-01B9-4F2A-BB89-B22A69F14D37}" srcOrd="1" destOrd="0" parTransId="{0833DDD7-BF00-4911-A347-BBCCC9A5CBD7}" sibTransId="{816A7EC9-3673-4295-8C52-2A0A4C01FA00}"/>
    <dgm:cxn modelId="{3EA8CED0-FAC8-4935-AEA1-0201A0437790}" type="presOf" srcId="{B02A79D8-4414-4F36-943B-32F2656D6F1D}" destId="{06657281-050B-4FAE-9445-178FF183C695}" srcOrd="0" destOrd="0" presId="urn:microsoft.com/office/officeart/2005/8/layout/lProcess1"/>
    <dgm:cxn modelId="{E020A8A0-9AEC-4F50-BB82-0DEF0CBBF5C7}" srcId="{5EBDBE63-48E7-4470-90E3-5D4CE19D7ED9}" destId="{B02A79D8-4414-4F36-943B-32F2656D6F1D}" srcOrd="0" destOrd="0" parTransId="{798E3672-AA6D-486C-B4ED-D5CA746E1620}" sibTransId="{F6190395-E32F-4ADF-BD5E-B0574909171A}"/>
    <dgm:cxn modelId="{8910270E-D997-4289-9E39-EF50B33DA97A}" type="presOf" srcId="{798E3672-AA6D-486C-B4ED-D5CA746E1620}" destId="{CBD6ED7F-3CC8-4364-ABF0-3333BA8DDA46}" srcOrd="0" destOrd="0" presId="urn:microsoft.com/office/officeart/2005/8/layout/lProcess1"/>
    <dgm:cxn modelId="{E3C6E3BB-BCEA-47BC-8722-C3B5700CDE4F}" srcId="{C71E2139-38F5-41D7-82D1-EE1F851D3F4F}" destId="{73617BF4-F97C-484F-A627-A8DC62A6461D}" srcOrd="1" destOrd="0" parTransId="{11BE2AFE-B6FC-4612-8470-898DE5243BC2}" sibTransId="{369E51B3-F372-4628-8E5C-8550147F2948}"/>
    <dgm:cxn modelId="{4C1CFCF7-CC25-4532-932E-61C5DBB04C94}" type="presOf" srcId="{C71E2139-38F5-41D7-82D1-EE1F851D3F4F}" destId="{31CFDD6C-840D-40FF-8DBB-57E355ED7FBB}" srcOrd="0" destOrd="0" presId="urn:microsoft.com/office/officeart/2005/8/layout/lProcess1"/>
    <dgm:cxn modelId="{21069E8E-8D7F-4113-ABCF-3E72FEBAFB7F}" srcId="{C71E2139-38F5-41D7-82D1-EE1F851D3F4F}" destId="{E43B546A-6539-434F-8423-7BF62CDDA559}" srcOrd="0" destOrd="0" parTransId="{D1882581-081B-4646-9DF8-5CCD4422CB84}" sibTransId="{CCCCB7B4-2FD4-4737-9D47-610C6EB3CFF1}"/>
    <dgm:cxn modelId="{00BBD191-B39B-4B1B-B7C6-B5E1F6DD7AF9}" type="presOf" srcId="{369E51B3-F372-4628-8E5C-8550147F2948}" destId="{13EAB51F-8B78-4840-953F-3702B0D54F0A}" srcOrd="0" destOrd="0" presId="urn:microsoft.com/office/officeart/2005/8/layout/lProcess1"/>
    <dgm:cxn modelId="{6A04B3F0-353E-4B10-9614-1DCC5B1D281E}" type="presOf" srcId="{F6190395-E32F-4ADF-BD5E-B0574909171A}" destId="{A9011468-8753-4A48-B0A3-DDF0D8C0E13C}" srcOrd="0" destOrd="0" presId="urn:microsoft.com/office/officeart/2005/8/layout/lProcess1"/>
    <dgm:cxn modelId="{6637545F-A320-4BD5-92DF-6B585C68EBCE}" type="presOf" srcId="{BB0CE049-CBB6-4A36-8010-B3511E17AEC6}" destId="{2557306B-D448-4190-A8E4-BEE8FFDB5BCE}" srcOrd="0" destOrd="0" presId="urn:microsoft.com/office/officeart/2005/8/layout/lProcess1"/>
    <dgm:cxn modelId="{0EC3EDF2-7D2C-4E27-B170-D86C8BD33B66}" type="presOf" srcId="{816A7EC9-3673-4295-8C52-2A0A4C01FA00}" destId="{AACC0D47-0A3A-497C-BFFB-F6CAABDEE7EF}" srcOrd="0" destOrd="0" presId="urn:microsoft.com/office/officeart/2005/8/layout/lProcess1"/>
    <dgm:cxn modelId="{2C8E7265-CE2A-4C9F-AEF6-DD2FAF0ED49E}" srcId="{BB0CE049-CBB6-4A36-8010-B3511E17AEC6}" destId="{5EBDBE63-48E7-4470-90E3-5D4CE19D7ED9}" srcOrd="0" destOrd="0" parTransId="{146FECF2-23BB-403B-AB76-62F4DC9D5463}" sibTransId="{A294E4D5-FC59-486C-B575-47EDECE24873}"/>
    <dgm:cxn modelId="{45A6F83F-7A37-4F3D-A0F6-13C901C5A657}" type="presOf" srcId="{E43B546A-6539-434F-8423-7BF62CDDA559}" destId="{B9B9DB4F-1450-4888-95CD-374E397B4500}" srcOrd="0" destOrd="0" presId="urn:microsoft.com/office/officeart/2005/8/layout/lProcess1"/>
    <dgm:cxn modelId="{54B8EB27-34E2-4AC2-8764-1BFD71B3A44F}" type="presOf" srcId="{72AE71A7-01B9-4F2A-BB89-B22A69F14D37}" destId="{59094BEE-D9F5-4B4E-8DAA-910A9F8D26EC}" srcOrd="0" destOrd="0" presId="urn:microsoft.com/office/officeart/2005/8/layout/lProcess1"/>
    <dgm:cxn modelId="{FB0176C0-A832-4A23-A229-F444C2C30B14}" type="presOf" srcId="{4E43AFA3-5AF4-4CF4-A0FE-7C6B59CC2CC0}" destId="{2582F415-2BB7-4505-8D14-0B4B07AA20DF}" srcOrd="0" destOrd="0" presId="urn:microsoft.com/office/officeart/2005/8/layout/lProcess1"/>
    <dgm:cxn modelId="{E462EB6A-A26C-44BC-B35B-35A6594E79E7}" srcId="{C71E2139-38F5-41D7-82D1-EE1F851D3F4F}" destId="{6A3B8EBC-B412-40E1-93F8-1ECEC1844DB1}" srcOrd="2" destOrd="0" parTransId="{38251FF4-7C0A-44D8-9A46-5A5DFE6456EF}" sibTransId="{BE637FE1-9475-4E0F-9ED9-72E0CF163CF1}"/>
    <dgm:cxn modelId="{6150B003-576E-463C-8647-A6419D4DA533}" type="presOf" srcId="{D1882581-081B-4646-9DF8-5CCD4422CB84}" destId="{4B3F9599-CCD1-4711-AFDD-22236A678E00}" srcOrd="0" destOrd="0" presId="urn:microsoft.com/office/officeart/2005/8/layout/lProcess1"/>
    <dgm:cxn modelId="{79D8AE09-9CDF-4C68-95A3-E78B70732510}" type="presParOf" srcId="{2557306B-D448-4190-A8E4-BEE8FFDB5BCE}" destId="{3BBD36EA-4C9D-468A-B572-8EB5C90DD76A}" srcOrd="0" destOrd="0" presId="urn:microsoft.com/office/officeart/2005/8/layout/lProcess1"/>
    <dgm:cxn modelId="{0A32ED2D-7588-496C-9EA7-EA78032E8D1F}" type="presParOf" srcId="{3BBD36EA-4C9D-468A-B572-8EB5C90DD76A}" destId="{3DE7461F-FD3C-460C-B12B-D4FD4BE9D5B3}" srcOrd="0" destOrd="0" presId="urn:microsoft.com/office/officeart/2005/8/layout/lProcess1"/>
    <dgm:cxn modelId="{11F485EF-1BCA-4AD0-B074-D94D59C90536}" type="presParOf" srcId="{3BBD36EA-4C9D-468A-B572-8EB5C90DD76A}" destId="{CBD6ED7F-3CC8-4364-ABF0-3333BA8DDA46}" srcOrd="1" destOrd="0" presId="urn:microsoft.com/office/officeart/2005/8/layout/lProcess1"/>
    <dgm:cxn modelId="{B33A4770-3E1B-4FCA-86A8-DA21659A132E}" type="presParOf" srcId="{3BBD36EA-4C9D-468A-B572-8EB5C90DD76A}" destId="{06657281-050B-4FAE-9445-178FF183C695}" srcOrd="2" destOrd="0" presId="urn:microsoft.com/office/officeart/2005/8/layout/lProcess1"/>
    <dgm:cxn modelId="{766D81D3-2871-45F2-92DB-21CEBD9CB232}" type="presParOf" srcId="{3BBD36EA-4C9D-468A-B572-8EB5C90DD76A}" destId="{A9011468-8753-4A48-B0A3-DDF0D8C0E13C}" srcOrd="3" destOrd="0" presId="urn:microsoft.com/office/officeart/2005/8/layout/lProcess1"/>
    <dgm:cxn modelId="{86A9F20F-D9AB-437C-AE6A-8AF28F512B37}" type="presParOf" srcId="{3BBD36EA-4C9D-468A-B572-8EB5C90DD76A}" destId="{59094BEE-D9F5-4B4E-8DAA-910A9F8D26EC}" srcOrd="4" destOrd="0" presId="urn:microsoft.com/office/officeart/2005/8/layout/lProcess1"/>
    <dgm:cxn modelId="{535155FF-23EF-418A-9304-48C27BB32B12}" type="presParOf" srcId="{3BBD36EA-4C9D-468A-B572-8EB5C90DD76A}" destId="{AACC0D47-0A3A-497C-BFFB-F6CAABDEE7EF}" srcOrd="5" destOrd="0" presId="urn:microsoft.com/office/officeart/2005/8/layout/lProcess1"/>
    <dgm:cxn modelId="{F691748E-65B8-4D36-AE3C-4DD53BBDA33A}" type="presParOf" srcId="{3BBD36EA-4C9D-468A-B572-8EB5C90DD76A}" destId="{2582F415-2BB7-4505-8D14-0B4B07AA20DF}" srcOrd="6" destOrd="0" presId="urn:microsoft.com/office/officeart/2005/8/layout/lProcess1"/>
    <dgm:cxn modelId="{F33EA8EE-9F2C-434F-B03E-97B14AD39A81}" type="presParOf" srcId="{2557306B-D448-4190-A8E4-BEE8FFDB5BCE}" destId="{26067C46-A269-44EC-AE95-5D1D9075F3EA}" srcOrd="1" destOrd="0" presId="urn:microsoft.com/office/officeart/2005/8/layout/lProcess1"/>
    <dgm:cxn modelId="{0699B58D-FA7C-4D2E-A8C7-FCA31735CD06}" type="presParOf" srcId="{2557306B-D448-4190-A8E4-BEE8FFDB5BCE}" destId="{C015F85A-3FAE-4F47-9687-1E16A1A5262B}" srcOrd="2" destOrd="0" presId="urn:microsoft.com/office/officeart/2005/8/layout/lProcess1"/>
    <dgm:cxn modelId="{65774E35-60B2-4077-B9CF-5D5E824EC36E}" type="presParOf" srcId="{C015F85A-3FAE-4F47-9687-1E16A1A5262B}" destId="{31CFDD6C-840D-40FF-8DBB-57E355ED7FBB}" srcOrd="0" destOrd="0" presId="urn:microsoft.com/office/officeart/2005/8/layout/lProcess1"/>
    <dgm:cxn modelId="{46336784-1BD2-4041-BFFC-043867CB7B11}" type="presParOf" srcId="{C015F85A-3FAE-4F47-9687-1E16A1A5262B}" destId="{4B3F9599-CCD1-4711-AFDD-22236A678E00}" srcOrd="1" destOrd="0" presId="urn:microsoft.com/office/officeart/2005/8/layout/lProcess1"/>
    <dgm:cxn modelId="{A2FAA957-6180-4CC3-8C60-93E4BCE4B34E}" type="presParOf" srcId="{C015F85A-3FAE-4F47-9687-1E16A1A5262B}" destId="{B9B9DB4F-1450-4888-95CD-374E397B4500}" srcOrd="2" destOrd="0" presId="urn:microsoft.com/office/officeart/2005/8/layout/lProcess1"/>
    <dgm:cxn modelId="{3E6B792A-E648-4A35-8AEC-52AE01B3A735}" type="presParOf" srcId="{C015F85A-3FAE-4F47-9687-1E16A1A5262B}" destId="{78092230-5B20-4647-823C-01A2FD915314}" srcOrd="3" destOrd="0" presId="urn:microsoft.com/office/officeart/2005/8/layout/lProcess1"/>
    <dgm:cxn modelId="{92FBB232-34AC-46B5-B956-5FC2E7F3B7A1}" type="presParOf" srcId="{C015F85A-3FAE-4F47-9687-1E16A1A5262B}" destId="{9A307927-8A59-438A-AE53-8D4EC6763E03}" srcOrd="4" destOrd="0" presId="urn:microsoft.com/office/officeart/2005/8/layout/lProcess1"/>
    <dgm:cxn modelId="{8AFFF268-E869-43D9-AAC0-392B2917330E}" type="presParOf" srcId="{C015F85A-3FAE-4F47-9687-1E16A1A5262B}" destId="{13EAB51F-8B78-4840-953F-3702B0D54F0A}" srcOrd="5" destOrd="0" presId="urn:microsoft.com/office/officeart/2005/8/layout/lProcess1"/>
    <dgm:cxn modelId="{0EA98462-07BD-4474-BCEB-65E8DD560113}" type="presParOf" srcId="{C015F85A-3FAE-4F47-9687-1E16A1A5262B}" destId="{44CE2FC7-DDB1-49AE-A0F3-10A07432FAE7}" srcOrd="6" destOrd="0" presId="urn:microsoft.com/office/officeart/2005/8/layout/l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FBCAAA8-F62F-410F-8180-7AA00C769C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FC14A3-B049-4A33-94D8-577AED122C26}" type="slidenum">
              <a:rPr lang="en-GB"/>
              <a:pPr/>
              <a:t>1</a:t>
            </a:fld>
            <a:endParaRPr lang="en-GB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utiger 67BoldCn" pitchFamily="4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Frutiger 57Cn" pitchFamily="48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Frutiger 57Cn" pitchFamily="48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Frutiger 47LightCn" pitchFamily="48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Frutiger 47LightCn" pitchFamily="4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Frutiger 47LightCn" pitchFamily="4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Frutiger 47LightCn" pitchFamily="4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Frutiger 47LightCn" pitchFamily="4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Frutiger 47LightCn" pitchFamily="4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PKI for NATO partners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Jens Jensen, </a:t>
            </a:r>
            <a:r>
              <a:rPr lang="en-US" dirty="0" err="1" smtClean="0"/>
              <a:t>Arsen</a:t>
            </a:r>
            <a:r>
              <a:rPr lang="en-US" dirty="0" smtClean="0"/>
              <a:t> </a:t>
            </a:r>
            <a:r>
              <a:rPr lang="en-US" dirty="0" err="1" smtClean="0"/>
              <a:t>Hayrapetyan</a:t>
            </a:r>
            <a:endParaRPr lang="en-US" dirty="0" smtClean="0"/>
          </a:p>
          <a:p>
            <a:r>
              <a:rPr lang="en-US" dirty="0" smtClean="0"/>
              <a:t>EU </a:t>
            </a:r>
            <a:r>
              <a:rPr lang="en-US" dirty="0" err="1" smtClean="0"/>
              <a:t>GridPMA</a:t>
            </a:r>
            <a:r>
              <a:rPr lang="en-US" dirty="0" smtClean="0"/>
              <a:t> meeting</a:t>
            </a:r>
          </a:p>
          <a:p>
            <a:r>
              <a:rPr lang="en-US" dirty="0" smtClean="0"/>
              <a:t>Dublin, Jan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on experiences from IGTF</a:t>
            </a:r>
          </a:p>
          <a:p>
            <a:r>
              <a:rPr lang="en-US" dirty="0" smtClean="0"/>
              <a:t>Build on experiences from UK </a:t>
            </a:r>
            <a:r>
              <a:rPr lang="en-US" dirty="0" err="1" smtClean="0"/>
              <a:t>eScience</a:t>
            </a:r>
            <a:endParaRPr lang="en-US" dirty="0" smtClean="0"/>
          </a:p>
          <a:p>
            <a:r>
              <a:rPr lang="en-US" dirty="0" smtClean="0"/>
              <a:t>(Rather heavily) modified version of </a:t>
            </a:r>
            <a:r>
              <a:rPr lang="en-US" dirty="0" err="1" smtClean="0"/>
              <a:t>OpenCA</a:t>
            </a:r>
            <a:endParaRPr lang="en-US" dirty="0" smtClean="0"/>
          </a:p>
          <a:p>
            <a:pPr lvl="1"/>
            <a:r>
              <a:rPr lang="en-US" dirty="0" smtClean="0"/>
              <a:t>Based on older version</a:t>
            </a:r>
          </a:p>
          <a:p>
            <a:pPr lvl="1"/>
            <a:r>
              <a:rPr lang="en-US" dirty="0" smtClean="0"/>
              <a:t>Modified to be more “</a:t>
            </a:r>
            <a:r>
              <a:rPr lang="en-US" dirty="0" err="1" smtClean="0"/>
              <a:t>griddy</a:t>
            </a:r>
            <a:r>
              <a:rPr lang="en-US" dirty="0" smtClean="0"/>
              <a:t>”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Raise the Bar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We (IGTF) now know what we’re doing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US" dirty="0" smtClean="0"/>
              <a:t>More than we did N years ago, at least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Operating a CA is now </a:t>
            </a:r>
            <a:r>
              <a:rPr lang="en-US" dirty="0" err="1" smtClean="0"/>
              <a:t>difficulter</a:t>
            </a:r>
            <a:endParaRPr lang="en-US" dirty="0" smtClean="0"/>
          </a:p>
          <a:p>
            <a:pPr marL="914400" lvl="1" indent="-514350">
              <a:buFont typeface="Courier New" pitchFamily="49" charset="0"/>
              <a:buChar char="o"/>
            </a:pPr>
            <a:r>
              <a:rPr lang="en-US" dirty="0" smtClean="0"/>
              <a:t>More requirements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US" dirty="0" err="1" smtClean="0"/>
              <a:t>Minreqs</a:t>
            </a:r>
            <a:r>
              <a:rPr lang="en-US" dirty="0" smtClean="0"/>
              <a:t> now changed less frequently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 smtClean="0">
                <a:sym typeface="Wingdings" pitchFamily="2" charset="2"/>
              </a:rPr>
              <a:t>Higher bar for new CAs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Raise the Bar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Reflect in implementation and docs</a:t>
            </a:r>
          </a:p>
          <a:p>
            <a:r>
              <a:rPr lang="en-US" dirty="0" smtClean="0"/>
              <a:t>Training should cover this</a:t>
            </a:r>
          </a:p>
          <a:p>
            <a:pPr lvl="1"/>
            <a:r>
              <a:rPr lang="en-US" dirty="0" smtClean="0"/>
              <a:t>Training for CA managers?</a:t>
            </a:r>
          </a:p>
          <a:p>
            <a:pPr lvl="1"/>
            <a:r>
              <a:rPr lang="en-US" dirty="0" smtClean="0"/>
              <a:t>Template operations documents?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substitue</a:t>
            </a:r>
            <a:r>
              <a:rPr lang="en-US" dirty="0" smtClean="0"/>
              <a:t> for experience?</a:t>
            </a:r>
          </a:p>
          <a:p>
            <a:pPr lvl="1"/>
            <a:r>
              <a:rPr lang="en-US" dirty="0" smtClean="0"/>
              <a:t>“Sped is </a:t>
            </a:r>
            <a:r>
              <a:rPr lang="en-US" dirty="0" err="1" smtClean="0"/>
              <a:t>sibstute</a:t>
            </a:r>
            <a:r>
              <a:rPr lang="en-US" dirty="0" smtClean="0"/>
              <a:t> </a:t>
            </a:r>
            <a:r>
              <a:rPr lang="en-US" dirty="0" err="1" smtClean="0"/>
              <a:t>fo</a:t>
            </a:r>
            <a:r>
              <a:rPr lang="en-US" dirty="0" smtClean="0"/>
              <a:t> </a:t>
            </a:r>
            <a:r>
              <a:rPr lang="en-US" dirty="0" err="1" smtClean="0"/>
              <a:t>accurcy</a:t>
            </a:r>
            <a:r>
              <a:rPr lang="en-US" dirty="0" smtClean="0"/>
              <a:t>”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Raise the Bar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 managers</a:t>
            </a:r>
          </a:p>
          <a:p>
            <a:pPr lvl="1"/>
            <a:r>
              <a:rPr lang="en-US" dirty="0" smtClean="0"/>
              <a:t>Allow for managers to discuss among themselves</a:t>
            </a:r>
          </a:p>
          <a:p>
            <a:pPr lvl="1"/>
            <a:r>
              <a:rPr lang="en-US" dirty="0" smtClean="0"/>
              <a:t>Or mentored, TAGPMA style</a:t>
            </a:r>
          </a:p>
          <a:p>
            <a:pPr lvl="1"/>
            <a:r>
              <a:rPr lang="en-US" dirty="0" smtClean="0"/>
              <a:t>Perhaps a combination of both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CP/CPS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state of the blessed profile</a:t>
            </a:r>
          </a:p>
          <a:p>
            <a:pPr lvl="1"/>
            <a:r>
              <a:rPr lang="en-US" dirty="0" smtClean="0"/>
              <a:t>Deployment prior to deployment desirable</a:t>
            </a:r>
          </a:p>
          <a:p>
            <a:r>
              <a:rPr lang="en-US" dirty="0" smtClean="0"/>
              <a:t>Note </a:t>
            </a:r>
            <a:r>
              <a:rPr lang="en-US" dirty="0" err="1" smtClean="0"/>
              <a:t>nat’l</a:t>
            </a:r>
            <a:r>
              <a:rPr lang="en-US" dirty="0" smtClean="0"/>
              <a:t> academic may change </a:t>
            </a:r>
            <a:r>
              <a:rPr lang="en-US" dirty="0" err="1" smtClean="0"/>
              <a:t>reqs</a:t>
            </a:r>
            <a:endParaRPr lang="en-US" dirty="0" smtClean="0"/>
          </a:p>
          <a:p>
            <a:pPr lvl="1"/>
            <a:r>
              <a:rPr lang="en-US" dirty="0" smtClean="0"/>
              <a:t>Or is IGTF more restrictive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Stuff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Facilitate joining PMA during deployment</a:t>
            </a:r>
          </a:p>
          <a:p>
            <a:r>
              <a:rPr lang="en-US" dirty="0" smtClean="0"/>
              <a:t>Training</a:t>
            </a:r>
          </a:p>
          <a:p>
            <a:pPr lvl="1"/>
            <a:r>
              <a:rPr lang="en-US" dirty="0" smtClean="0"/>
              <a:t>Who trains the trainers</a:t>
            </a:r>
          </a:p>
          <a:p>
            <a:pPr lvl="1"/>
            <a:r>
              <a:rPr lang="en-US" dirty="0" smtClean="0"/>
              <a:t>All participants need training?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Stuff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documents</a:t>
            </a:r>
          </a:p>
          <a:p>
            <a:pPr lvl="1"/>
            <a:r>
              <a:rPr lang="en-US" dirty="0" smtClean="0"/>
              <a:t>CA manager?, CA operators</a:t>
            </a:r>
          </a:p>
          <a:p>
            <a:pPr lvl="1"/>
            <a:r>
              <a:rPr lang="en-US" dirty="0" smtClean="0"/>
              <a:t>RA operators</a:t>
            </a:r>
          </a:p>
          <a:p>
            <a:pPr lvl="1"/>
            <a:r>
              <a:rPr lang="en-US" dirty="0" smtClean="0"/>
              <a:t>Subscriber</a:t>
            </a:r>
          </a:p>
          <a:p>
            <a:r>
              <a:rPr lang="en-US" dirty="0" smtClean="0"/>
              <a:t>Cultural changes?</a:t>
            </a:r>
          </a:p>
          <a:p>
            <a:r>
              <a:rPr lang="en-US" dirty="0" smtClean="0"/>
              <a:t>Who is the home PMA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Interesting opportunities</a:t>
            </a:r>
          </a:p>
          <a:p>
            <a:pPr lvl="1"/>
            <a:r>
              <a:rPr lang="en-US" dirty="0" smtClean="0"/>
              <a:t>Many things on top of other things</a:t>
            </a:r>
          </a:p>
          <a:p>
            <a:pPr lvl="1"/>
            <a:r>
              <a:rPr lang="en-US" dirty="0" smtClean="0"/>
              <a:t>Strengthen collaborations with new countries</a:t>
            </a:r>
          </a:p>
          <a:p>
            <a:pPr lvl="1"/>
            <a:r>
              <a:rPr lang="en-US" dirty="0" smtClean="0"/>
              <a:t>Interesting challenges, too</a:t>
            </a:r>
          </a:p>
          <a:p>
            <a:r>
              <a:rPr lang="en-US" dirty="0" smtClean="0"/>
              <a:t>Deployment to benefit other new countries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GB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There are many things still not on top of other things</a:t>
            </a:r>
          </a:p>
          <a:p>
            <a:r>
              <a:rPr lang="en-US" smtClean="0"/>
              <a:t>Put things on top of other things</a:t>
            </a:r>
            <a:endParaRPr lang="en-GB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CAs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Small-medium size (10s-100s valid)</a:t>
            </a:r>
          </a:p>
          <a:p>
            <a:pPr lvl="1"/>
            <a:r>
              <a:rPr lang="en-US" dirty="0" smtClean="0"/>
              <a:t>No inherent technical limit</a:t>
            </a:r>
          </a:p>
          <a:p>
            <a:r>
              <a:rPr lang="en-US" dirty="0" smtClean="0"/>
              <a:t>Classic</a:t>
            </a:r>
          </a:p>
          <a:p>
            <a:r>
              <a:rPr lang="en-US" dirty="0" smtClean="0"/>
              <a:t>Specific target countries:</a:t>
            </a:r>
          </a:p>
          <a:p>
            <a:pPr lvl="1"/>
            <a:r>
              <a:rPr lang="en-US" dirty="0" smtClean="0"/>
              <a:t>Kyrgyzstan, Georgia, Kazakhstan, Armenia, Turkmenistan, Tajikistan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714488"/>
            <a:ext cx="7772400" cy="3581400"/>
          </a:xfrm>
        </p:spPr>
        <p:txBody>
          <a:bodyPr/>
          <a:lstStyle/>
          <a:p>
            <a:r>
              <a:rPr lang="en-US" dirty="0" smtClean="0"/>
              <a:t>Classic CA</a:t>
            </a:r>
          </a:p>
          <a:p>
            <a:pPr lvl="1"/>
            <a:r>
              <a:rPr lang="en-US" dirty="0" smtClean="0"/>
              <a:t>Needs little or no </a:t>
            </a:r>
            <a:r>
              <a:rPr lang="en-US" dirty="0" err="1" smtClean="0"/>
              <a:t>customisation</a:t>
            </a:r>
            <a:endParaRPr lang="en-US" dirty="0" smtClean="0"/>
          </a:p>
          <a:p>
            <a:pPr lvl="1"/>
            <a:r>
              <a:rPr lang="en-US" dirty="0" smtClean="0"/>
              <a:t>Restricting choice</a:t>
            </a:r>
          </a:p>
          <a:p>
            <a:r>
              <a:rPr lang="en-US" dirty="0" smtClean="0"/>
              <a:t>Easy to install and configure</a:t>
            </a:r>
          </a:p>
          <a:p>
            <a:pPr lvl="1"/>
            <a:r>
              <a:rPr lang="en-US" dirty="0" smtClean="0"/>
              <a:t>Unlike certain CA software packages</a:t>
            </a:r>
          </a:p>
          <a:p>
            <a:pPr lvl="1"/>
            <a:r>
              <a:rPr lang="en-US" dirty="0" smtClean="0"/>
              <a:t>Dangerous options switched off! (or absent)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 countries to join grid with own CAs</a:t>
            </a:r>
          </a:p>
          <a:p>
            <a:pPr lvl="1"/>
            <a:r>
              <a:rPr lang="en-US" dirty="0" err="1" smtClean="0"/>
              <a:t>Accreditable</a:t>
            </a:r>
            <a:r>
              <a:rPr lang="en-US" dirty="0" smtClean="0"/>
              <a:t> as Grid CAs</a:t>
            </a:r>
          </a:p>
          <a:p>
            <a:pPr lvl="1"/>
            <a:r>
              <a:rPr lang="en-US" dirty="0" smtClean="0"/>
              <a:t>Usable as general purpose academic </a:t>
            </a:r>
            <a:r>
              <a:rPr lang="en-US" dirty="0" err="1" smtClean="0"/>
              <a:t>Cas</a:t>
            </a:r>
            <a:endParaRPr lang="en-US" dirty="0" smtClean="0"/>
          </a:p>
          <a:p>
            <a:pPr lvl="1"/>
            <a:r>
              <a:rPr lang="en-US" dirty="0" smtClean="0"/>
              <a:t>Usable as network security (NREN)</a:t>
            </a:r>
          </a:p>
          <a:p>
            <a:r>
              <a:rPr lang="en-US" dirty="0" smtClean="0"/>
              <a:t>Deploy easy-to-set-up software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28794" y="1428736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Country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0760" y="1428736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PMA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packaging and testing</a:t>
            </a:r>
          </a:p>
          <a:p>
            <a:r>
              <a:rPr lang="en-US" dirty="0" smtClean="0"/>
              <a:t>Make user (and admin) friendly</a:t>
            </a:r>
          </a:p>
          <a:p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Translations to Russian, other languages?</a:t>
            </a:r>
          </a:p>
          <a:p>
            <a:r>
              <a:rPr lang="en-US" dirty="0" smtClean="0"/>
              <a:t>Identifying CA manager and training</a:t>
            </a:r>
          </a:p>
          <a:p>
            <a:r>
              <a:rPr lang="en-US" dirty="0" smtClean="0"/>
              <a:t>Cultural barriers?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legislation</a:t>
            </a:r>
          </a:p>
          <a:p>
            <a:pPr lvl="1"/>
            <a:r>
              <a:rPr lang="en-US" dirty="0" smtClean="0"/>
              <a:t>E.g., data protection</a:t>
            </a:r>
          </a:p>
          <a:p>
            <a:pPr lvl="1"/>
            <a:r>
              <a:rPr lang="en-US" dirty="0" smtClean="0"/>
              <a:t>Want O(1)</a:t>
            </a:r>
          </a:p>
          <a:p>
            <a:pPr lvl="2"/>
            <a:r>
              <a:rPr lang="en-US" dirty="0" smtClean="0"/>
              <a:t>Or O(</a:t>
            </a:r>
            <a:r>
              <a:rPr lang="en-US" dirty="0" smtClean="0">
                <a:latin typeface="Lucida Sans"/>
              </a:rPr>
              <a:t>√N)</a:t>
            </a:r>
          </a:p>
          <a:p>
            <a:pPr lvl="2"/>
            <a:r>
              <a:rPr lang="en-US" dirty="0" smtClean="0">
                <a:latin typeface="Lucida Sans"/>
              </a:rPr>
              <a:t>Definitely not O(N)</a:t>
            </a:r>
          </a:p>
          <a:p>
            <a:r>
              <a:rPr lang="en-US" dirty="0" smtClean="0">
                <a:latin typeface="Lucida Sans"/>
              </a:rPr>
              <a:t>CRL availability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future proof (</a:t>
            </a:r>
            <a:r>
              <a:rPr lang="en-US" dirty="0" err="1" smtClean="0"/>
              <a:t>ish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Adaptable to changing requirements</a:t>
            </a:r>
          </a:p>
          <a:p>
            <a:pPr lvl="1"/>
            <a:r>
              <a:rPr lang="en-US" dirty="0" smtClean="0"/>
              <a:t>Shared code benefits many</a:t>
            </a:r>
          </a:p>
          <a:p>
            <a:r>
              <a:rPr lang="en-US" dirty="0" smtClean="0"/>
              <a:t>Scalability: more than software</a:t>
            </a:r>
          </a:p>
          <a:p>
            <a:pPr lvl="1"/>
            <a:r>
              <a:rPr lang="en-US" dirty="0" smtClean="0"/>
              <a:t>Some inherent in </a:t>
            </a:r>
            <a:r>
              <a:rPr lang="en-US" dirty="0" err="1" smtClean="0"/>
              <a:t>minreqs</a:t>
            </a:r>
            <a:r>
              <a:rPr lang="en-US" dirty="0" smtClean="0"/>
              <a:t>, processes</a:t>
            </a:r>
          </a:p>
          <a:p>
            <a:pPr lvl="1"/>
            <a:r>
              <a:rPr lang="en-US" dirty="0" smtClean="0"/>
              <a:t>Some software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SPgr EN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Frutiger 67BoldCn"/>
        <a:ea typeface=""/>
        <a:cs typeface="Arial"/>
      </a:majorFont>
      <a:minorFont>
        <a:latin typeface="Frutiger 67BoldC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2_SPgr EN</Template>
  <TotalTime>840</TotalTime>
  <Words>427</Words>
  <Application>Microsoft Office PowerPoint</Application>
  <PresentationFormat>On-screen Show (4:3)</PresentationFormat>
  <Paragraphs>107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2_SPgr EN</vt:lpstr>
      <vt:lpstr>PKI for NATO partners</vt:lpstr>
      <vt:lpstr>Introduction</vt:lpstr>
      <vt:lpstr>Target CAs</vt:lpstr>
      <vt:lpstr>Software</vt:lpstr>
      <vt:lpstr>Goals</vt:lpstr>
      <vt:lpstr>Goals</vt:lpstr>
      <vt:lpstr>Challenges</vt:lpstr>
      <vt:lpstr>Challenges</vt:lpstr>
      <vt:lpstr>Challenges</vt:lpstr>
      <vt:lpstr>Input</vt:lpstr>
      <vt:lpstr>Raise the Bar</vt:lpstr>
      <vt:lpstr>Raise the Bar</vt:lpstr>
      <vt:lpstr>Raise the Bar</vt:lpstr>
      <vt:lpstr>CP/CPS</vt:lpstr>
      <vt:lpstr>Practical Stuff</vt:lpstr>
      <vt:lpstr>Practical Stuff</vt:lpstr>
      <vt:lpstr>Conclusion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jj47</dc:creator>
  <cp:lastModifiedBy>jj47</cp:lastModifiedBy>
  <cp:revision>59</cp:revision>
  <dcterms:created xsi:type="dcterms:W3CDTF">2010-01-13T16:35:10Z</dcterms:created>
  <dcterms:modified xsi:type="dcterms:W3CDTF">2010-01-19T15:26:29Z</dcterms:modified>
</cp:coreProperties>
</file>