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3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0712" y="1674813"/>
            <a:ext cx="7722577" cy="11604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2889" y="3113088"/>
            <a:ext cx="6400800" cy="2532062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10712" y="6276975"/>
            <a:ext cx="1931377" cy="476250"/>
          </a:xfrm>
        </p:spPr>
        <p:txBody>
          <a:bodyPr/>
          <a:lstStyle>
            <a:lvl1pPr>
              <a:defRPr/>
            </a:lvl1pPr>
          </a:lstStyle>
          <a:p>
            <a:fld id="{F71887C4-4912-4A09-90AF-303DAEA02D39}" type="datetimeFigureOut">
              <a:rPr lang="nl-NL" smtClean="0"/>
              <a:pPr/>
              <a:t>10-5-2011</a:t>
            </a:fld>
            <a:endParaRPr lang="nl-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604489" y="6276975"/>
            <a:ext cx="1828800" cy="476250"/>
          </a:xfrm>
        </p:spPr>
        <p:txBody>
          <a:bodyPr/>
          <a:lstStyle>
            <a:lvl1pPr>
              <a:defRPr/>
            </a:lvl1pPr>
          </a:lstStyle>
          <a:p>
            <a:fld id="{B2419C34-AD78-4F4A-BAE7-624FEDF2D474}" type="slidenum">
              <a:rPr lang="nl-NL" smtClean="0"/>
              <a:pPr/>
              <a:t>‹#›</a:t>
            </a:fld>
            <a:endParaRPr lang="nl-NL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710712" y="211139"/>
            <a:ext cx="7722577" cy="841375"/>
            <a:chOff x="485" y="142"/>
            <a:chExt cx="5270" cy="530"/>
          </a:xfrm>
        </p:grpSpPr>
        <p:sp>
          <p:nvSpPr>
            <p:cNvPr id="5132" name="Line 12"/>
            <p:cNvSpPr>
              <a:spLocks noChangeShapeType="1"/>
            </p:cNvSpPr>
            <p:nvPr/>
          </p:nvSpPr>
          <p:spPr bwMode="black">
            <a:xfrm>
              <a:off x="485" y="672"/>
              <a:ext cx="527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5133" name="Picture 13" descr="E:\ruud\My Documents\powerpoint\ppbackground\1#UvT_eng_PMS1200.bmp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2376" y="142"/>
              <a:ext cx="1494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1887C4-4912-4A09-90AF-303DAEA02D39}" type="datetimeFigureOut">
              <a:rPr lang="nl-NL" smtClean="0"/>
              <a:pPr/>
              <a:t>10-5-2011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419C34-AD78-4F4A-BAE7-624FEDF2D474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271588"/>
            <a:ext cx="1943100" cy="48244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271588"/>
            <a:ext cx="5688623" cy="48244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1887C4-4912-4A09-90AF-303DAEA02D39}" type="datetimeFigureOut">
              <a:rPr lang="nl-NL" smtClean="0"/>
              <a:pPr/>
              <a:t>10-5-2011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419C34-AD78-4F4A-BAE7-624FEDF2D474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1887C4-4912-4A09-90AF-303DAEA02D39}" type="datetimeFigureOut">
              <a:rPr lang="nl-NL" smtClean="0"/>
              <a:pPr/>
              <a:t>10-5-2011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419C34-AD78-4F4A-BAE7-624FEDF2D474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1887C4-4912-4A09-90AF-303DAEA02D39}" type="datetimeFigureOut">
              <a:rPr lang="nl-NL" smtClean="0"/>
              <a:pPr/>
              <a:t>10-5-2011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419C34-AD78-4F4A-BAE7-624FEDF2D474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5862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2057400"/>
            <a:ext cx="3815862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1887C4-4912-4A09-90AF-303DAEA02D39}" type="datetimeFigureOut">
              <a:rPr lang="nl-NL" smtClean="0"/>
              <a:pPr/>
              <a:t>10-5-2011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419C34-AD78-4F4A-BAE7-624FEDF2D474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1887C4-4912-4A09-90AF-303DAEA02D39}" type="datetimeFigureOut">
              <a:rPr lang="nl-NL" smtClean="0"/>
              <a:pPr/>
              <a:t>10-5-2011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419C34-AD78-4F4A-BAE7-624FEDF2D474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1887C4-4912-4A09-90AF-303DAEA02D39}" type="datetimeFigureOut">
              <a:rPr lang="nl-NL" smtClean="0"/>
              <a:pPr/>
              <a:t>10-5-2011</a:t>
            </a:fld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419C34-AD78-4F4A-BAE7-624FEDF2D474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1887C4-4912-4A09-90AF-303DAEA02D39}" type="datetimeFigureOut">
              <a:rPr lang="nl-NL" smtClean="0"/>
              <a:pPr/>
              <a:t>10-5-2011</a:t>
            </a:fld>
            <a:endParaRPr lang="nl-N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419C34-AD78-4F4A-BAE7-624FEDF2D474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1887C4-4912-4A09-90AF-303DAEA02D39}" type="datetimeFigureOut">
              <a:rPr lang="nl-NL" smtClean="0"/>
              <a:pPr/>
              <a:t>10-5-2011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419C34-AD78-4F4A-BAE7-624FEDF2D474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1887C4-4912-4A09-90AF-303DAEA02D39}" type="datetimeFigureOut">
              <a:rPr lang="nl-NL" smtClean="0"/>
              <a:pPr/>
              <a:t>10-5-2011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419C34-AD78-4F4A-BAE7-624FEDF2D474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10712" y="225426"/>
            <a:ext cx="7722577" cy="841375"/>
            <a:chOff x="485" y="142"/>
            <a:chExt cx="5270" cy="530"/>
          </a:xfrm>
        </p:grpSpPr>
        <p:sp>
          <p:nvSpPr>
            <p:cNvPr id="1032" name="Line 8"/>
            <p:cNvSpPr>
              <a:spLocks noChangeShapeType="1"/>
            </p:cNvSpPr>
            <p:nvPr/>
          </p:nvSpPr>
          <p:spPr bwMode="black">
            <a:xfrm>
              <a:off x="485" y="672"/>
              <a:ext cx="527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1037" name="Picture 13" descr="E:\ruud\My Documents\powerpoint\ppbackground\1#UvT_eng_PMS1200.bmp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gray">
            <a:xfrm>
              <a:off x="2376" y="142"/>
              <a:ext cx="1494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271588"/>
            <a:ext cx="77724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F71887C4-4912-4A09-90AF-303DAEA02D39}" type="datetimeFigureOut">
              <a:rPr lang="nl-NL" smtClean="0"/>
              <a:pPr/>
              <a:t>10-5-2011</a:t>
            </a:fld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2419C34-AD78-4F4A-BAE7-624FEDF2D474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rena.org/activities/tcs/repository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odo.com/Comodo-Fraud-Incident-2011-03-23.html" TargetMode="External"/><Relationship Id="rId2" Type="http://schemas.openxmlformats.org/officeDocument/2006/relationships/hyperlink" Target="http://pastebin.com/74KXCaEZ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datatracker.ietf.org/doc/draft-hallambaker-donotissue/?include_text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TERENA 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 Comodo events…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77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TERENA CAs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25 NRENs www.terena.org/activities/tcs/participants.html</a:t>
            </a:r>
            <a:endParaRPr lang="en-US" dirty="0"/>
          </a:p>
          <a:p>
            <a:r>
              <a:rPr lang="en-US" dirty="0" smtClean="0"/>
              <a:t>Server certificates (regular and eScience)</a:t>
            </a:r>
          </a:p>
          <a:p>
            <a:r>
              <a:rPr lang="en-US" dirty="0" smtClean="0"/>
              <a:t>Personal certificates (regular and eScience)</a:t>
            </a:r>
          </a:p>
          <a:p>
            <a:r>
              <a:rPr lang="en-US" dirty="0" smtClean="0"/>
              <a:t>Code Signing certificates</a:t>
            </a:r>
          </a:p>
          <a:p>
            <a:r>
              <a:rPr lang="en-US" dirty="0" smtClean="0"/>
              <a:t>Docs </a:t>
            </a:r>
            <a:r>
              <a:rPr lang="en-US" dirty="0">
                <a:hlinkClick r:id="rId2"/>
              </a:rPr>
              <a:t>www.terena.org/activities/tcs/repository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Small NRENs use a Comodo reseller </a:t>
            </a:r>
            <a:r>
              <a:rPr lang="en-US" dirty="0" err="1" smtClean="0"/>
              <a:t>webportal</a:t>
            </a:r>
            <a:endParaRPr lang="en-US" dirty="0"/>
          </a:p>
          <a:p>
            <a:r>
              <a:rPr lang="en-US" dirty="0" smtClean="0"/>
              <a:t>Large NREN Server and </a:t>
            </a:r>
            <a:r>
              <a:rPr lang="en-US" dirty="0" err="1" smtClean="0"/>
              <a:t>Codesign</a:t>
            </a:r>
            <a:r>
              <a:rPr lang="en-US" dirty="0" smtClean="0"/>
              <a:t>: </a:t>
            </a:r>
            <a:r>
              <a:rPr lang="en-US" dirty="0" err="1" smtClean="0"/>
              <a:t>DjangoRA</a:t>
            </a:r>
            <a:r>
              <a:rPr lang="en-US" dirty="0" smtClean="0"/>
              <a:t> per NREN</a:t>
            </a:r>
          </a:p>
          <a:p>
            <a:r>
              <a:rPr lang="en-US" dirty="0" smtClean="0"/>
              <a:t>Large NREN Personal: Confusa</a:t>
            </a:r>
          </a:p>
          <a:p>
            <a:pPr lvl="1"/>
            <a:r>
              <a:rPr lang="en-US" dirty="0" smtClean="0"/>
              <a:t>Some national installations</a:t>
            </a:r>
          </a:p>
          <a:p>
            <a:pPr lvl="1"/>
            <a:r>
              <a:rPr lang="en-US" dirty="0" smtClean="0"/>
              <a:t>9 NRENs on common TERENA portals (8 eScience) 99.99%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97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Comodo fun and games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90% of validations done at Comodo (</a:t>
            </a:r>
            <a:r>
              <a:rPr lang="en-US" dirty="0"/>
              <a:t>I</a:t>
            </a:r>
            <a:r>
              <a:rPr lang="en-US" dirty="0" smtClean="0"/>
              <a:t>ndia)</a:t>
            </a:r>
          </a:p>
          <a:p>
            <a:r>
              <a:rPr lang="en-US" dirty="0" smtClean="0"/>
              <a:t>10% customer validated, including </a:t>
            </a:r>
            <a:r>
              <a:rPr lang="en-US" dirty="0" smtClean="0">
                <a:solidFill>
                  <a:srgbClr val="00B050"/>
                </a:solidFill>
              </a:rPr>
              <a:t>TERENA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InstantSSL.it</a:t>
            </a:r>
          </a:p>
          <a:p>
            <a:r>
              <a:rPr lang="en-US" dirty="0" err="1"/>
              <a:t>InstantSSL</a:t>
            </a:r>
            <a:r>
              <a:rPr lang="en-US" dirty="0"/>
              <a:t> used an own portal with hardcoded API </a:t>
            </a:r>
            <a:r>
              <a:rPr lang="en-US" dirty="0" smtClean="0"/>
              <a:t>password…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/>
              <a:t>2011 March 26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pastebin.com/74KXCaEZ</a:t>
            </a:r>
            <a:endParaRPr lang="en-US" dirty="0" smtClean="0"/>
          </a:p>
          <a:p>
            <a:r>
              <a:rPr lang="en-US" dirty="0" smtClean="0"/>
              <a:t>9 high value certs; yahoo cert online; Teheran</a:t>
            </a:r>
          </a:p>
          <a:p>
            <a:r>
              <a:rPr lang="en-US" dirty="0"/>
              <a:t>I</a:t>
            </a:r>
            <a:r>
              <a:rPr lang="en-US" dirty="0" smtClean="0"/>
              <a:t>mmediate revocation; fast info to domain owners and RAs</a:t>
            </a:r>
          </a:p>
          <a:p>
            <a:r>
              <a:rPr lang="en-US" dirty="0" smtClean="0">
                <a:hlinkClick r:id="rId3"/>
              </a:rPr>
              <a:t>www.comodo.com/Comodo-Fraud-Incident-2011-03-23.html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0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TERENA CAs not involved, but </a:t>
            </a:r>
            <a:r>
              <a:rPr lang="en-US" smtClean="0"/>
              <a:t>share industry wide </a:t>
            </a:r>
            <a:r>
              <a:rPr lang="en-US" dirty="0" smtClean="0"/>
              <a:t>fallout</a:t>
            </a:r>
          </a:p>
          <a:p>
            <a:r>
              <a:rPr lang="en-US" dirty="0" smtClean="0"/>
              <a:t>High value domains blocked</a:t>
            </a:r>
          </a:p>
          <a:p>
            <a:r>
              <a:rPr lang="en-US" dirty="0" smtClean="0"/>
              <a:t>IP addresses accessing secure.comodo.net filtered by account</a:t>
            </a:r>
          </a:p>
          <a:p>
            <a:r>
              <a:rPr lang="en-US" dirty="0" smtClean="0"/>
              <a:t>RA authentication hardware on order</a:t>
            </a:r>
          </a:p>
          <a:p>
            <a:r>
              <a:rPr lang="en-US" dirty="0" smtClean="0"/>
              <a:t>For server certs Domain Control Validation emails to addresses that are decided by Google, MS, </a:t>
            </a:r>
            <a:r>
              <a:rPr lang="en-US" dirty="0" err="1" smtClean="0"/>
              <a:t>Moz</a:t>
            </a:r>
            <a:r>
              <a:rPr lang="en-US" dirty="0"/>
              <a:t>: </a:t>
            </a:r>
            <a:r>
              <a:rPr lang="en-US" dirty="0" smtClean="0"/>
              <a:t>currently </a:t>
            </a:r>
            <a:r>
              <a:rPr lang="en-US" dirty="0" err="1" smtClean="0"/>
              <a:t>admin@domain</a:t>
            </a:r>
            <a:r>
              <a:rPr lang="en-US" dirty="0" smtClean="0"/>
              <a:t> administrator@ webmaster@ </a:t>
            </a:r>
            <a:r>
              <a:rPr lang="en-US" dirty="0" err="1" smtClean="0"/>
              <a:t>hostmaster</a:t>
            </a:r>
            <a:r>
              <a:rPr lang="en-US" dirty="0" smtClean="0"/>
              <a:t>@ postmaster@</a:t>
            </a:r>
          </a:p>
          <a:p>
            <a:r>
              <a:rPr lang="en-US" dirty="0" smtClean="0"/>
              <a:t>Until implemented Comodo DCV; delays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://datatracker.ietf.org/doc/draft-hallambaker-donotissue/?</a:t>
            </a:r>
            <a:r>
              <a:rPr lang="en-US" dirty="0" smtClean="0">
                <a:hlinkClick r:id="rId2"/>
              </a:rPr>
              <a:t>include_text=1</a:t>
            </a:r>
            <a:r>
              <a:rPr lang="en-US" dirty="0" smtClean="0"/>
              <a:t> DNS CAA RR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14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9933"/>
      </a:accent1>
      <a:accent2>
        <a:srgbClr val="032C54"/>
      </a:accent2>
      <a:accent3>
        <a:srgbClr val="FFFFFF"/>
      </a:accent3>
      <a:accent4>
        <a:srgbClr val="000000"/>
      </a:accent4>
      <a:accent5>
        <a:srgbClr val="E2CAAD"/>
      </a:accent5>
      <a:accent6>
        <a:srgbClr val="02274B"/>
      </a:accent6>
      <a:hlink>
        <a:srgbClr val="004168"/>
      </a:hlink>
      <a:folHlink>
        <a:srgbClr val="C0C0C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9933"/>
        </a:accent1>
        <a:accent2>
          <a:srgbClr val="032C54"/>
        </a:accent2>
        <a:accent3>
          <a:srgbClr val="FFFFFF"/>
        </a:accent3>
        <a:accent4>
          <a:srgbClr val="000000"/>
        </a:accent4>
        <a:accent5>
          <a:srgbClr val="E2CAAD"/>
        </a:accent5>
        <a:accent6>
          <a:srgbClr val="02274B"/>
        </a:accent6>
        <a:hlink>
          <a:srgbClr val="004168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72</TotalTime>
  <Words>197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Theme</vt:lpstr>
      <vt:lpstr>TERENA CA</vt:lpstr>
      <vt:lpstr>TERENA CAs</vt:lpstr>
      <vt:lpstr>Comodo fun and games</vt:lpstr>
      <vt:lpstr>Consequences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TERENA CA</dc:title>
  <dc:creator>teun</dc:creator>
  <cp:lastModifiedBy>teun</cp:lastModifiedBy>
  <cp:revision>9</cp:revision>
  <dcterms:created xsi:type="dcterms:W3CDTF">2011-05-10T08:48:04Z</dcterms:created>
  <dcterms:modified xsi:type="dcterms:W3CDTF">2011-05-10T10:00:39Z</dcterms:modified>
</cp:coreProperties>
</file>