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3" r:id="rId4"/>
    <p:sldId id="260" r:id="rId5"/>
    <p:sldId id="266" r:id="rId6"/>
    <p:sldId id="264" r:id="rId7"/>
    <p:sldId id="265" r:id="rId8"/>
    <p:sldId id="267" r:id="rId9"/>
    <p:sldId id="258" r:id="rId10"/>
    <p:sldId id="270" r:id="rId11"/>
    <p:sldId id="269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32" autoAdjust="0"/>
  </p:normalViewPr>
  <p:slideViewPr>
    <p:cSldViewPr>
      <p:cViewPr>
        <p:scale>
          <a:sx n="80" d="100"/>
          <a:sy n="80" d="100"/>
        </p:scale>
        <p:origin x="-21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7A2A77E-6861-4F86-83B6-12149B398221}" type="datetimeFigureOut">
              <a:rPr lang="ar-MA" smtClean="0"/>
              <a:t>13-10-1432</a:t>
            </a:fld>
            <a:endParaRPr lang="ar-M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F3E3685-8F49-4E3A-AD12-569D8E57E92F}" type="slidenum">
              <a:rPr lang="ar-MA" smtClean="0"/>
              <a:t>‹N°›</a:t>
            </a:fld>
            <a:endParaRPr lang="ar-M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8DFABEA-52D5-4D91-9E83-EBCD9000BFBB}" type="datetimeFigureOut">
              <a:rPr lang="ar-MA" smtClean="0"/>
              <a:pPr/>
              <a:t>13-10-1432</a:t>
            </a:fld>
            <a:endParaRPr lang="ar-M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M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ar-M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E00C65-6FA5-458C-A891-0C6AC2134F45}" type="slidenum">
              <a:rPr lang="ar-MA" smtClean="0"/>
              <a:pPr/>
              <a:t>‹N°›</a:t>
            </a:fld>
            <a:endParaRPr lang="ar-M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94081B-E98D-4C54-8E03-9A82EEBB15F5}" type="slidenum">
              <a:rPr lang="fr-FR"/>
              <a:pPr/>
              <a:t>5</a:t>
            </a:fld>
            <a:endParaRPr lang="fr-FR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After this brief overview about CNRST and his projects.</a:t>
            </a:r>
          </a:p>
          <a:p>
            <a:r>
              <a:rPr lang="en-US"/>
              <a:t>Lets focus on the core of this presentation which the MaGrid CA</a:t>
            </a:r>
          </a:p>
          <a:p>
            <a:r>
              <a:rPr lang="en-US"/>
              <a:t>It was Established last year in octeber, it it’s the single CA in Moroccan academic field,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4C2DEA-5749-48D6-BD08-B1B2A2F67EBF}" type="slidenum">
              <a:rPr lang="fr-FR"/>
              <a:pPr/>
              <a:t>6</a:t>
            </a:fld>
            <a:endParaRPr lang="fr-FR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slide represent the participants of MaGrid CA : Certification Authority, Registration Authority and Subscribers:</a:t>
            </a:r>
          </a:p>
          <a:p>
            <a:r>
              <a:rPr lang="en-US"/>
              <a:t>The CA ….</a:t>
            </a:r>
          </a:p>
          <a:p>
            <a:r>
              <a:rPr lang="en-US"/>
              <a:t>The RA ….</a:t>
            </a:r>
          </a:p>
          <a:p>
            <a:r>
              <a:rPr lang="en-US"/>
              <a:t>The subscribers can be …or …</a:t>
            </a:r>
          </a:p>
          <a:p>
            <a:r>
              <a:rPr lang="en-US"/>
              <a:t>NB the MaGrid CA does not perform the role of RA.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DDC54-0698-4905-ACB5-0A82344CEDCC}" type="slidenum">
              <a:rPr lang="fr-FR"/>
              <a:pPr/>
              <a:t>7</a:t>
            </a:fld>
            <a:endParaRPr lang="fr-FR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scheme illustrate the structure of MaGrid Ca PKI</a:t>
            </a:r>
          </a:p>
          <a:p>
            <a:r>
              <a:rPr lang="en-US"/>
              <a:t>There is only one CA (Which MaGrid Ca) and several RA (one at each partner)</a:t>
            </a:r>
          </a:p>
          <a:p>
            <a:r>
              <a:rPr lang="en-US"/>
              <a:t>The subscriber must meet the RA appropriate for his authentication.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E097C2-F43F-4303-81DD-8C1A6778AB47}" type="slidenum">
              <a:rPr lang="fr-FR"/>
              <a:pPr/>
              <a:t>8</a:t>
            </a:fld>
            <a:endParaRPr lang="fr-FR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request the MaGrid Certificate </a:t>
            </a:r>
          </a:p>
          <a:p>
            <a:r>
              <a:rPr lang="en-US"/>
              <a:t>The Subscriber …….</a:t>
            </a:r>
          </a:p>
          <a:p>
            <a:r>
              <a:rPr lang="en-US"/>
              <a:t>He submits …..</a:t>
            </a:r>
          </a:p>
          <a:p>
            <a:r>
              <a:rPr lang="en-US"/>
              <a:t>Then he contacts the….</a:t>
            </a:r>
          </a:p>
          <a:p>
            <a:r>
              <a:rPr lang="en-US"/>
              <a:t>After ….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nl-BE" smtClean="0"/>
              <a:t>15.12.2010</a:t>
            </a:r>
            <a:endParaRPr lang="nl-B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nl-BE"/>
              <a:t>Belnet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D6EE4F-25EF-42D1-97F9-D96D708D59AF}" type="slidenum">
              <a:rPr lang="nl-BE"/>
              <a:pPr/>
              <a:t>11</a:t>
            </a:fld>
            <a:endParaRPr lang="nl-BE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ar-M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E75DA8C-7D3B-4B46-9486-99BD6D655B52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BDAC9-82E0-4000-8154-73122C6509C5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D3F8-9501-44A5-8F74-487F04796A4A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BC4B1-F83C-4901-8C2E-8E9BBC2AD4A9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DA65-DAC0-4B03-815E-7FA729C9318B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E612C-691E-4C0D-84E1-6FFF51B418F8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BE70E1-09BB-4C8F-9524-C7988DC53261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ED8C9D9-8BBC-4AA7-B538-4D9AEFB1D03B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DEEE-F42A-47B0-8DBB-CA6AB0A529F5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0E200-DBE4-4606-972C-9B7B06B2D688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4DF7F-D754-40AD-B148-1C73AAA8EDD7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EE5D0C7-E709-43D4-A06E-C9AF63F3F956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MaGrid CA update Marakech 2011</a:t>
            </a: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E64E432-1AFB-4DB2-AC04-97CD6FBF2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a.magrid.m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7772400" cy="1184273"/>
          </a:xfrm>
        </p:spPr>
        <p:txBody>
          <a:bodyPr>
            <a:normAutofit/>
          </a:bodyPr>
          <a:lstStyle/>
          <a:p>
            <a:pPr defTabSz="449263" fontAlgn="base"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dirty="0" err="1" smtClean="0"/>
              <a:t>MaGrid</a:t>
            </a:r>
            <a:r>
              <a:rPr lang="fr-FR" dirty="0" smtClean="0"/>
              <a:t> </a:t>
            </a:r>
            <a:r>
              <a:rPr lang="fr-FR" dirty="0"/>
              <a:t>CA update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3000364" cy="107157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Karim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OUSTOUH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Network and Security Engineer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CNRST –MARWAN-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Mob.: +212 6 63 80 80 69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Mail: oustouh@cnrst.ma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072074"/>
            <a:ext cx="1123950" cy="1169988"/>
          </a:xfrm>
          <a:prstGeom prst="rect">
            <a:avLst/>
          </a:prstGeom>
          <a:noFill/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636"/>
            <a:ext cx="1223963" cy="1176337"/>
          </a:xfrm>
          <a:prstGeom prst="rect">
            <a:avLst/>
          </a:prstGeom>
          <a:noFill/>
        </p:spPr>
      </p:pic>
      <p:pic>
        <p:nvPicPr>
          <p:cNvPr id="1026" name="Picture 2" descr="C:\Documents and Settings\grid\Bureau\Magrid-CA\eugrid_pma_log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5357826"/>
            <a:ext cx="1447800" cy="619125"/>
          </a:xfrm>
          <a:prstGeom prst="rect">
            <a:avLst/>
          </a:prstGeom>
          <a:noFill/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081978" y="6400800"/>
            <a:ext cx="960120" cy="457200"/>
          </a:xfrm>
        </p:spPr>
        <p:txBody>
          <a:bodyPr/>
          <a:lstStyle/>
          <a:p>
            <a:fld id="{3B50967F-E7A5-4C2E-89B5-D337E34480B6}" type="datetime1">
              <a:rPr lang="fr-FR" smtClean="0"/>
              <a:pPr/>
              <a:t>11/09/2011</a:t>
            </a:fld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5786446" y="6399848"/>
            <a:ext cx="2295532" cy="457200"/>
          </a:xfrm>
        </p:spPr>
        <p:txBody>
          <a:bodyPr/>
          <a:lstStyle/>
          <a:p>
            <a:r>
              <a:rPr lang="fr-FR" smtClean="0"/>
              <a:t>MaGrid CA update Marrakech 2011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000364" y="4500570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Marrakech 2011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219060"/>
            <a:ext cx="8229600" cy="1066800"/>
          </a:xfrm>
        </p:spPr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Statistics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071538" y="2428868"/>
          <a:ext cx="6786610" cy="2743807"/>
        </p:xfrm>
        <a:graphic>
          <a:graphicData uri="http://schemas.openxmlformats.org/drawingml/2006/table">
            <a:tbl>
              <a:tblPr/>
              <a:tblGrid>
                <a:gridCol w="2375033"/>
                <a:gridCol w="1357696"/>
                <a:gridCol w="1017337"/>
                <a:gridCol w="1017337"/>
                <a:gridCol w="1019207"/>
              </a:tblGrid>
              <a:tr h="373729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Certificates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Expired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Revoked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65932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Users</a:t>
                      </a: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414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Servers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</a:t>
                      </a:r>
                      <a:r>
                        <a:rPr kumimoji="0" lang="en-GB" sz="9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ra.magrid.ma</a:t>
                      </a:r>
                      <a:endParaRPr kumimoji="0" lang="en-GB" sz="9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</a:t>
                      </a:r>
                      <a:r>
                        <a:rPr kumimoji="0" lang="en-GB" sz="9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bdii.magrid.ma</a:t>
                      </a:r>
                      <a:endParaRPr kumimoji="0" lang="en-GB" sz="9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</a:t>
                      </a:r>
                      <a:r>
                        <a:rPr kumimoji="0" lang="en-GB" sz="9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voms.magrid.ma</a:t>
                      </a:r>
                      <a:endParaRPr kumimoji="0" lang="en-GB" sz="9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-</a:t>
                      </a:r>
                      <a:r>
                        <a:rPr kumimoji="0" lang="en-GB" sz="9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wms.magrid.ma</a:t>
                      </a:r>
                      <a:endParaRPr kumimoji="0" lang="en-GB" sz="9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ce1.cnrst.magrid.ma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se1.cnrst.magrid.ma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ce2.cnrst.magrid.ma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se2.cnrst.magrid.ma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C124F-DD8A-4269-A54B-F09C673455AD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-32" y="142852"/>
            <a:ext cx="7531100" cy="10953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BE" dirty="0" smtClean="0"/>
              <a:t>Perspectives</a:t>
            </a:r>
            <a:endParaRPr lang="fr-BE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>
          <a:xfrm>
            <a:off x="285720" y="1285860"/>
            <a:ext cx="7531100" cy="4111625"/>
          </a:xfrm>
          <a:ln/>
        </p:spPr>
        <p:txBody>
          <a:bodyPr>
            <a:normAutofit/>
          </a:bodyPr>
          <a:lstStyle/>
          <a:p>
            <a:pPr lvl="1" indent="-284163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BE" dirty="0" err="1" smtClean="0"/>
              <a:t>MaGrid</a:t>
            </a:r>
            <a:r>
              <a:rPr lang="fr-BE" dirty="0" smtClean="0"/>
              <a:t> CA:</a:t>
            </a:r>
          </a:p>
          <a:p>
            <a:pPr lvl="2" indent="-284163">
              <a:buClrTx/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BE" sz="1800" dirty="0" smtClean="0">
                <a:solidFill>
                  <a:schemeClr val="tx1"/>
                </a:solidFill>
              </a:rPr>
              <a:t>Migration of </a:t>
            </a:r>
            <a:r>
              <a:rPr lang="fr-BE" sz="1800" dirty="0" err="1" smtClean="0">
                <a:solidFill>
                  <a:schemeClr val="tx1"/>
                </a:solidFill>
              </a:rPr>
              <a:t>OpenCA</a:t>
            </a:r>
            <a:r>
              <a:rPr lang="fr-BE" sz="1800" dirty="0" smtClean="0">
                <a:solidFill>
                  <a:schemeClr val="tx1"/>
                </a:solidFill>
              </a:rPr>
              <a:t> PKI </a:t>
            </a:r>
            <a:r>
              <a:rPr lang="fr-BE" sz="1800" dirty="0" err="1" smtClean="0">
                <a:solidFill>
                  <a:schemeClr val="tx1"/>
                </a:solidFill>
              </a:rPr>
              <a:t>from</a:t>
            </a:r>
            <a:r>
              <a:rPr lang="fr-BE" sz="1800" dirty="0" smtClean="0">
                <a:solidFill>
                  <a:schemeClr val="tx1"/>
                </a:solidFill>
              </a:rPr>
              <a:t> 0.9.3 version to the last</a:t>
            </a:r>
          </a:p>
          <a:p>
            <a:pPr lvl="2" indent="-284163">
              <a:buClr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BE" sz="1800" dirty="0" smtClean="0">
                <a:solidFill>
                  <a:schemeClr val="tx1"/>
                </a:solidFill>
              </a:rPr>
              <a:t>version (1.1.1) </a:t>
            </a:r>
            <a:r>
              <a:rPr lang="fr-BE" sz="1800" dirty="0" err="1" smtClean="0">
                <a:solidFill>
                  <a:schemeClr val="tx1"/>
                </a:solidFill>
              </a:rPr>
              <a:t>under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CentOS</a:t>
            </a:r>
            <a:r>
              <a:rPr lang="fr-BE" sz="1800" dirty="0" smtClean="0">
                <a:solidFill>
                  <a:schemeClr val="tx1"/>
                </a:solidFill>
              </a:rPr>
              <a:t> </a:t>
            </a:r>
            <a:r>
              <a:rPr lang="fr-BE" sz="1800" dirty="0" err="1" smtClean="0">
                <a:solidFill>
                  <a:schemeClr val="tx1"/>
                </a:solidFill>
              </a:rPr>
              <a:t>instead</a:t>
            </a:r>
            <a:r>
              <a:rPr lang="fr-BE" sz="1800" dirty="0" smtClean="0">
                <a:solidFill>
                  <a:schemeClr val="tx1"/>
                </a:solidFill>
              </a:rPr>
              <a:t> of </a:t>
            </a:r>
            <a:r>
              <a:rPr lang="fr-BE" sz="1800" dirty="0" err="1" smtClean="0">
                <a:solidFill>
                  <a:schemeClr val="tx1"/>
                </a:solidFill>
              </a:rPr>
              <a:t>Fedora</a:t>
            </a:r>
            <a:r>
              <a:rPr lang="fr-BE" sz="1800" dirty="0" smtClean="0">
                <a:solidFill>
                  <a:schemeClr val="tx1"/>
                </a:solidFill>
              </a:rPr>
              <a:t> 4</a:t>
            </a:r>
          </a:p>
          <a:p>
            <a:pPr lvl="1" indent="-2841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BE" dirty="0" smtClean="0">
              <a:solidFill>
                <a:schemeClr val="tx1"/>
              </a:solidFill>
            </a:endParaRPr>
          </a:p>
          <a:p>
            <a:pPr lvl="1" indent="-284163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BE" dirty="0" smtClean="0"/>
              <a:t>MARWAN CA:</a:t>
            </a:r>
          </a:p>
          <a:p>
            <a:pPr lvl="2" indent="-284163">
              <a:buClrTx/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Implementation following the same model of </a:t>
            </a:r>
            <a:r>
              <a:rPr lang="en-US" sz="1800" dirty="0" err="1" smtClean="0">
                <a:solidFill>
                  <a:schemeClr val="tx1"/>
                </a:solidFill>
              </a:rPr>
              <a:t>MaGrid</a:t>
            </a:r>
            <a:r>
              <a:rPr lang="en-US" sz="1800" dirty="0" smtClean="0">
                <a:solidFill>
                  <a:schemeClr val="tx1"/>
                </a:solidFill>
              </a:rPr>
              <a:t> CA</a:t>
            </a:r>
          </a:p>
          <a:p>
            <a:pPr lvl="2" indent="-284163">
              <a:buClrTx/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800" dirty="0" smtClean="0">
                <a:solidFill>
                  <a:schemeClr val="tx1"/>
                </a:solidFill>
              </a:rPr>
              <a:t>Accreditation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 indent="-284163">
              <a:buClr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6ACD-7FEF-4AA0-9455-C18D085CF92B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262" y="219060"/>
            <a:ext cx="8229600" cy="1066800"/>
          </a:xfrm>
        </p:spPr>
        <p:txBody>
          <a:bodyPr/>
          <a:lstStyle/>
          <a:p>
            <a:r>
              <a:rPr lang="fr-FR" dirty="0" err="1" smtClean="0"/>
              <a:t>MaGrid</a:t>
            </a:r>
            <a:r>
              <a:rPr lang="fr-FR" dirty="0" smtClean="0"/>
              <a:t> </a:t>
            </a:r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642910" y="1785926"/>
            <a:ext cx="257176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Goals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4000496" y="1357298"/>
            <a:ext cx="500066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/>
              <a:t>Build the </a:t>
            </a:r>
            <a:r>
              <a:rPr lang="en-GB" sz="1100" dirty="0" smtClean="0"/>
              <a:t>Moroccan </a:t>
            </a:r>
            <a:r>
              <a:rPr lang="en-GB" sz="1100" dirty="0"/>
              <a:t>infrastructure for a power computation dedicated to scientific </a:t>
            </a:r>
            <a:r>
              <a:rPr lang="en-GB" sz="1100" dirty="0" smtClean="0"/>
              <a:t>researchers</a:t>
            </a:r>
            <a:endParaRPr lang="fr-FR" sz="11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4000496" y="2071678"/>
            <a:ext cx="500066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/>
              <a:t>Allow to Moroccan scientific community the increase of relationship at a national and international scale</a:t>
            </a:r>
            <a:endParaRPr lang="fr-FR" sz="11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714348" y="3643314"/>
            <a:ext cx="257176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Sites</a:t>
            </a:r>
            <a:endParaRPr lang="fr-FR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4000496" y="2857496"/>
            <a:ext cx="50006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/>
              <a:t>MA-01-CNRST : main site with SL5.5 and gLite3.2 hosting </a:t>
            </a:r>
            <a:r>
              <a:rPr lang="en-US" sz="1200" dirty="0" err="1" smtClean="0"/>
              <a:t>MaGrid</a:t>
            </a:r>
            <a:r>
              <a:rPr lang="en-US" sz="1200" dirty="0" smtClean="0"/>
              <a:t> /</a:t>
            </a:r>
            <a:r>
              <a:rPr lang="en-US" sz="1200" dirty="0" err="1" smtClean="0"/>
              <a:t>EumedGrid</a:t>
            </a:r>
            <a:r>
              <a:rPr lang="en-US" sz="1200" dirty="0" smtClean="0"/>
              <a:t> applications and BDII/WMS/LB/LFC and VOMS services</a:t>
            </a:r>
            <a:endParaRPr lang="fr-FR" sz="12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4000496" y="3643314"/>
            <a:ext cx="500066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MA-02-CNRST: </a:t>
            </a:r>
            <a:r>
              <a:rPr lang="en-US" sz="1200" dirty="0" smtClean="0"/>
              <a:t>hosting base elements CE, WN and SE with SL5.5 and gLite3.2 for </a:t>
            </a:r>
            <a:r>
              <a:rPr lang="en-US" sz="1200" dirty="0" err="1" smtClean="0"/>
              <a:t>EumedGrid</a:t>
            </a:r>
            <a:r>
              <a:rPr lang="en-US" sz="1200" dirty="0" smtClean="0"/>
              <a:t> /</a:t>
            </a:r>
            <a:r>
              <a:rPr lang="en-US" sz="1200" dirty="0" err="1" smtClean="0"/>
              <a:t>MaGrid</a:t>
            </a:r>
            <a:r>
              <a:rPr lang="en-US" sz="1200" dirty="0" smtClean="0"/>
              <a:t>  applications</a:t>
            </a:r>
            <a:endParaRPr lang="fr-FR" sz="1200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4000496" y="4286256"/>
            <a:ext cx="500066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MA-03-CNRST: </a:t>
            </a:r>
            <a:r>
              <a:rPr lang="en-US" sz="1200" dirty="0" smtClean="0"/>
              <a:t>hosting base elements CE  and WN with SL5.5 and gLite3.2 for Only </a:t>
            </a:r>
            <a:r>
              <a:rPr lang="en-US" sz="1200" dirty="0" err="1" smtClean="0"/>
              <a:t>MaGrid</a:t>
            </a:r>
            <a:r>
              <a:rPr lang="en-US" sz="1200" dirty="0" smtClean="0"/>
              <a:t>  applications</a:t>
            </a:r>
            <a:endParaRPr lang="fr-FR" sz="1200" dirty="0"/>
          </a:p>
        </p:txBody>
      </p:sp>
      <p:graphicFrame>
        <p:nvGraphicFramePr>
          <p:cNvPr id="10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0882652"/>
              </p:ext>
            </p:extLst>
          </p:nvPr>
        </p:nvGraphicFramePr>
        <p:xfrm>
          <a:off x="3786182" y="5072074"/>
          <a:ext cx="5214974" cy="14632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857388"/>
                <a:gridCol w="1643074"/>
                <a:gridCol w="1714512"/>
              </a:tblGrid>
              <a:tr h="357190"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CPU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dirty="0" smtClean="0"/>
                        <a:t>(</a:t>
                      </a:r>
                      <a:r>
                        <a:rPr lang="fr-FR" sz="1800" dirty="0" err="1" smtClean="0"/>
                        <a:t>cores</a:t>
                      </a:r>
                      <a:r>
                        <a:rPr lang="fr-FR" sz="1800" dirty="0" smtClean="0"/>
                        <a:t>)</a:t>
                      </a:r>
                      <a:endParaRPr lang="fr-FR" sz="1800" dirty="0"/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Storage</a:t>
                      </a:r>
                      <a:r>
                        <a:rPr lang="fr-FR" sz="1800" baseline="0" dirty="0" smtClean="0"/>
                        <a:t> (GB)</a:t>
                      </a:r>
                      <a:endParaRPr lang="fr-FR" sz="1800" dirty="0"/>
                    </a:p>
                  </a:txBody>
                  <a:tcPr marT="45750" marB="45750"/>
                </a:tc>
              </a:tr>
              <a:tr h="34856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MA-01-CNRST</a:t>
                      </a:r>
                      <a:endParaRPr lang="fr-FR" sz="1800" dirty="0"/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28</a:t>
                      </a:r>
                      <a:endParaRPr lang="fr-FR" sz="1800" dirty="0"/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7 750</a:t>
                      </a:r>
                      <a:endParaRPr lang="fr-FR" sz="1800" dirty="0"/>
                    </a:p>
                  </a:txBody>
                  <a:tcPr marT="45750" marB="45750"/>
                </a:tc>
              </a:tr>
              <a:tr h="2684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MA-02-CNRST</a:t>
                      </a:r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32</a:t>
                      </a:r>
                      <a:endParaRPr lang="fr-FR" sz="1800" dirty="0"/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207</a:t>
                      </a:r>
                      <a:endParaRPr lang="fr-FR" sz="1800" dirty="0"/>
                    </a:p>
                  </a:txBody>
                  <a:tcPr marT="45750" marB="45750"/>
                </a:tc>
              </a:tr>
              <a:tr h="2598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MA-03-CNRST</a:t>
                      </a:r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32</a:t>
                      </a:r>
                    </a:p>
                  </a:txBody>
                  <a:tcPr marT="45750" marB="45750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-</a:t>
                      </a:r>
                      <a:endParaRPr lang="fr-FR" sz="1800" dirty="0"/>
                    </a:p>
                  </a:txBody>
                  <a:tcPr marT="45750" marB="45750"/>
                </a:tc>
              </a:tr>
            </a:tbl>
          </a:graphicData>
        </a:graphic>
      </p:graphicFrame>
      <p:sp>
        <p:nvSpPr>
          <p:cNvPr id="13" name="Rectangle à coins arrondis 12"/>
          <p:cNvSpPr/>
          <p:nvPr/>
        </p:nvSpPr>
        <p:spPr>
          <a:xfrm>
            <a:off x="785786" y="5572140"/>
            <a:ext cx="257176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Ressources</a:t>
            </a:r>
            <a:endParaRPr lang="fr-FR" dirty="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6C631-5C04-4E31-8735-DFD6CFCD2E72}" type="datetime1">
              <a:rPr lang="fr-FR" smtClean="0"/>
              <a:pPr/>
              <a:t>11/09/2011</a:t>
            </a:fld>
            <a:endParaRPr lang="fr-FR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85700" y="214290"/>
            <a:ext cx="6229336" cy="10668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Infrastructure Architecture</a:t>
            </a:r>
            <a:endParaRPr lang="ar-MA" sz="32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74300-B5FD-4D80-8577-053855640D7D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38429"/>
            <a:ext cx="7143800" cy="574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2" y="147622"/>
            <a:ext cx="8229600" cy="1066800"/>
          </a:xfrm>
        </p:spPr>
        <p:txBody>
          <a:bodyPr/>
          <a:lstStyle/>
          <a:p>
            <a:r>
              <a:rPr lang="fr-FR" dirty="0" smtClean="0"/>
              <a:t>Applications &amp; </a:t>
            </a:r>
            <a:r>
              <a:rPr lang="fr-FR" dirty="0" err="1" smtClean="0"/>
              <a:t>users</a:t>
            </a:r>
            <a:endParaRPr lang="fr-FR" dirty="0"/>
          </a:p>
        </p:txBody>
      </p:sp>
      <p:graphicFrame>
        <p:nvGraphicFramePr>
          <p:cNvPr id="4" name="Group 779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358246" cy="5192250"/>
        </p:xfrm>
        <a:graphic>
          <a:graphicData uri="http://schemas.openxmlformats.org/drawingml/2006/table">
            <a:tbl>
              <a:tblPr/>
              <a:tblGrid>
                <a:gridCol w="3548714"/>
                <a:gridCol w="859883"/>
                <a:gridCol w="690980"/>
                <a:gridCol w="1711224"/>
                <a:gridCol w="1547445"/>
              </a:tblGrid>
              <a:tr h="3545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SUPPORTED APPLICATION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Yes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No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SUPPORTED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Users (Number)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6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EGEE Applications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366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ATLAS (HEP)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ATLAS, OPS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CMS (HEP)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ALICE (HEP)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X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LHCb (HEP)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X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Wisdom (Biomed)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BIOMED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Gate (Biomed)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BIOMED/EUMED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6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EUMED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Applications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CODESA3d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EUMED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Eumed applications ported in EGASP-1 Cairo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EUMED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National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Applications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Molpro (Chimistry)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MAGRID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20 (5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universities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DOCK (Biotechnology)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MAGRID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3(1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university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0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6" charset="0"/>
                        </a:rPr>
                        <a:t> - Simulation with Fortran (Physics)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</a:rPr>
                        <a:t>X</a:t>
                      </a:r>
                      <a:endParaRPr kumimoji="0" lang="fr-FR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MAGRID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12(2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universities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81DE5-ADB4-4C6F-9968-9C9CC85CDB9A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3E00F-FA85-484F-A9B9-B43055EB93A8}" type="slidenum">
              <a:rPr lang="fr-FR"/>
              <a:pPr/>
              <a:t>5</a:t>
            </a:fld>
            <a:endParaRPr lang="fr-FR" dirty="0"/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684213" y="1412875"/>
            <a:ext cx="78486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Established by CNRST in October,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2006 and accredited in September 2007.</a:t>
            </a:r>
            <a:endParaRPr lang="en-GB" sz="20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Single CA in the Moroccan academic field (No subordinate certification authorities)</a:t>
            </a: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provides </a:t>
            </a: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X509 certificates for academic research and educational activities in Morocco.</a:t>
            </a: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Managed by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CNRST-</a:t>
            </a:r>
            <a:r>
              <a:rPr lang="en-GB" sz="2000" dirty="0" err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MaGrid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team.</a:t>
            </a:r>
            <a:endParaRPr lang="en-GB" sz="20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CP/CPS Document follows RFC 3647.</a:t>
            </a: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Web site: http://www.magrid.ma/ca.</a:t>
            </a: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US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Current OID for CP/CPS: </a:t>
            </a:r>
            <a:r>
              <a:rPr lang="en-US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1.3.6.1.4.1.26529.10.1.2.0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0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Current version: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endParaRPr lang="fr-FR" sz="20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-14262" y="214290"/>
            <a:ext cx="7443782" cy="1066800"/>
          </a:xfrm>
        </p:spPr>
        <p:txBody>
          <a:bodyPr>
            <a:normAutofit/>
          </a:bodyPr>
          <a:lstStyle/>
          <a:p>
            <a:r>
              <a:rPr lang="fr-FR" dirty="0" smtClean="0"/>
              <a:t>MA-</a:t>
            </a:r>
            <a:r>
              <a:rPr lang="fr-FR" dirty="0" err="1" smtClean="0"/>
              <a:t>Grid</a:t>
            </a:r>
            <a:r>
              <a:rPr lang="fr-FR" dirty="0" smtClean="0"/>
              <a:t> CA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smtClean="0"/>
              <a:t>information</a:t>
            </a:r>
            <a:endParaRPr lang="fr-FR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8401082" y="612648"/>
            <a:ext cx="957264" cy="457200"/>
          </a:xfrm>
        </p:spPr>
        <p:txBody>
          <a:bodyPr/>
          <a:lstStyle/>
          <a:p>
            <a:fld id="{8C618B60-93A3-49F7-90B8-6659B6B0BDC9}" type="datetime1">
              <a:rPr lang="fr-FR" smtClean="0"/>
              <a:pPr/>
              <a:t>11/09/2011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7072346" y="612648"/>
            <a:ext cx="1325880" cy="457200"/>
          </a:xfrm>
        </p:spPr>
        <p:txBody>
          <a:bodyPr/>
          <a:lstStyle/>
          <a:p>
            <a:r>
              <a:rPr lang="fr-FR" dirty="0" err="1" smtClean="0"/>
              <a:t>MaGrid</a:t>
            </a:r>
            <a:r>
              <a:rPr lang="fr-FR" dirty="0" smtClean="0"/>
              <a:t> CA update </a:t>
            </a:r>
            <a:r>
              <a:rPr lang="fr-FR" dirty="0" err="1" smtClean="0"/>
              <a:t>Marakech</a:t>
            </a:r>
            <a:r>
              <a:rPr lang="fr-FR" dirty="0" smtClean="0"/>
              <a:t>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1567A-BFCF-40CD-975A-7A52E9B185E6}" type="slidenum">
              <a:rPr lang="fr-FR"/>
              <a:pPr/>
              <a:t>6</a:t>
            </a:fld>
            <a:endParaRPr lang="fr-FR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214282" y="1643050"/>
            <a:ext cx="84201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47675" indent="-447675" algn="l">
              <a:lnSpc>
                <a:spcPct val="75000"/>
              </a:lnSpc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US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CA</a:t>
            </a: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Issues certificates and CRLs</a:t>
            </a:r>
            <a:endParaRPr lang="en-GB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Manages all computer equipment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  <a:p>
            <a:pPr marL="447675" indent="-447675" algn="l">
              <a:lnSpc>
                <a:spcPct val="75000"/>
              </a:lnSpc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RA - </a:t>
            </a: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trusted</a:t>
            </a:r>
            <a:r>
              <a:rPr lang="en-GB" dirty="0">
                <a:solidFill>
                  <a:srgbClr val="000080"/>
                </a:solidFill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intermediaries in the identity verification process</a:t>
            </a:r>
            <a:endParaRPr lang="en-US" dirty="0">
              <a:solidFill>
                <a:srgbClr val="000080"/>
              </a:solidFill>
              <a:latin typeface="Times New Roman" pitchFamily="18" charset="0"/>
              <a:ea typeface="PMingLiU" pitchFamily="18" charset="-120"/>
              <a:cs typeface="Times New Roman" pitchFamily="18" charset="0"/>
            </a:endParaRP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Authenticate users</a:t>
            </a:r>
            <a:endParaRPr lang="en-GB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Validate requests</a:t>
            </a: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RAs do not issue certificates</a:t>
            </a:r>
            <a:endParaRPr lang="en-US" altLang="zh-TW" dirty="0">
              <a:solidFill>
                <a:srgbClr val="000080"/>
              </a:solidFill>
              <a:latin typeface="Times New Roman" pitchFamily="18" charset="0"/>
              <a:ea typeface="PMingLiU" pitchFamily="18" charset="-120"/>
            </a:endParaRPr>
          </a:p>
          <a:p>
            <a:pPr marL="447675" indent="-447675" algn="l">
              <a:lnSpc>
                <a:spcPct val="75000"/>
              </a:lnSpc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US" sz="2000" dirty="0">
                <a:solidFill>
                  <a:srgbClr val="000080"/>
                </a:solidFill>
                <a:latin typeface="Times New Roman" pitchFamily="18" charset="0"/>
                <a:ea typeface="PMingLiU" pitchFamily="18" charset="-120"/>
              </a:rPr>
              <a:t>Subscribers</a:t>
            </a: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Individuals (users)</a:t>
            </a:r>
            <a:endParaRPr lang="en-GB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0" lvl="1" indent="-439738" algn="l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Computer entities ( Hosts, Services)</a:t>
            </a:r>
            <a:endParaRPr lang="en-US" dirty="0">
              <a:solidFill>
                <a:srgbClr val="000080"/>
              </a:solidFill>
              <a:latin typeface="Times New Roman" pitchFamily="18" charset="0"/>
              <a:ea typeface="PMingLiU" pitchFamily="18" charset="-12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-14262" y="433374"/>
            <a:ext cx="7443782" cy="10668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GB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MaGrid</a:t>
            </a:r>
            <a:r>
              <a:rPr lang="en-GB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CA PKI </a:t>
            </a:r>
            <a:r>
              <a:rPr lang="en-GB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Participants</a:t>
            </a:r>
            <a:endParaRPr lang="fr-FR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7686702" y="612648"/>
            <a:ext cx="957264" cy="457200"/>
          </a:xfrm>
        </p:spPr>
        <p:txBody>
          <a:bodyPr/>
          <a:lstStyle/>
          <a:p>
            <a:fld id="{FAA0145A-2CE3-48D0-BAC9-D11A096F4DF2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6357966" y="612648"/>
            <a:ext cx="1325880" cy="457200"/>
          </a:xfrm>
        </p:spPr>
        <p:txBody>
          <a:bodyPr/>
          <a:lstStyle/>
          <a:p>
            <a:r>
              <a:rPr lang="fr-FR" dirty="0" err="1" smtClean="0"/>
              <a:t>MaGrid</a:t>
            </a:r>
            <a:r>
              <a:rPr lang="fr-FR" dirty="0" smtClean="0"/>
              <a:t> CA update </a:t>
            </a:r>
            <a:r>
              <a:rPr lang="fr-FR" dirty="0" err="1" smtClean="0"/>
              <a:t>Marakech</a:t>
            </a:r>
            <a:r>
              <a:rPr lang="fr-FR" dirty="0" smtClean="0"/>
              <a:t>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174736" y="488068"/>
            <a:ext cx="762000" cy="365760"/>
          </a:xfrm>
        </p:spPr>
        <p:txBody>
          <a:bodyPr/>
          <a:lstStyle/>
          <a:p>
            <a:fld id="{9627C220-08AB-40D5-8467-CE265DEC3A86}" type="slidenum">
              <a:rPr lang="fr-FR"/>
              <a:pPr/>
              <a:t>7</a:t>
            </a:fld>
            <a:endParaRPr lang="fr-FR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09600" y="866796"/>
            <a:ext cx="7620000" cy="70788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spcBef>
                <a:spcPct val="0"/>
              </a:spcBef>
            </a:pPr>
            <a:endParaRPr lang="en-US" sz="40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80988" y="500042"/>
            <a:ext cx="8134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4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MaGrid</a:t>
            </a:r>
            <a:r>
              <a:rPr lang="en-GB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CA PKI </a:t>
            </a:r>
            <a:r>
              <a:rPr lang="en-GB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</a:t>
            </a:r>
            <a:endParaRPr lang="fr-FR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950913" y="4346596"/>
            <a:ext cx="7221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3786182" y="4271986"/>
            <a:ext cx="4953000" cy="9874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544513" y="3152796"/>
            <a:ext cx="2514600" cy="3276600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950913" y="3660796"/>
            <a:ext cx="7221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2743200" y="2009796"/>
            <a:ext cx="3505200" cy="609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1219200" y="3381396"/>
            <a:ext cx="1447800" cy="5334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3771900" y="3381396"/>
            <a:ext cx="1736725" cy="5334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6516688" y="3338534"/>
            <a:ext cx="1943100" cy="5334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 flipH="1">
            <a:off x="1981200" y="2771796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4533900" y="2771796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6248400" y="2771796"/>
            <a:ext cx="771525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352800" y="2085996"/>
            <a:ext cx="1795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MaGrid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CA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1600200" y="3460771"/>
            <a:ext cx="552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RA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3779838" y="3409971"/>
            <a:ext cx="1698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RA (Institute)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6588125" y="3409971"/>
            <a:ext cx="2066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RA (University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1752600" y="4143396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ar-MA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609600" y="5899171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Subscriber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3962400" y="4371996"/>
            <a:ext cx="4800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1 Certification Authority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1 Registration Authority at each partner.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1828800" y="4321196"/>
            <a:ext cx="1681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latin typeface="Times New Roman" pitchFamily="18" charset="0"/>
                <a:cs typeface="Times New Roman" pitchFamily="18" charset="0"/>
              </a:rPr>
              <a:t>Personal Contact</a:t>
            </a:r>
          </a:p>
        </p:txBody>
      </p:sp>
      <p:pic>
        <p:nvPicPr>
          <p:cNvPr id="6183" name="Picture 39" descr="j02920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851421"/>
            <a:ext cx="11525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8043892" y="612648"/>
            <a:ext cx="957264" cy="457200"/>
          </a:xfrm>
        </p:spPr>
        <p:txBody>
          <a:bodyPr/>
          <a:lstStyle/>
          <a:p>
            <a:fld id="{BF5D6B41-10AD-4FF4-BE22-7E9A7D6B97E6}" type="datetime1">
              <a:rPr lang="fr-FR" smtClean="0"/>
              <a:pPr/>
              <a:t>11/09/2011</a:t>
            </a:fld>
            <a:endParaRPr lang="fr-FR" dirty="0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>
          <a:xfrm>
            <a:off x="6715156" y="612648"/>
            <a:ext cx="1325880" cy="457200"/>
          </a:xfrm>
        </p:spPr>
        <p:txBody>
          <a:bodyPr/>
          <a:lstStyle/>
          <a:p>
            <a:r>
              <a:rPr lang="fr-FR" dirty="0" err="1" smtClean="0"/>
              <a:t>MaGrid</a:t>
            </a:r>
            <a:r>
              <a:rPr lang="fr-FR" dirty="0" smtClean="0"/>
              <a:t> CA update </a:t>
            </a:r>
            <a:r>
              <a:rPr lang="fr-FR" dirty="0" err="1" smtClean="0"/>
              <a:t>Marakech</a:t>
            </a:r>
            <a:r>
              <a:rPr lang="fr-FR" dirty="0" smtClean="0"/>
              <a:t>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87A0F-DBE0-4D50-82CB-DF552A70BF4C}" type="slidenum">
              <a:rPr lang="fr-FR"/>
              <a:pPr/>
              <a:t>8</a:t>
            </a:fld>
            <a:endParaRPr lang="fr-FR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88916" y="1497013"/>
            <a:ext cx="312576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fr-FR" sz="2000" dirty="0">
                <a:latin typeface="Verdana" pitchFamily="34" charset="0"/>
              </a:rPr>
              <a:t>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Subscriber </a:t>
            </a: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submits the CSR via </a:t>
            </a:r>
            <a:r>
              <a:rPr lang="en-GB" sz="2000" dirty="0" err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Webform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Subscriber contacts the RA face-to-face with a photo-ID.</a:t>
            </a: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After the request is checked and approved by the RA,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is forwarded to the CA.</a:t>
            </a:r>
          </a:p>
          <a:p>
            <a:pPr algn="l"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After CA signs the certificate, it is sent back to </a:t>
            </a:r>
            <a:r>
              <a:rPr lang="en-GB" sz="2000" dirty="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the applicant via E-mail.</a:t>
            </a:r>
          </a:p>
          <a:p>
            <a:endParaRPr lang="en-GB" sz="2000" dirty="0">
              <a:solidFill>
                <a:srgbClr val="0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-61888" y="357166"/>
            <a:ext cx="8134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Requesting</a:t>
            </a:r>
            <a:r>
              <a:rPr lang="en-GB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GB" sz="4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MaGrid</a:t>
            </a:r>
            <a:r>
              <a:rPr lang="en-GB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Certificate</a:t>
            </a:r>
            <a:endParaRPr lang="fr-FR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857364"/>
            <a:ext cx="528641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8258206" y="612648"/>
            <a:ext cx="957264" cy="457200"/>
          </a:xfrm>
        </p:spPr>
        <p:txBody>
          <a:bodyPr/>
          <a:lstStyle/>
          <a:p>
            <a:fld id="{2C33E4B8-6941-4509-8D5B-EBC99A1688AA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>
          <a:xfrm>
            <a:off x="6929470" y="612648"/>
            <a:ext cx="1325880" cy="457200"/>
          </a:xfrm>
        </p:spPr>
        <p:txBody>
          <a:bodyPr/>
          <a:lstStyle/>
          <a:p>
            <a:r>
              <a:rPr lang="fr-FR" dirty="0" err="1" smtClean="0"/>
              <a:t>MaGrid</a:t>
            </a:r>
            <a:r>
              <a:rPr lang="fr-FR" dirty="0" smtClean="0"/>
              <a:t> CA update </a:t>
            </a:r>
            <a:r>
              <a:rPr lang="fr-FR" dirty="0" err="1" smtClean="0"/>
              <a:t>Marakech</a:t>
            </a:r>
            <a:r>
              <a:rPr lang="fr-FR" dirty="0" smtClean="0"/>
              <a:t>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44" y="290498"/>
            <a:ext cx="8229600" cy="1066800"/>
          </a:xfrm>
        </p:spPr>
        <p:txBody>
          <a:bodyPr/>
          <a:lstStyle/>
          <a:p>
            <a:r>
              <a:rPr lang="fr-FR" dirty="0" smtClean="0"/>
              <a:t>MA-</a:t>
            </a:r>
            <a:r>
              <a:rPr lang="fr-FR" dirty="0" err="1" smtClean="0"/>
              <a:t>Grid</a:t>
            </a:r>
            <a:r>
              <a:rPr lang="fr-FR" dirty="0" smtClean="0"/>
              <a:t> CA system</a:t>
            </a:r>
            <a:endParaRPr lang="fr-FR" dirty="0"/>
          </a:p>
        </p:txBody>
      </p:sp>
      <p:graphicFrame>
        <p:nvGraphicFramePr>
          <p:cNvPr id="4" name="Group 350"/>
          <p:cNvGraphicFramePr>
            <a:graphicFrameLocks noGrp="1"/>
          </p:cNvGraphicFramePr>
          <p:nvPr>
            <p:ph idx="1"/>
          </p:nvPr>
        </p:nvGraphicFramePr>
        <p:xfrm>
          <a:off x="1357290" y="2786058"/>
          <a:ext cx="6143667" cy="1357322"/>
        </p:xfrm>
        <a:graphic>
          <a:graphicData uri="http://schemas.openxmlformats.org/drawingml/2006/table">
            <a:tbl>
              <a:tblPr/>
              <a:tblGrid>
                <a:gridCol w="1618448"/>
                <a:gridCol w="2143258"/>
                <a:gridCol w="1075014"/>
                <a:gridCol w="1306947"/>
              </a:tblGrid>
              <a:tr h="40567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Machine</a:t>
                      </a:r>
                      <a:endParaRPr kumimoji="0" lang="en-GB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Service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OS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PKI</a:t>
                      </a:r>
                      <a:endParaRPr kumimoji="0" lang="en-GB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922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Offline Machine (CA)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CA, Node management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Fedora 4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OpenCA 0.9.3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42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Online Machine (RA)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2"/>
                        </a:rPr>
                        <a:t>https://ra.magrid.ma</a:t>
                      </a: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RA, Node management, PUB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Fedora 4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OpenCA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0.9.3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B129-2D41-4D2F-BF16-544677BDF257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4E432-1AFB-4DB2-AC04-97CD6FBF22A4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MaGrid CA update Marakech 2011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352</TotalTime>
  <Words>797</Words>
  <Application>Microsoft Office PowerPoint</Application>
  <PresentationFormat>Affichage à l'écran (4:3)</PresentationFormat>
  <Paragraphs>208</Paragraphs>
  <Slides>11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Urbain</vt:lpstr>
      <vt:lpstr>MaGrid CA update</vt:lpstr>
      <vt:lpstr>MaGrid Presentation</vt:lpstr>
      <vt:lpstr>Infrastructure Architecture</vt:lpstr>
      <vt:lpstr>Applications &amp; users</vt:lpstr>
      <vt:lpstr>MA-Grid CA general information</vt:lpstr>
      <vt:lpstr>Diapositive 6</vt:lpstr>
      <vt:lpstr>Diapositive 7</vt:lpstr>
      <vt:lpstr>Diapositive 8</vt:lpstr>
      <vt:lpstr>MA-Grid CA system</vt:lpstr>
      <vt:lpstr>Some Statistics</vt:lpstr>
      <vt:lpstr>Perspectives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EUGridPMA-MAGRID CA update</dc:title>
  <dc:creator>grid</dc:creator>
  <cp:lastModifiedBy>talhaoui</cp:lastModifiedBy>
  <cp:revision>29</cp:revision>
  <dcterms:created xsi:type="dcterms:W3CDTF">2011-09-10T13:53:11Z</dcterms:created>
  <dcterms:modified xsi:type="dcterms:W3CDTF">2011-09-11T20:59:29Z</dcterms:modified>
</cp:coreProperties>
</file>