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2" r:id="rId3"/>
    <p:sldId id="257" r:id="rId4"/>
    <p:sldId id="258" r:id="rId5"/>
    <p:sldId id="259" r:id="rId6"/>
    <p:sldId id="260" r:id="rId7"/>
    <p:sldId id="261" r:id="rId8"/>
    <p:sldId id="301" r:id="rId9"/>
    <p:sldId id="298" r:id="rId10"/>
    <p:sldId id="262" r:id="rId11"/>
    <p:sldId id="263" r:id="rId12"/>
    <p:sldId id="264" r:id="rId13"/>
    <p:sldId id="268" r:id="rId14"/>
    <p:sldId id="269" r:id="rId15"/>
    <p:sldId id="272" r:id="rId16"/>
    <p:sldId id="283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2BAB8-BCFC-484C-9AE0-155EF3352AC5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637BE-FA7C-416D-AB2B-0A6022FFD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6909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9425C-E8BC-4B32-A349-1CB25129F2A7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C12BE-EA22-47DB-AD5B-EF52CACD3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444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C12BE-EA22-47DB-AD5B-EF52CACD36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04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C12BE-EA22-47DB-AD5B-EF52CACD36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89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952C-CBB0-4375-92C0-53D15A67431A}" type="datetime1">
              <a:rPr lang="en-US" smtClean="0"/>
              <a:t>9/12/2011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B3DE8-9BE2-4C2D-A7A5-2E509EF786E4}" type="datetime1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9BBA-2FD9-4523-8212-298708F93AFE}" type="datetime1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FC2E-0CD6-4A40-8B82-9083AF675162}" type="datetime1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4BE7-A223-4402-AE5D-52A804DA6105}" type="datetime1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5CA1-EDB1-4FD5-AFFF-EDCFCA530E94}" type="datetime1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20CB7-B78D-44E3-AAA8-0D8681774C84}" type="datetime1">
              <a:rPr lang="en-US" smtClean="0"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0D472-7605-483D-AE5D-D7F3EBAA62AD}" type="datetime1">
              <a:rPr lang="en-US" smtClean="0"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30B25-6519-424F-A378-0F861B6A2BF0}" type="datetime1">
              <a:rPr lang="en-US" smtClean="0"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F0CFC-97B1-4AEC-A061-80A1C4BC1F41}" type="datetime1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287F-C1A3-44F1-8589-274CCF532221}" type="datetime1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bm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DF1B17-58FC-45D8-9B83-EE1872B6D845}" type="datetime1">
              <a:rPr lang="en-US" smtClean="0"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8DB38A-D2D9-4737-BE11-B5B3318D45A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mp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pic>
        <p:nvPicPr>
          <p:cNvPr id="6" name="Picture 8" descr="imagero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31669"/>
            <a:ext cx="914400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990600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0" algn="ctr"/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JUNet </a:t>
            </a:r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GRID </a:t>
            </a:r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</a:t>
            </a:r>
          </a:p>
          <a:p>
            <a:pPr lvl="0" algn="ctr"/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0" algn="ctr"/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23nd </a:t>
            </a:r>
            <a:r>
              <a:rPr lang="en-US" sz="20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EUGridPMA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Meeting</a:t>
            </a:r>
          </a:p>
          <a:p>
            <a:pPr lvl="0" algn="ctr"/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12-14 September, Marrakesh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97280" y="3352800"/>
            <a:ext cx="682752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Anwar Al-Yousef</a:t>
            </a:r>
          </a:p>
          <a:p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Systems Division</a:t>
            </a:r>
          </a:p>
          <a:p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anwar@junet.edu.jo</a:t>
            </a:r>
          </a:p>
          <a:p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JUNet, Jordan</a:t>
            </a:r>
          </a:p>
        </p:txBody>
      </p:sp>
    </p:spTree>
    <p:extLst>
      <p:ext uri="{BB962C8B-B14F-4D97-AF65-F5344CB8AC3E}">
        <p14:creationId xmlns:p14="http://schemas.microsoft.com/office/powerpoint/2010/main" val="81688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9144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9144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Enrollment Process - 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Host/Service </a:t>
            </a:r>
            <a:r>
              <a:rPr lang="en-US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Enrollment 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 the two methods the Subscriber must have valid certificate</a:t>
            </a: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A- Using web site </a:t>
            </a: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1- The Subscriber import certificate request to the web site to be authenticated 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automatically </a:t>
            </a:r>
          </a:p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2- The Subscriber must fill the fields in provided form with the proper information</a:t>
            </a:r>
          </a:p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3- The certificate issuance will be processed  in a way similar to the User issuance</a:t>
            </a: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B- Using Signed E-mail</a:t>
            </a: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subscriber sends Signed E-mail using his valid certificate to the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junet-ra@junet.edu.jo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including the DNS name of the server or service 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6B306056-4220-477F-99DC-E9276C8071C7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10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180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066800"/>
            <a:ext cx="9144000" cy="6346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  Revocation List   CRL</a:t>
            </a: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Lifetime is : 30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days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Issued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at least 7 days before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expiration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New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CRL will be publish within 1 working day after revocation process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Published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online with three format: DER,PEM and Text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lvl="2"/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Circumstances for Revocation</a:t>
            </a:r>
          </a:p>
          <a:p>
            <a:pPr marL="0" lvl="2"/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 certificate will be revoked in the following circumstances: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 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subscriber does not apply the obligations binding by virtue of this policy.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certificate does not required any more by the subscriber.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private key is lost or suspected to be compromised.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information in the certificate is wrong or inaccurate.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system to which the certificate has been issued has been retired.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subject fails to comply with the rules of this policy.</a:t>
            </a:r>
          </a:p>
          <a:p>
            <a:r>
              <a:rPr lang="en-US" dirty="0"/>
              <a:t> </a:t>
            </a:r>
            <a:endParaRPr lang="en-US" sz="2800" dirty="0"/>
          </a:p>
          <a:p>
            <a:pPr marL="0" lvl="2"/>
            <a:endParaRPr lang="en-US" b="1" dirty="0"/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6265ED92-8818-417D-AA54-BA4CB5594E03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11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2436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838200"/>
            <a:ext cx="91440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dirty="0" smtClean="0"/>
          </a:p>
          <a:p>
            <a:pPr lvl="0"/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 Revocation</a:t>
            </a:r>
          </a:p>
          <a:p>
            <a:pPr lvl="0"/>
            <a:endParaRPr lang="en-US" sz="28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Revocation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Request must be made :</a:t>
            </a:r>
          </a:p>
          <a:p>
            <a:pPr lvl="0"/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0"/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By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sending signed e-mail from the owner with valid JUNet-CA certificate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By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sending signed e-mail from an authorized person of the organization that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consented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to the certificate on behalf of the owner who has lost his private key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RA using the secure web site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emergency case, by personal visit to the RA/CA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51A350AC-F2E6-4726-832C-FF2894B9B994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12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0521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200" y="990600"/>
            <a:ext cx="90678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 / RA </a:t>
            </a:r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Machines Security </a:t>
            </a:r>
          </a:p>
          <a:p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operating systems of  two computers are maintained at a high level of security by applying all relevant patches.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Any unauthorized software change is monitored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System configuration is reduced to the bare minimum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Any unusable service on the machine will be ceased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CA machine is a dedicated and not connected to the network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RA machine is protected by firewall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lvl="0" indent="-285750">
              <a:buFont typeface="Arial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A785C211-8B5E-4318-9848-8776ACAE401F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13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5962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990600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Site Room </a:t>
            </a:r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Protection</a:t>
            </a:r>
          </a:p>
          <a:p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Physical Access to Site room is only permitted for authorized persons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CA machine is connected to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monitored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UPS system ( warns sent automatically to authorized persons)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Redundant Air-conditioned Site room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Fire Alarm system is operated 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5E54BD57-A06A-4423-9449-1427826CA6EE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14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37337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914400"/>
            <a:ext cx="914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Records Archival</a:t>
            </a:r>
          </a:p>
          <a:p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System boots and shutdowns.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User logins and logouts.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Requests for certificates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Certificates issues.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Requests for revocation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CRL issues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All Identity documents 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All logs will be kept for at least three years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6BBD559D-CC86-4D36-A3A8-FE3BF95E71B6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15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8152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990600"/>
            <a:ext cx="9144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Assessment and Audit</a:t>
            </a:r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JUNet-CA shall make at least once a year a self-assessment to check the compliance of the operation with the CP/CPS document in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effect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CA shall at least once a year assess the compliance of the procedure of each RA with the CP/CPS document in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effect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CA shall at least once a year assess the CA and RA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staff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JUNet-CA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accepts to be audited by external CA in order to verify its compliance with the rules and procedures prescribed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herein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Audit logs  maintained for 3 </a:t>
            </a:r>
            <a:r>
              <a:rPr lang="fr-FR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year</a:t>
            </a:r>
            <a:endParaRPr lang="fr-FR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776C690A-4BF3-40D9-BAD7-09FF60C7452F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16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6153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99060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Compromise and Disaster Recovery</a:t>
            </a: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lvl="2"/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JUNet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-CA private key  Compromise Procedures:</a:t>
            </a:r>
          </a:p>
          <a:p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Assume immediate annulment action for such private key.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Report to subscribers, RAs, and Relying Parties.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Terminate the issuance and distribution of certificates and CRLs.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Generate new CA certificate with a new key pair and publish it on the web site</a:t>
            </a:r>
          </a:p>
          <a:p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lvl="2"/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Entity Private Key Compromise Procedures ( User, Server and Service )</a:t>
            </a:r>
          </a:p>
          <a:p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User or administrator must inform the RA in order to start certificate revocation accordingly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User can start to request new certificate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8EB2B725-6FB9-4B4D-A359-7394280437E3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17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436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990600"/>
            <a:ext cx="91440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Compromise and Disaster Recovery</a:t>
            </a: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JUNet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-CA private key is kept encrypted in removable media storage in special fireproof cabinet, where access is restricted to authorized persons only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All configuration files of the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OpenCA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 software are  kept in removable media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storage</a:t>
            </a:r>
          </a:p>
          <a:p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Backup of the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OpenCA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Database is kept in removable media storage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 case of singing machine being corrupted, the repairing process started ASAP by the restore procedures and using the removable media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storage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000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FC573CE5-E31F-4454-8C18-F881CA22B1CD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18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8448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828800"/>
            <a:ext cx="90678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Thanks for your Attention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sz="120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12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0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1"/>
            <a:ext cx="2194560" cy="6171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21920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Agenda</a:t>
            </a:r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sz="28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About </a:t>
            </a:r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JUNet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CP/CPS</a:t>
            </a:r>
            <a:endParaRPr lang="en-US" sz="2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Enrollment Process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 Revocation List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 Revocation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CA/RA Machines Security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Site Room Protection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Records Archival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Assessment and Audit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Compromise and Disaster Recovery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9A412B8A-D4B3-4693-9223-4C3E127C9B12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2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7278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914400"/>
            <a:ext cx="9144000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About JUNet</a:t>
            </a:r>
          </a:p>
          <a:p>
            <a:endParaRPr lang="en-US" sz="32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JUNet is a national initiative by the Ministry of Higher Education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Established in 2004 with a ten public universities as a shareholder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Non-profit company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Connecting the Jordanian Public Universities  via a state-of-the-art high speed broadband network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Internet Service Provider (ISP),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Electronic libraries, Video Conference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and Microsoft Partner for the Universities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Coordinate and support researcher, scientists, lecturers with </a:t>
            </a:r>
            <a:r>
              <a:rPr lang="en-US" sz="20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EUMEDGrid</a:t>
            </a:r>
            <a:r>
              <a:rPr lang="en-US" sz="2000" b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(JOGrid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)</a:t>
            </a:r>
            <a:endParaRPr lang="en-US" sz="20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Coordinate  specialized workshop, training  and consultation for the academic in IT and Grid fields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JUNet is the initiator of the ASREN  (Arab States Research Education Network)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www.junet.edu.jo</a:t>
            </a:r>
          </a:p>
          <a:p>
            <a:pPr marL="457200" indent="-457200">
              <a:buFont typeface="Arial" pitchFamily="34" charset="0"/>
              <a:buChar char="•"/>
            </a:pPr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4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316563CE-45F5-49FB-9874-3A283FAF6EFE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3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4526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200" y="914400"/>
            <a:ext cx="90678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CP/CPS</a:t>
            </a:r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CP OID :   1.3.6.1.4.1.36492.1.1.1.0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CP/CPS  was revised by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Burcu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and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Feyza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 from TUBITAK ULAKBIM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Every comments were revised according to the reviewers  notices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CP/CPS  versions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is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available online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www.junet.edu.jo/ca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CP/CPS Used  as a references are: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1- TR-GRID CA CP/CPS.</a:t>
            </a:r>
          </a:p>
          <a:p>
            <a:pPr lvl="0"/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2- INFN-CA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CP/CPS.</a:t>
            </a:r>
          </a:p>
          <a:p>
            <a:pPr lvl="0"/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3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AUSTRIANGRID CP/CPS.</a:t>
            </a:r>
          </a:p>
          <a:p>
            <a:pPr lvl="0"/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PK-Grid-CA CP/CPS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</a:p>
          <a:p>
            <a:pPr lvl="0"/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5-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MaGrid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CA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321DC84F-326C-4AD1-9A48-646567E95491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4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9314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066800"/>
            <a:ext cx="9144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Certificates -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Naming Convention</a:t>
            </a:r>
          </a:p>
          <a:p>
            <a:endParaRPr lang="en-US" sz="20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Issuer </a:t>
            </a:r>
          </a:p>
          <a:p>
            <a:pPr lvl="1" algn="ctr">
              <a:defRPr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C=JO, O=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JUNet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CN=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JUNet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CA </a:t>
            </a:r>
          </a:p>
          <a:p>
            <a:pPr>
              <a:defRPr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User</a:t>
            </a:r>
          </a:p>
          <a:p>
            <a:pPr lvl="1" algn="ctr">
              <a:defRPr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C=JO, O=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JOGrid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OU=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OrganizationName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JUNet),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CN=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commonName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>
              <a:defRPr/>
            </a:pP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CommonName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must be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Forename and the Surname of the subject  (User)</a:t>
            </a:r>
          </a:p>
          <a:p>
            <a:pPr lvl="1">
              <a:defRPr/>
            </a:pP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OrganizationName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is the organization name of the subject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</a:p>
          <a:p>
            <a:pPr lvl="1">
              <a:defRPr/>
            </a:pP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Host</a:t>
            </a:r>
          </a:p>
          <a:p>
            <a:pPr lvl="1" algn="ctr"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C=JO, O=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JOGrid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OU=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OrganizationName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JUNet),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CN=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commonName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>
              <a:defRPr/>
            </a:pP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CommonName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must be the DNS FQDN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of the host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>
              <a:defRPr/>
            </a:pP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OrganizationName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is the name of the organization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name.</a:t>
            </a:r>
          </a:p>
          <a:p>
            <a:pPr lvl="1">
              <a:defRPr/>
            </a:pP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Service</a:t>
            </a:r>
          </a:p>
          <a:p>
            <a:pPr lvl="1" algn="ctr"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C=JO, O=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JOGrid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OU=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OrganizationName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(JUNet), CN=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commonName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</a:p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CommonName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must be the DNS FQDN of the server preceded by ‘/’ and service </a:t>
            </a:r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OrganizationName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is the name of the organization name</a:t>
            </a:r>
          </a:p>
          <a:p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9E7CDE55-3D25-440D-8E9F-E3F5123CC7E3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5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9275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838200"/>
            <a:ext cx="91440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Certificates </a:t>
            </a:r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-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Types</a:t>
            </a:r>
          </a:p>
          <a:p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 Certificate</a:t>
            </a:r>
          </a:p>
          <a:p>
            <a:endParaRPr lang="en-US" sz="20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Issuer: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C=JO, O=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JUNet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CN=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JUNet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CA </a:t>
            </a:r>
          </a:p>
          <a:p>
            <a:pPr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Pass-phase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protection: 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16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characters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saved in an envelope</a:t>
            </a:r>
          </a:p>
          <a:p>
            <a:pPr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Kept in removable media in special cabinet</a:t>
            </a:r>
          </a:p>
          <a:p>
            <a:pPr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Life Time: 10 years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X509 Version 3 extension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" charset="0"/>
              </a:rPr>
              <a:t>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Basic Constraints: critical, CA:TRUE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Key Usage: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Critical Certificate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Sign, CRL Sign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Subject Key Identifier: 9E:83:D6:75:F5:5C:2F:5A:CA:42:5D:B4:51:48:B2:7D:AF:F0:22:46</a:t>
            </a:r>
            <a:b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Authority Key Identifier: keyid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9E:83:D6:75:F5:5C:2F:5A:CA:42:5D:B4:51:48:B2:7D:AF:F0:22:46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Issuer Alternative Name: email: cagrid@junet.edu.jo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Subject 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Alternative Name: email: cagrid@junet.edu.jo</a:t>
            </a:r>
          </a:p>
          <a:p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1376905D-DE36-4389-BF5E-F6F80BCF69B6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6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762267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14300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Certificates </a:t>
            </a:r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 </a:t>
            </a:r>
            <a:r>
              <a:rPr 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Types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User Certificate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indent="-34290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Key size: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at least 1024 bits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indent="-34290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Pass-phase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protection: 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identified  by the User with at least 12 characters</a:t>
            </a:r>
          </a:p>
          <a:p>
            <a:pPr indent="-34290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Life-time : one year plus month</a:t>
            </a:r>
          </a:p>
          <a:p>
            <a:pPr indent="-34290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Must be kept in a save place and not to be shared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X509 Version 3 extension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Basic Constraints: critical, CA:FALSE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Key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Usage: Critical Digital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Signature, Key Encipherment, Data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Encipherment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Extended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Key Usage: TLS Web Client Authentication, E-mail Protection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Subject Key Identifier: &lt;subject key ID&gt;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Authority Key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Identifier:Keyid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&lt;CA key ID&gt;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Subject Alternative Name: email:&lt;user's email address&gt;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Issuer Alternative Name: email: cagrid@junet.edu.jo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Certificates Policies: Policy: 1.3.6.1.4.1.36492.1.1.1.0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CRL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Distribution Points: http://ra.junet.edu.jo/pki/pub/crl/cacrl.crl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6C6C3D3F-F84A-4AD8-9370-FA670C91D581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7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8147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762000"/>
            <a:ext cx="9144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Certificates -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Types</a:t>
            </a: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Host/Service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</a:t>
            </a:r>
          </a:p>
          <a:p>
            <a:pPr indent="-34290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Key size: at least 1024 bits</a:t>
            </a:r>
          </a:p>
          <a:p>
            <a:pPr indent="-34290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Pass-phase protection: 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Identified by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Administrator host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with at least 12 </a:t>
            </a:r>
          </a:p>
          <a:p>
            <a:pPr indent="-34290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Life-time : one year plus month</a:t>
            </a:r>
          </a:p>
          <a:p>
            <a:pPr indent="-342900"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Must be kept in a save place and not to be shared</a:t>
            </a:r>
          </a:p>
          <a:p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X509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Version 3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extension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Basic Constraints: critical CA,FALSE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Key Usage: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Critical Digital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Signature, Key Encipherment, Data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Encipherment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Extended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Key Usage: TLS Web Server Authentication, TLS Web Client Authentication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Subject Key Identifier: &lt;subject key ID&gt;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Authority Key Identifier: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keyid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&lt;CA key ID&gt;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Issuer Alternative Name: email: cagrid@junet.edu.jo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Subject Alternative Name: DNS:FDQN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Certificates Policies: Policy: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1.3.6.1.4.1.36492.1.1.1.0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CRL Distribution Points: http://ra.junet.edu.jo/pki/pub/crl/cacrl.crl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B29D2846-0D64-49FC-8930-170BB336EB68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8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7487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194560" cy="6171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838200"/>
            <a:ext cx="91440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Enrollment Process - 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User Enrollment </a:t>
            </a:r>
          </a:p>
          <a:p>
            <a:endParaRPr lang="en-US" sz="3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1-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Subscriber must visit the online web site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www.junet.edu.jo/ca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2- Subscriber must read the CP/CPS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3- Subscriber requests the certificate CSR and the key pair generated  on the local </a:t>
            </a:r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web browser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4- Eligible RA meet the subscriber  Face to Face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5- Subscriber provide the necessary ID Documents ( ID Card, Passport, …)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6- After verification, the RA will inform and send the documents to the JUNet CA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7- CA manager issues the certificate 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8- The certificate will be published online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9- The Subscriber can download the Public key pair using secure URL and using the 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same local web browser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10- Subscriber must keep a backup of his certificate with complex Pass-phase in a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safe place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16675"/>
            <a:ext cx="2590800" cy="441325"/>
          </a:xfrm>
        </p:spPr>
        <p:txBody>
          <a:bodyPr/>
          <a:lstStyle/>
          <a:p>
            <a:fld id="{68B8FA17-2415-46FF-9ED2-7D1711E3F5CB}" type="datetime1">
              <a:rPr lang="en-US" b="1" smtClean="0"/>
              <a:t>9/12/2011</a:t>
            </a:fld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143000" cy="441325"/>
          </a:xfrm>
        </p:spPr>
        <p:txBody>
          <a:bodyPr/>
          <a:lstStyle/>
          <a:p>
            <a:fld id="{588DB38A-D2D9-4737-BE11-B5B3318D45AB}" type="slidenum">
              <a:rPr lang="en-US" b="1" smtClean="0"/>
              <a:t>9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2009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6530</TotalTime>
  <Words>1381</Words>
  <Application>Microsoft Office PowerPoint</Application>
  <PresentationFormat>On-screen Show (4:3)</PresentationFormat>
  <Paragraphs>307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Assurance</dc:title>
  <dc:creator>anwar</dc:creator>
  <cp:lastModifiedBy>anwar</cp:lastModifiedBy>
  <cp:revision>456</cp:revision>
  <dcterms:created xsi:type="dcterms:W3CDTF">2010-10-17T18:51:09Z</dcterms:created>
  <dcterms:modified xsi:type="dcterms:W3CDTF">2011-09-12T10:25:23Z</dcterms:modified>
</cp:coreProperties>
</file>