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483" r:id="rId2"/>
    <p:sldId id="484" r:id="rId3"/>
    <p:sldId id="539" r:id="rId4"/>
    <p:sldId id="529" r:id="rId5"/>
    <p:sldId id="530" r:id="rId6"/>
    <p:sldId id="490" r:id="rId7"/>
    <p:sldId id="531" r:id="rId8"/>
    <p:sldId id="532" r:id="rId9"/>
    <p:sldId id="533" r:id="rId10"/>
    <p:sldId id="555" r:id="rId11"/>
    <p:sldId id="556" r:id="rId12"/>
    <p:sldId id="557" r:id="rId13"/>
    <p:sldId id="558" r:id="rId14"/>
    <p:sldId id="534" r:id="rId15"/>
    <p:sldId id="536" r:id="rId16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00000"/>
    <a:srgbClr val="BE42A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4660"/>
  </p:normalViewPr>
  <p:slideViewPr>
    <p:cSldViewPr>
      <p:cViewPr varScale="1">
        <p:scale>
          <a:sx n="74" d="100"/>
          <a:sy n="74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Click to edit Master text styles</a:t>
            </a:r>
          </a:p>
          <a:p>
            <a:pPr lvl="1"/>
            <a:r>
              <a:rPr lang="tr-TR" noProof="0" smtClean="0"/>
              <a:t>Second level</a:t>
            </a:r>
          </a:p>
          <a:p>
            <a:pPr lvl="2"/>
            <a:r>
              <a:rPr lang="tr-TR" noProof="0" smtClean="0"/>
              <a:t>Third level</a:t>
            </a:r>
          </a:p>
          <a:p>
            <a:pPr lvl="3"/>
            <a:r>
              <a:rPr lang="tr-TR" noProof="0" smtClean="0"/>
              <a:t>Fourth level</a:t>
            </a:r>
          </a:p>
          <a:p>
            <a:pPr lvl="4"/>
            <a:r>
              <a:rPr lang="tr-TR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1278E8F-32BC-474B-8D81-ED2D7142BFB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1036A7-FF7A-466C-92BB-82523E1326E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>
              <a:latin typeface="Arial" charset="0"/>
            </a:endParaRPr>
          </a:p>
        </p:txBody>
      </p:sp>
      <p:sp>
        <p:nvSpPr>
          <p:cNvPr id="52228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85F710-0AEA-4094-BCA7-CAE5FF6D7014}" type="slidenum">
              <a:rPr lang="tr-TR" smtClean="0">
                <a:latin typeface="Arial" charset="0"/>
              </a:rPr>
              <a:pPr>
                <a:defRPr/>
              </a:pPr>
              <a:t>10</a:t>
            </a:fld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>
              <a:latin typeface="Arial" charset="0"/>
            </a:endParaRPr>
          </a:p>
        </p:txBody>
      </p:sp>
      <p:sp>
        <p:nvSpPr>
          <p:cNvPr id="52228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85F710-0AEA-4094-BCA7-CAE5FF6D7014}" type="slidenum">
              <a:rPr lang="tr-TR" smtClean="0">
                <a:latin typeface="Arial" charset="0"/>
              </a:rPr>
              <a:pPr>
                <a:defRPr/>
              </a:pPr>
              <a:t>11</a:t>
            </a:fld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>
              <a:latin typeface="Arial" charset="0"/>
            </a:endParaRPr>
          </a:p>
        </p:txBody>
      </p:sp>
      <p:sp>
        <p:nvSpPr>
          <p:cNvPr id="52228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85F710-0AEA-4094-BCA7-CAE5FF6D7014}" type="slidenum">
              <a:rPr lang="tr-TR" smtClean="0">
                <a:latin typeface="Arial" charset="0"/>
              </a:rPr>
              <a:pPr>
                <a:defRPr/>
              </a:pPr>
              <a:t>12</a:t>
            </a:fld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>
              <a:latin typeface="Arial" charset="0"/>
            </a:endParaRPr>
          </a:p>
        </p:txBody>
      </p:sp>
      <p:sp>
        <p:nvSpPr>
          <p:cNvPr id="52228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85F710-0AEA-4094-BCA7-CAE5FF6D7014}" type="slidenum">
              <a:rPr lang="tr-TR" smtClean="0">
                <a:latin typeface="Arial" charset="0"/>
              </a:rPr>
              <a:pPr>
                <a:defRPr/>
              </a:pPr>
              <a:t>13</a:t>
            </a:fld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69DAE-B128-44FA-905E-E8A1995A521D}" type="slidenum">
              <a:rPr lang="en-US" smtClean="0">
                <a:latin typeface="Arial" charset="0"/>
              </a:rPr>
              <a:pPr>
                <a:defRPr/>
              </a:pPr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FAC164-D880-4E86-BCF1-D4AFF3B2ABBA}" type="slidenum">
              <a:rPr lang="en-US" smtClean="0">
                <a:latin typeface="Arial" charset="0"/>
              </a:rPr>
              <a:pPr>
                <a:defRPr/>
              </a:pPr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F42124-B1B9-4673-8C1D-87643248385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2629AF-D3F6-4725-A138-A0DB4F190FC8}" type="slidenum">
              <a:rPr lang="tr-TR" smtClean="0">
                <a:latin typeface="Arial" charset="0"/>
              </a:rPr>
              <a:pPr>
                <a:defRPr/>
              </a:pPr>
              <a:t>3</a:t>
            </a:fld>
            <a:endParaRPr lang="tr-TR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2B342E-A2CB-4441-B468-BF66DA27DFB5}" type="slidenum">
              <a:rPr lang="tr-TR" smtClean="0">
                <a:latin typeface="Arial" charset="0"/>
              </a:rPr>
              <a:pPr>
                <a:defRPr/>
              </a:pPr>
              <a:t>4</a:t>
            </a:fld>
            <a:endParaRPr lang="tr-TR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ECDCCA-0025-4973-B253-61D031788694}" type="slidenum">
              <a:rPr lang="tr-TR" smtClean="0">
                <a:latin typeface="Arial" charset="0"/>
              </a:rPr>
              <a:pPr>
                <a:defRPr/>
              </a:pPr>
              <a:t>5</a:t>
            </a:fld>
            <a:endParaRPr lang="tr-TR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786D68-6F55-45F6-9C7F-300829A6BCFC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2E5282-3AA2-4D1A-8A52-504BE27B0352}" type="slidenum">
              <a:rPr lang="tr-TR" smtClean="0">
                <a:latin typeface="Arial" charset="0"/>
              </a:rPr>
              <a:pPr>
                <a:defRPr/>
              </a:pPr>
              <a:t>7</a:t>
            </a:fld>
            <a:endParaRPr lang="tr-TR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964D1C-139C-416E-8016-A101080D421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>
              <a:latin typeface="Arial" charset="0"/>
            </a:endParaRPr>
          </a:p>
        </p:txBody>
      </p:sp>
      <p:sp>
        <p:nvSpPr>
          <p:cNvPr id="52228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85F710-0AEA-4094-BCA7-CAE5FF6D7014}" type="slidenum">
              <a:rPr lang="tr-TR" smtClean="0">
                <a:latin typeface="Arial" charset="0"/>
              </a:rPr>
              <a:pPr>
                <a:defRPr/>
              </a:pPr>
              <a:t>9</a:t>
            </a:fld>
            <a:endParaRPr lang="tr-TR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7B904-D172-4195-AEB0-63AD3888255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360F9-BD64-4E17-A86F-25FCAD9B246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3CA69-AF26-4BBD-AB65-EE68D3CBAFB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34C8A-E504-431B-BA21-9CF36EB61C4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165DF-3DDD-4471-A582-10D4D90D334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E1AAE-B7D2-4337-A8B4-61D385AC2A1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89DEE-4A1C-446E-A76C-CC4209E11A3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A595-1019-4989-91F3-FBE9FA068B7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193A3-604D-4485-A859-DFDFF110D31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9B0C3-2007-4645-BB65-77144752419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185C-DAF3-41C7-90A1-B237FA1E56C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DF686-A4EF-4769-8432-15C6B3482E1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2ADDC8C-4D85-48F3-9196-05F9197EAFD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eyza@ulakbim.gov.t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hyperlink" Target="mailto:onurt@ulakbim.gov.t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1268760"/>
            <a:ext cx="7696200" cy="42513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tr-TR" b="1" dirty="0" smtClean="0"/>
          </a:p>
          <a:p>
            <a:pPr eaLnBrk="1" hangingPunct="1">
              <a:lnSpc>
                <a:spcPct val="80000"/>
              </a:lnSpc>
            </a:pPr>
            <a:endParaRPr lang="tr-TR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dirty="0" smtClean="0">
                <a:latin typeface="Arial" charset="0"/>
              </a:rPr>
              <a:t>TR-GRID </a:t>
            </a:r>
            <a:r>
              <a:rPr lang="tr-TR" dirty="0" smtClean="0">
                <a:latin typeface="Arial" charset="0"/>
              </a:rPr>
              <a:t>CA</a:t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latin typeface="Arial" charset="0"/>
              </a:rPr>
              <a:t>Self-</a:t>
            </a:r>
            <a:r>
              <a:rPr lang="tr-TR" dirty="0" err="1" smtClean="0">
                <a:latin typeface="Arial" charset="0"/>
              </a:rPr>
              <a:t>Auditing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 err="1" smtClean="0">
                <a:latin typeface="Arial" charset="0"/>
              </a:rPr>
              <a:t>Results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 err="1" smtClean="0">
                <a:latin typeface="Arial" charset="0"/>
              </a:rPr>
              <a:t>and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 err="1" smtClean="0">
                <a:latin typeface="Arial" charset="0"/>
              </a:rPr>
              <a:t>Status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 err="1" smtClean="0">
                <a:latin typeface="Arial" charset="0"/>
              </a:rPr>
              <a:t>Update</a:t>
            </a: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dirty="0" smtClean="0">
                <a:latin typeface="Arial" charset="0"/>
              </a:rPr>
              <a:t/>
            </a:r>
            <a:br>
              <a:rPr lang="tr-TR" dirty="0" smtClean="0">
                <a:latin typeface="Arial" charset="0"/>
              </a:rPr>
            </a:br>
            <a:r>
              <a:rPr lang="tr-TR" sz="2400" dirty="0" err="1" smtClean="0">
                <a:latin typeface="Arial" charset="0"/>
              </a:rPr>
              <a:t>EUGridPMA</a:t>
            </a:r>
            <a:r>
              <a:rPr lang="tr-TR" sz="2400" dirty="0" smtClean="0">
                <a:latin typeface="Arial" charset="0"/>
              </a:rPr>
              <a:t> </a:t>
            </a:r>
            <a:r>
              <a:rPr lang="tr-TR" sz="2400" dirty="0" err="1" smtClean="0">
                <a:latin typeface="Arial" charset="0"/>
              </a:rPr>
              <a:t>Meeting</a:t>
            </a:r>
            <a:r>
              <a:rPr lang="tr-TR" sz="2400" dirty="0" smtClean="0">
                <a:latin typeface="Arial" charset="0"/>
              </a:rPr>
              <a:t> </a:t>
            </a:r>
            <a:br>
              <a:rPr lang="tr-TR" sz="2400" dirty="0" smtClean="0">
                <a:latin typeface="Arial" charset="0"/>
              </a:rPr>
            </a:br>
            <a:r>
              <a:rPr lang="tr-TR" sz="2400" dirty="0" err="1" smtClean="0">
                <a:latin typeface="Arial" charset="0"/>
              </a:rPr>
              <a:t>September</a:t>
            </a:r>
            <a:r>
              <a:rPr lang="tr-TR" sz="2400" dirty="0" smtClean="0">
                <a:latin typeface="Arial" charset="0"/>
              </a:rPr>
              <a:t> 12-14, 2011</a:t>
            </a:r>
            <a:br>
              <a:rPr lang="tr-TR" sz="2400" dirty="0" smtClean="0">
                <a:latin typeface="Arial" charset="0"/>
              </a:rPr>
            </a:br>
            <a:r>
              <a:rPr lang="tr-TR" sz="2400" dirty="0" err="1" smtClean="0">
                <a:latin typeface="Arial" charset="0"/>
              </a:rPr>
              <a:t>Marrakesh</a:t>
            </a:r>
            <a:r>
              <a:rPr lang="tr-TR" sz="2400" dirty="0" smtClean="0">
                <a:latin typeface="Arial" charset="0"/>
              </a:rPr>
              <a:t/>
            </a:r>
            <a:br>
              <a:rPr lang="tr-TR" sz="2400" dirty="0" smtClean="0">
                <a:latin typeface="Arial" charset="0"/>
              </a:rPr>
            </a:br>
            <a:r>
              <a:rPr lang="tr-TR" sz="2400" dirty="0" smtClean="0">
                <a:latin typeface="Arial" charset="0"/>
              </a:rPr>
              <a:t/>
            </a:r>
            <a:br>
              <a:rPr lang="tr-TR" sz="2400" dirty="0" smtClean="0">
                <a:latin typeface="Arial" charset="0"/>
              </a:rPr>
            </a:br>
            <a:r>
              <a:rPr lang="tr-TR" sz="2000" dirty="0" smtClean="0">
                <a:latin typeface="Arial" charset="0"/>
              </a:rPr>
              <a:t>Feyza </a:t>
            </a:r>
            <a:r>
              <a:rPr lang="tr-TR" sz="2000" dirty="0" err="1" smtClean="0">
                <a:latin typeface="Arial" charset="0"/>
              </a:rPr>
              <a:t>Eryol</a:t>
            </a:r>
            <a:r>
              <a:rPr lang="tr-TR" sz="2000" dirty="0" smtClean="0">
                <a:latin typeface="Arial" charset="0"/>
              </a:rPr>
              <a:t>, Onur </a:t>
            </a:r>
            <a:r>
              <a:rPr lang="tr-TR" sz="2000" dirty="0" err="1" smtClean="0">
                <a:latin typeface="Arial" charset="0"/>
              </a:rPr>
              <a:t>Temizsoylu</a:t>
            </a:r>
            <a:r>
              <a:rPr lang="tr-TR" sz="2000" dirty="0" smtClean="0">
                <a:latin typeface="Arial" charset="0"/>
              </a:rPr>
              <a:t/>
            </a:r>
            <a:br>
              <a:rPr lang="tr-TR" sz="2000" dirty="0" smtClean="0">
                <a:latin typeface="Arial" charset="0"/>
              </a:rPr>
            </a:br>
            <a:r>
              <a:rPr lang="en-GB" sz="2000" dirty="0" smtClean="0">
                <a:latin typeface="Arial" charset="0"/>
              </a:rPr>
              <a:t>TUBITAK-ULAKBIM</a:t>
            </a:r>
            <a:br>
              <a:rPr lang="en-GB" sz="2000" dirty="0" smtClean="0">
                <a:latin typeface="Arial" charset="0"/>
              </a:rPr>
            </a:br>
            <a:r>
              <a:rPr lang="tr-TR" sz="2000" dirty="0" err="1" smtClean="0">
                <a:latin typeface="Arial" charset="0"/>
                <a:hlinkClick r:id="rId3"/>
              </a:rPr>
              <a:t>feyza</a:t>
            </a:r>
            <a:r>
              <a:rPr lang="tr-TR" sz="2000" dirty="0" smtClean="0">
                <a:latin typeface="Arial" charset="0"/>
                <a:hlinkClick r:id="rId3"/>
              </a:rPr>
              <a:t>@</a:t>
            </a:r>
            <a:r>
              <a:rPr lang="tr-TR" sz="2000" dirty="0" err="1" smtClean="0">
                <a:latin typeface="Arial" charset="0"/>
                <a:hlinkClick r:id="rId3"/>
              </a:rPr>
              <a:t>ulakbim</a:t>
            </a:r>
            <a:r>
              <a:rPr lang="tr-TR" sz="2000" dirty="0" smtClean="0">
                <a:latin typeface="Arial" charset="0"/>
                <a:hlinkClick r:id="rId3"/>
              </a:rPr>
              <a:t>.gov.tr</a:t>
            </a:r>
            <a:r>
              <a:rPr lang="tr-TR" sz="2000" dirty="0" smtClean="0">
                <a:latin typeface="Arial" charset="0"/>
              </a:rPr>
              <a:t>, </a:t>
            </a:r>
            <a:r>
              <a:rPr lang="tr-TR" sz="2000" dirty="0" smtClean="0">
                <a:latin typeface="Arial" charset="0"/>
                <a:hlinkClick r:id="rId4"/>
              </a:rPr>
              <a:t>onurt@ulakbim.gov.tr</a:t>
            </a:r>
            <a:r>
              <a:rPr lang="en-US" sz="2400" dirty="0" smtClean="0"/>
              <a:t>)</a:t>
            </a:r>
            <a:endParaRPr lang="tr-TR" sz="2400" dirty="0" smtClean="0"/>
          </a:p>
        </p:txBody>
      </p:sp>
      <p:sp>
        <p:nvSpPr>
          <p:cNvPr id="3076" name="Rectangle 11"/>
          <p:cNvSpPr>
            <a:spLocks noChangeArrowheads="1"/>
          </p:cNvSpPr>
          <p:nvPr/>
        </p:nvSpPr>
        <p:spPr bwMode="auto">
          <a:xfrm>
            <a:off x="0" y="0"/>
            <a:ext cx="9144000" cy="1052736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endParaRPr lang="tr-TR" sz="4400">
              <a:solidFill>
                <a:schemeClr val="bg1"/>
              </a:solidFill>
            </a:endParaRPr>
          </a:p>
        </p:txBody>
      </p:sp>
      <p:pic>
        <p:nvPicPr>
          <p:cNvPr id="3075" name="Picture 4" descr="TUBITAK-ULAKBIM-Logo-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0"/>
            <a:ext cx="2411760" cy="153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truba_banner_e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6076950"/>
            <a:ext cx="9144000" cy="78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86800" cy="4997152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7400" b="1" dirty="0" smtClean="0"/>
              <a:t>3.1.2 CA </a:t>
            </a:r>
            <a:r>
              <a:rPr lang="tr-TR" sz="7400" b="1" dirty="0" err="1" smtClean="0"/>
              <a:t>System</a:t>
            </a:r>
            <a:r>
              <a:rPr lang="tr-TR" sz="7400" b="1" dirty="0" smtClean="0"/>
              <a:t>(7)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CA </a:t>
            </a:r>
            <a:r>
              <a:rPr lang="tr-TR" sz="7400" dirty="0" err="1" smtClean="0">
                <a:ea typeface="+mn-ea"/>
                <a:cs typeface="+mn-cs"/>
              </a:rPr>
              <a:t>system</a:t>
            </a:r>
            <a:r>
              <a:rPr lang="tr-TR" sz="7400" dirty="0" smtClean="0">
                <a:ea typeface="+mn-ea"/>
                <a:cs typeface="+mn-cs"/>
              </a:rPr>
              <a:t> is a </a:t>
            </a:r>
            <a:r>
              <a:rPr lang="tr-TR" sz="7400" dirty="0" err="1" smtClean="0">
                <a:ea typeface="+mn-ea"/>
                <a:cs typeface="+mn-cs"/>
              </a:rPr>
              <a:t>dedicated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machine</a:t>
            </a:r>
            <a:r>
              <a:rPr lang="tr-TR" sz="7400" dirty="0" smtClean="0">
                <a:ea typeface="+mn-ea"/>
                <a:cs typeface="+mn-cs"/>
              </a:rPr>
              <a:t>, but </a:t>
            </a:r>
            <a:r>
              <a:rPr lang="tr-TR" sz="7400" dirty="0" err="1" smtClean="0">
                <a:ea typeface="+mn-ea"/>
                <a:cs typeface="+mn-cs"/>
              </a:rPr>
              <a:t>this</a:t>
            </a:r>
            <a:r>
              <a:rPr lang="tr-TR" sz="7400" dirty="0" smtClean="0">
                <a:ea typeface="+mn-ea"/>
                <a:cs typeface="+mn-cs"/>
              </a:rPr>
              <a:t> is </a:t>
            </a:r>
            <a:r>
              <a:rPr lang="tr-TR" sz="7400" dirty="0" err="1" smtClean="0">
                <a:ea typeface="+mn-ea"/>
                <a:cs typeface="+mn-cs"/>
              </a:rPr>
              <a:t>placed</a:t>
            </a:r>
            <a:r>
              <a:rPr lang="tr-TR" sz="7400" dirty="0" smtClean="0">
                <a:ea typeface="+mn-ea"/>
                <a:cs typeface="+mn-cs"/>
              </a:rPr>
              <a:t> in </a:t>
            </a:r>
            <a:r>
              <a:rPr lang="tr-TR" sz="7400" dirty="0" err="1" smtClean="0">
                <a:ea typeface="+mn-ea"/>
                <a:cs typeface="+mn-cs"/>
              </a:rPr>
              <a:t>section</a:t>
            </a:r>
            <a:r>
              <a:rPr lang="tr-TR" sz="7400" dirty="0" smtClean="0">
                <a:ea typeface="+mn-ea"/>
                <a:cs typeface="+mn-cs"/>
              </a:rPr>
              <a:t> 6.1.1  in CP/CPS.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4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tr-TR" sz="7400" b="1" dirty="0" err="1" smtClean="0">
                <a:ea typeface="+mn-ea"/>
                <a:cs typeface="+mn-cs"/>
              </a:rPr>
              <a:t>Action</a:t>
            </a:r>
            <a:r>
              <a:rPr lang="tr-TR" sz="7400" b="1" dirty="0" smtClean="0">
                <a:ea typeface="+mn-ea"/>
                <a:cs typeface="+mn-cs"/>
              </a:rPr>
              <a:t>: </a:t>
            </a:r>
            <a:r>
              <a:rPr lang="tr-TR" sz="7400" dirty="0" err="1" smtClean="0">
                <a:ea typeface="+mn-ea"/>
                <a:cs typeface="+mn-cs"/>
              </a:rPr>
              <a:t>It</a:t>
            </a:r>
            <a:r>
              <a:rPr lang="tr-TR" sz="7400" dirty="0" smtClean="0">
                <a:ea typeface="+mn-ea"/>
                <a:cs typeface="+mn-cs"/>
              </a:rPr>
              <a:t> has </a:t>
            </a:r>
            <a:r>
              <a:rPr lang="tr-TR" sz="7400" dirty="0" err="1" smtClean="0">
                <a:ea typeface="+mn-ea"/>
                <a:cs typeface="+mn-cs"/>
              </a:rPr>
              <a:t>been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added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to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section</a:t>
            </a:r>
            <a:r>
              <a:rPr lang="tr-TR" sz="7400" dirty="0" smtClean="0">
                <a:ea typeface="+mn-ea"/>
                <a:cs typeface="+mn-cs"/>
              </a:rPr>
              <a:t> 6.5.1 </a:t>
            </a:r>
            <a:r>
              <a:rPr lang="tr-TR" sz="7400" dirty="0" err="1" smtClean="0">
                <a:ea typeface="+mn-ea"/>
                <a:cs typeface="+mn-cs"/>
              </a:rPr>
              <a:t>too</a:t>
            </a:r>
            <a:r>
              <a:rPr lang="tr-TR" sz="7400" dirty="0" smtClean="0">
                <a:ea typeface="+mn-ea"/>
                <a:cs typeface="+mn-cs"/>
              </a:rPr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tr-TR" sz="7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r-TR" sz="7400" b="1" dirty="0" smtClean="0"/>
              <a:t>3.1.6 CRL(29,30)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CA </a:t>
            </a:r>
            <a:r>
              <a:rPr lang="tr-TR" sz="7400" dirty="0" err="1" smtClean="0">
                <a:ea typeface="+mn-ea"/>
                <a:cs typeface="+mn-cs"/>
              </a:rPr>
              <a:t>issue</a:t>
            </a:r>
            <a:r>
              <a:rPr lang="tr-TR" sz="7400" dirty="0" smtClean="0">
                <a:ea typeface="+mn-ea"/>
                <a:cs typeface="+mn-cs"/>
              </a:rPr>
              <a:t> a </a:t>
            </a:r>
            <a:r>
              <a:rPr lang="tr-TR" sz="7400" dirty="0" err="1" smtClean="0">
                <a:ea typeface="+mn-ea"/>
                <a:cs typeface="+mn-cs"/>
              </a:rPr>
              <a:t>new</a:t>
            </a:r>
            <a:r>
              <a:rPr lang="tr-TR" sz="7400" dirty="0" smtClean="0">
                <a:ea typeface="+mn-ea"/>
                <a:cs typeface="+mn-cs"/>
              </a:rPr>
              <a:t> CRL at </a:t>
            </a:r>
            <a:r>
              <a:rPr lang="tr-TR" sz="7400" dirty="0" err="1" smtClean="0">
                <a:ea typeface="+mn-ea"/>
                <a:cs typeface="+mn-cs"/>
              </a:rPr>
              <a:t>least</a:t>
            </a:r>
            <a:r>
              <a:rPr lang="tr-TR" sz="7400" dirty="0" smtClean="0">
                <a:ea typeface="+mn-ea"/>
                <a:cs typeface="+mn-cs"/>
              </a:rPr>
              <a:t> 7 </a:t>
            </a:r>
            <a:r>
              <a:rPr lang="tr-TR" sz="7400" dirty="0" err="1" smtClean="0">
                <a:ea typeface="+mn-ea"/>
                <a:cs typeface="+mn-cs"/>
              </a:rPr>
              <a:t>days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before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expiration</a:t>
            </a:r>
            <a:r>
              <a:rPr lang="tr-TR" sz="7400" dirty="0" smtClean="0">
                <a:ea typeface="+mn-ea"/>
                <a:cs typeface="+mn-cs"/>
              </a:rPr>
              <a:t>, but </a:t>
            </a:r>
            <a:r>
              <a:rPr lang="tr-TR" sz="7400" dirty="0" err="1" smtClean="0">
                <a:ea typeface="+mn-ea"/>
                <a:cs typeface="+mn-cs"/>
              </a:rPr>
              <a:t>this</a:t>
            </a:r>
            <a:r>
              <a:rPr lang="tr-TR" sz="7400" dirty="0" smtClean="0">
                <a:ea typeface="+mn-ea"/>
                <a:cs typeface="+mn-cs"/>
              </a:rPr>
              <a:t> is </a:t>
            </a:r>
            <a:r>
              <a:rPr lang="tr-TR" sz="7400" dirty="0" err="1" smtClean="0">
                <a:ea typeface="+mn-ea"/>
                <a:cs typeface="+mn-cs"/>
              </a:rPr>
              <a:t>placed</a:t>
            </a:r>
            <a:r>
              <a:rPr lang="tr-TR" sz="7400" dirty="0" smtClean="0">
                <a:ea typeface="+mn-ea"/>
                <a:cs typeface="+mn-cs"/>
              </a:rPr>
              <a:t> in </a:t>
            </a:r>
            <a:r>
              <a:rPr lang="tr-TR" sz="7400" dirty="0" err="1" smtClean="0">
                <a:ea typeface="+mn-ea"/>
                <a:cs typeface="+mn-cs"/>
              </a:rPr>
              <a:t>section</a:t>
            </a:r>
            <a:r>
              <a:rPr lang="tr-TR" sz="7400" dirty="0" smtClean="0">
                <a:ea typeface="+mn-ea"/>
                <a:cs typeface="+mn-cs"/>
              </a:rPr>
              <a:t> 2.3  in CP/CPS.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new</a:t>
            </a:r>
            <a:r>
              <a:rPr lang="tr-TR" sz="7400" dirty="0" smtClean="0">
                <a:ea typeface="+mn-ea"/>
                <a:cs typeface="+mn-cs"/>
              </a:rPr>
              <a:t> CRL </a:t>
            </a:r>
            <a:r>
              <a:rPr lang="tr-TR" sz="7400" dirty="0" err="1" smtClean="0">
                <a:ea typeface="+mn-ea"/>
                <a:cs typeface="+mn-cs"/>
              </a:rPr>
              <a:t>issued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immediately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after</a:t>
            </a:r>
            <a:r>
              <a:rPr lang="tr-TR" sz="7400" dirty="0" smtClean="0">
                <a:ea typeface="+mn-ea"/>
                <a:cs typeface="+mn-cs"/>
              </a:rPr>
              <a:t> a </a:t>
            </a:r>
            <a:r>
              <a:rPr lang="tr-TR" sz="7400" dirty="0" err="1" smtClean="0">
                <a:ea typeface="+mn-ea"/>
                <a:cs typeface="+mn-cs"/>
              </a:rPr>
              <a:t>revocation</a:t>
            </a:r>
            <a:r>
              <a:rPr lang="tr-TR" sz="7400" dirty="0" smtClean="0">
                <a:ea typeface="+mn-ea"/>
                <a:cs typeface="+mn-cs"/>
              </a:rPr>
              <a:t>, but it is </a:t>
            </a:r>
            <a:r>
              <a:rPr lang="tr-TR" sz="7400" dirty="0" err="1" smtClean="0">
                <a:ea typeface="+mn-ea"/>
                <a:cs typeface="+mn-cs"/>
              </a:rPr>
              <a:t>placed</a:t>
            </a:r>
            <a:r>
              <a:rPr lang="tr-TR" sz="7400" dirty="0" smtClean="0">
                <a:ea typeface="+mn-ea"/>
                <a:cs typeface="+mn-cs"/>
              </a:rPr>
              <a:t> in </a:t>
            </a:r>
            <a:r>
              <a:rPr lang="tr-TR" sz="7400" dirty="0" err="1" smtClean="0">
                <a:ea typeface="+mn-ea"/>
                <a:cs typeface="+mn-cs"/>
              </a:rPr>
              <a:t>section</a:t>
            </a:r>
            <a:r>
              <a:rPr lang="tr-TR" sz="7400" dirty="0" smtClean="0">
                <a:ea typeface="+mn-ea"/>
                <a:cs typeface="+mn-cs"/>
              </a:rPr>
              <a:t> 2.3 in CP/CPS.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74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tr-TR" sz="7400" b="1" dirty="0" err="1" smtClean="0">
                <a:ea typeface="+mn-ea"/>
                <a:cs typeface="+mn-cs"/>
              </a:rPr>
              <a:t>Action</a:t>
            </a:r>
            <a:r>
              <a:rPr lang="tr-TR" sz="7400" b="1" dirty="0" smtClean="0">
                <a:ea typeface="+mn-ea"/>
                <a:cs typeface="+mn-cs"/>
              </a:rPr>
              <a:t>: </a:t>
            </a:r>
            <a:r>
              <a:rPr lang="tr-TR" sz="7400" dirty="0" err="1" smtClean="0">
                <a:ea typeface="+mn-ea"/>
                <a:cs typeface="+mn-cs"/>
              </a:rPr>
              <a:t>It</a:t>
            </a:r>
            <a:r>
              <a:rPr lang="tr-TR" sz="7400" dirty="0" smtClean="0">
                <a:ea typeface="+mn-ea"/>
                <a:cs typeface="+mn-cs"/>
              </a:rPr>
              <a:t> has </a:t>
            </a:r>
            <a:r>
              <a:rPr lang="tr-TR" sz="7400" dirty="0" err="1" smtClean="0">
                <a:ea typeface="+mn-ea"/>
                <a:cs typeface="+mn-cs"/>
              </a:rPr>
              <a:t>been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added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to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section</a:t>
            </a:r>
            <a:r>
              <a:rPr lang="tr-TR" sz="7400" dirty="0" smtClean="0">
                <a:ea typeface="+mn-ea"/>
                <a:cs typeface="+mn-cs"/>
              </a:rPr>
              <a:t> 4.9.9 </a:t>
            </a:r>
            <a:r>
              <a:rPr lang="tr-TR" sz="7400" dirty="0" err="1" smtClean="0">
                <a:ea typeface="+mn-ea"/>
                <a:cs typeface="+mn-cs"/>
              </a:rPr>
              <a:t>too</a:t>
            </a:r>
            <a:r>
              <a:rPr lang="tr-TR" sz="7400" dirty="0" smtClean="0">
                <a:ea typeface="+mn-ea"/>
                <a:cs typeface="+mn-cs"/>
              </a:rPr>
              <a:t>.</a:t>
            </a:r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tr-TR" sz="38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3500" dirty="0" smtClean="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B –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minor</a:t>
            </a: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change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10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8" name="Picture 7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936104"/>
            <a:ext cx="8964488" cy="5589240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7400" b="1" dirty="0" smtClean="0"/>
              <a:t>3.1.6 CRL(32)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CRLs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are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compliant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with</a:t>
            </a:r>
            <a:r>
              <a:rPr lang="tr-TR" sz="7400" dirty="0" smtClean="0">
                <a:ea typeface="+mn-ea"/>
                <a:cs typeface="+mn-cs"/>
              </a:rPr>
              <a:t> RFC 3280 </a:t>
            </a:r>
            <a:r>
              <a:rPr lang="tr-TR" sz="7400" dirty="0" err="1" smtClean="0">
                <a:ea typeface="+mn-ea"/>
                <a:cs typeface="+mn-cs"/>
              </a:rPr>
              <a:t>which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was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obsoleted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version</a:t>
            </a:r>
            <a:r>
              <a:rPr lang="tr-TR" sz="7400" dirty="0" smtClean="0">
                <a:ea typeface="+mn-ea"/>
                <a:cs typeface="+mn-cs"/>
              </a:rPr>
              <a:t> of </a:t>
            </a: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5280.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400" b="1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r>
              <a:rPr lang="tr-TR" sz="7400" b="1" dirty="0" err="1" smtClean="0">
                <a:ea typeface="+mn-ea"/>
                <a:cs typeface="+mn-cs"/>
              </a:rPr>
              <a:t>Action</a:t>
            </a:r>
            <a:r>
              <a:rPr lang="tr-TR" sz="7400" b="1" dirty="0" smtClean="0">
                <a:ea typeface="+mn-ea"/>
                <a:cs typeface="+mn-cs"/>
              </a:rPr>
              <a:t>: </a:t>
            </a: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CRL </a:t>
            </a:r>
            <a:r>
              <a:rPr lang="tr-TR" sz="7400" dirty="0" err="1" smtClean="0">
                <a:ea typeface="+mn-ea"/>
                <a:cs typeface="+mn-cs"/>
              </a:rPr>
              <a:t>structure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and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extensions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are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checked</a:t>
            </a:r>
            <a:r>
              <a:rPr lang="tr-TR" sz="7400" dirty="0" smtClean="0">
                <a:ea typeface="+mn-ea"/>
                <a:cs typeface="+mn-cs"/>
              </a:rPr>
              <a:t>. </a:t>
            </a:r>
            <a:r>
              <a:rPr lang="tr-TR" sz="7400" dirty="0" err="1" smtClean="0">
                <a:ea typeface="+mn-ea"/>
                <a:cs typeface="+mn-cs"/>
              </a:rPr>
              <a:t>They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are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compliant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with</a:t>
            </a:r>
            <a:r>
              <a:rPr lang="tr-TR" sz="7400" dirty="0" smtClean="0">
                <a:ea typeface="+mn-ea"/>
                <a:cs typeface="+mn-cs"/>
              </a:rPr>
              <a:t> RFC 5280. </a:t>
            </a:r>
            <a:r>
              <a:rPr lang="tr-TR" sz="7400" dirty="0" err="1" smtClean="0">
                <a:ea typeface="+mn-ea"/>
                <a:cs typeface="+mn-cs"/>
              </a:rPr>
              <a:t>It</a:t>
            </a:r>
            <a:r>
              <a:rPr lang="tr-TR" sz="7400" dirty="0" smtClean="0">
                <a:ea typeface="+mn-ea"/>
                <a:cs typeface="+mn-cs"/>
              </a:rPr>
              <a:t> has </a:t>
            </a:r>
            <a:r>
              <a:rPr lang="tr-TR" sz="7400" dirty="0" err="1" smtClean="0">
                <a:ea typeface="+mn-ea"/>
                <a:cs typeface="+mn-cs"/>
              </a:rPr>
              <a:t>been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corrected</a:t>
            </a:r>
            <a:r>
              <a:rPr lang="tr-TR" sz="7400" dirty="0" smtClean="0">
                <a:ea typeface="+mn-ea"/>
                <a:cs typeface="+mn-cs"/>
              </a:rPr>
              <a:t> in CP/CPS </a:t>
            </a:r>
            <a:r>
              <a:rPr lang="tr-TR" sz="7400" dirty="0" err="1" smtClean="0">
                <a:ea typeface="+mn-ea"/>
                <a:cs typeface="+mn-cs"/>
              </a:rPr>
              <a:t>document</a:t>
            </a:r>
            <a:r>
              <a:rPr lang="tr-TR" sz="7400" dirty="0" smtClean="0">
                <a:ea typeface="+mn-ea"/>
                <a:cs typeface="+mn-cs"/>
              </a:rPr>
              <a:t>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4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r-TR" sz="7400" dirty="0" smtClean="0"/>
              <a:t> </a:t>
            </a:r>
            <a:r>
              <a:rPr lang="tr-TR" sz="7400" b="1" dirty="0" smtClean="0"/>
              <a:t>3.1.7 </a:t>
            </a:r>
            <a:r>
              <a:rPr lang="tr-TR" sz="7400" b="1" dirty="0" err="1" smtClean="0"/>
              <a:t>End</a:t>
            </a:r>
            <a:r>
              <a:rPr lang="tr-TR" sz="7400" b="1" dirty="0" smtClean="0"/>
              <a:t> </a:t>
            </a:r>
            <a:r>
              <a:rPr lang="tr-TR" sz="7400" b="1" dirty="0" err="1" smtClean="0"/>
              <a:t>Entity</a:t>
            </a:r>
            <a:r>
              <a:rPr lang="tr-TR" sz="7400" b="1" dirty="0" smtClean="0"/>
              <a:t> </a:t>
            </a:r>
            <a:r>
              <a:rPr lang="tr-TR" sz="7400" b="1" dirty="0" err="1" smtClean="0"/>
              <a:t>Certificates</a:t>
            </a:r>
            <a:r>
              <a:rPr lang="tr-TR" sz="7400" b="1" dirty="0" smtClean="0"/>
              <a:t> </a:t>
            </a:r>
            <a:r>
              <a:rPr lang="tr-TR" sz="7400" b="1" dirty="0" err="1" smtClean="0"/>
              <a:t>and</a:t>
            </a:r>
            <a:r>
              <a:rPr lang="tr-TR" sz="7400" b="1" dirty="0" smtClean="0"/>
              <a:t> </a:t>
            </a:r>
            <a:r>
              <a:rPr lang="tr-TR" sz="7400" b="1" dirty="0" err="1" smtClean="0"/>
              <a:t>Keys</a:t>
            </a:r>
            <a:r>
              <a:rPr lang="tr-TR" sz="7400" b="1" dirty="0" smtClean="0"/>
              <a:t>(40,42)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Certificates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are</a:t>
            </a:r>
            <a:r>
              <a:rPr lang="tr-TR" sz="7400" dirty="0" smtClean="0">
                <a:ea typeface="+mn-ea"/>
                <a:cs typeface="+mn-cs"/>
              </a:rPr>
              <a:t> re-</a:t>
            </a:r>
            <a:r>
              <a:rPr lang="tr-TR" sz="7400" dirty="0" err="1" smtClean="0">
                <a:ea typeface="+mn-ea"/>
                <a:cs typeface="+mn-cs"/>
              </a:rPr>
              <a:t>keyed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and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this</a:t>
            </a:r>
            <a:r>
              <a:rPr lang="tr-TR" sz="7400" dirty="0" smtClean="0">
                <a:ea typeface="+mn-ea"/>
                <a:cs typeface="+mn-cs"/>
              </a:rPr>
              <a:t> is </a:t>
            </a:r>
            <a:r>
              <a:rPr lang="tr-TR" sz="7400" dirty="0" err="1" smtClean="0">
                <a:ea typeface="+mn-ea"/>
                <a:cs typeface="+mn-cs"/>
              </a:rPr>
              <a:t>placed</a:t>
            </a:r>
            <a:r>
              <a:rPr lang="tr-TR" sz="7400" dirty="0" smtClean="0">
                <a:ea typeface="+mn-ea"/>
                <a:cs typeface="+mn-cs"/>
              </a:rPr>
              <a:t> in web </a:t>
            </a:r>
            <a:r>
              <a:rPr lang="tr-TR" sz="7400" dirty="0" err="1" smtClean="0">
                <a:ea typeface="+mn-ea"/>
                <a:cs typeface="+mn-cs"/>
              </a:rPr>
              <a:t>page</a:t>
            </a:r>
            <a:r>
              <a:rPr lang="tr-TR" sz="7400" dirty="0" smtClean="0">
                <a:ea typeface="+mn-ea"/>
                <a:cs typeface="+mn-cs"/>
              </a:rPr>
              <a:t> of </a:t>
            </a: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CA, but it is not </a:t>
            </a:r>
            <a:r>
              <a:rPr lang="tr-TR" sz="7400" dirty="0" err="1" smtClean="0">
                <a:ea typeface="+mn-ea"/>
                <a:cs typeface="+mn-cs"/>
              </a:rPr>
              <a:t>placed</a:t>
            </a:r>
            <a:r>
              <a:rPr lang="tr-TR" sz="7400" dirty="0" smtClean="0">
                <a:ea typeface="+mn-ea"/>
                <a:cs typeface="+mn-cs"/>
              </a:rPr>
              <a:t> in an </a:t>
            </a:r>
            <a:r>
              <a:rPr lang="tr-TR" sz="7400" dirty="0" err="1" smtClean="0">
                <a:ea typeface="+mn-ea"/>
                <a:cs typeface="+mn-cs"/>
              </a:rPr>
              <a:t>user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manual</a:t>
            </a:r>
            <a:r>
              <a:rPr lang="tr-TR" sz="7400" dirty="0" smtClean="0">
                <a:ea typeface="+mn-ea"/>
                <a:cs typeface="+mn-cs"/>
              </a:rPr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400" dirty="0" err="1" smtClean="0">
                <a:ea typeface="+mn-ea"/>
                <a:cs typeface="+mn-cs"/>
              </a:rPr>
              <a:t>Certificates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must</a:t>
            </a:r>
            <a:r>
              <a:rPr lang="tr-TR" sz="7400" dirty="0" smtClean="0">
                <a:ea typeface="+mn-ea"/>
                <a:cs typeface="+mn-cs"/>
              </a:rPr>
              <a:t> not be re-</a:t>
            </a:r>
            <a:r>
              <a:rPr lang="tr-TR" sz="7400" dirty="0" err="1" smtClean="0">
                <a:ea typeface="+mn-ea"/>
                <a:cs typeface="+mn-cs"/>
              </a:rPr>
              <a:t>keyed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consecutively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for</a:t>
            </a:r>
            <a:r>
              <a:rPr lang="tr-TR" sz="7400" dirty="0" smtClean="0">
                <a:ea typeface="+mn-ea"/>
                <a:cs typeface="+mn-cs"/>
              </a:rPr>
              <a:t> 5 </a:t>
            </a:r>
            <a:r>
              <a:rPr lang="tr-TR" sz="7400" dirty="0" err="1" smtClean="0">
                <a:ea typeface="+mn-ea"/>
                <a:cs typeface="+mn-cs"/>
              </a:rPr>
              <a:t>years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without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identity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verification</a:t>
            </a:r>
            <a:r>
              <a:rPr lang="tr-TR" sz="7400" dirty="0" smtClean="0">
                <a:ea typeface="+mn-ea"/>
                <a:cs typeface="+mn-cs"/>
              </a:rPr>
              <a:t> is </a:t>
            </a:r>
            <a:r>
              <a:rPr lang="tr-TR" sz="7400" dirty="0" err="1" smtClean="0">
                <a:ea typeface="+mn-ea"/>
                <a:cs typeface="+mn-cs"/>
              </a:rPr>
              <a:t>applied</a:t>
            </a:r>
            <a:r>
              <a:rPr lang="tr-TR" sz="7400" dirty="0" smtClean="0">
                <a:ea typeface="+mn-ea"/>
                <a:cs typeface="+mn-cs"/>
              </a:rPr>
              <a:t> in </a:t>
            </a:r>
            <a:r>
              <a:rPr lang="tr-TR" sz="7400" dirty="0" err="1" smtClean="0">
                <a:ea typeface="+mn-ea"/>
                <a:cs typeface="+mn-cs"/>
              </a:rPr>
              <a:t>practice</a:t>
            </a:r>
            <a:r>
              <a:rPr lang="tr-TR" sz="7400" dirty="0" smtClean="0">
                <a:ea typeface="+mn-ea"/>
                <a:cs typeface="+mn-cs"/>
              </a:rPr>
              <a:t>, but </a:t>
            </a:r>
            <a:r>
              <a:rPr lang="tr-TR" sz="7400" dirty="0" err="1" smtClean="0">
                <a:ea typeface="+mn-ea"/>
                <a:cs typeface="+mn-cs"/>
              </a:rPr>
              <a:t>does</a:t>
            </a:r>
            <a:r>
              <a:rPr lang="tr-TR" sz="7400" dirty="0" smtClean="0">
                <a:ea typeface="+mn-ea"/>
                <a:cs typeface="+mn-cs"/>
              </a:rPr>
              <a:t> not </a:t>
            </a:r>
            <a:r>
              <a:rPr lang="tr-TR" sz="7400" dirty="0" err="1" smtClean="0">
                <a:ea typeface="+mn-ea"/>
                <a:cs typeface="+mn-cs"/>
              </a:rPr>
              <a:t>exist</a:t>
            </a:r>
            <a:r>
              <a:rPr lang="tr-TR" sz="7400" dirty="0" smtClean="0">
                <a:ea typeface="+mn-ea"/>
                <a:cs typeface="+mn-cs"/>
              </a:rPr>
              <a:t> in a </a:t>
            </a:r>
            <a:r>
              <a:rPr lang="tr-TR" sz="7400" dirty="0" err="1" smtClean="0">
                <a:ea typeface="+mn-ea"/>
                <a:cs typeface="+mn-cs"/>
              </a:rPr>
              <a:t>user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manual</a:t>
            </a:r>
            <a:r>
              <a:rPr lang="tr-TR" sz="7400" dirty="0" smtClean="0">
                <a:ea typeface="+mn-ea"/>
                <a:cs typeface="+mn-cs"/>
              </a:rPr>
              <a:t>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400" b="1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r>
              <a:rPr lang="tr-TR" sz="7400" b="1" dirty="0" err="1" smtClean="0">
                <a:ea typeface="+mn-ea"/>
                <a:cs typeface="+mn-cs"/>
              </a:rPr>
              <a:t>Action</a:t>
            </a:r>
            <a:r>
              <a:rPr lang="tr-TR" sz="7400" b="1" dirty="0" smtClean="0">
                <a:ea typeface="+mn-ea"/>
                <a:cs typeface="+mn-cs"/>
              </a:rPr>
              <a:t>: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It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will</a:t>
            </a:r>
            <a:r>
              <a:rPr lang="tr-TR" sz="7400" dirty="0" smtClean="0">
                <a:ea typeface="+mn-ea"/>
                <a:cs typeface="+mn-cs"/>
              </a:rPr>
              <a:t> be </a:t>
            </a:r>
            <a:r>
              <a:rPr lang="tr-TR" sz="7400" dirty="0" err="1" smtClean="0">
                <a:ea typeface="+mn-ea"/>
                <a:cs typeface="+mn-cs"/>
              </a:rPr>
              <a:t>added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to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the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wiki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page</a:t>
            </a:r>
            <a:r>
              <a:rPr lang="tr-TR" sz="7400" dirty="0" smtClean="0">
                <a:ea typeface="+mn-ea"/>
                <a:cs typeface="+mn-cs"/>
              </a:rPr>
              <a:t> as an </a:t>
            </a:r>
            <a:r>
              <a:rPr lang="tr-TR" sz="7400" dirty="0" err="1" smtClean="0">
                <a:ea typeface="+mn-ea"/>
                <a:cs typeface="+mn-cs"/>
              </a:rPr>
              <a:t>user</a:t>
            </a:r>
            <a:r>
              <a:rPr lang="tr-TR" sz="7400" dirty="0" smtClean="0">
                <a:ea typeface="+mn-ea"/>
                <a:cs typeface="+mn-cs"/>
              </a:rPr>
              <a:t> </a:t>
            </a:r>
            <a:r>
              <a:rPr lang="tr-TR" sz="7400" dirty="0" err="1" smtClean="0">
                <a:ea typeface="+mn-ea"/>
                <a:cs typeface="+mn-cs"/>
              </a:rPr>
              <a:t>manual</a:t>
            </a:r>
            <a:r>
              <a:rPr lang="tr-TR" sz="7400" dirty="0" smtClean="0">
                <a:ea typeface="+mn-ea"/>
                <a:cs typeface="+mn-cs"/>
              </a:rPr>
              <a:t>.</a:t>
            </a:r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tr-TR" sz="74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3500" dirty="0" smtClean="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B –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minor</a:t>
            </a: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change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11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8" name="Picture 7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86800" cy="4997152"/>
          </a:xfrm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8000" b="1" dirty="0" smtClean="0"/>
              <a:t>3.1.12 </a:t>
            </a:r>
            <a:r>
              <a:rPr lang="tr-TR" sz="8000" b="1" dirty="0" err="1" smtClean="0"/>
              <a:t>Compromise</a:t>
            </a:r>
            <a:r>
              <a:rPr lang="tr-TR" sz="8000" b="1" dirty="0" smtClean="0"/>
              <a:t> </a:t>
            </a:r>
            <a:r>
              <a:rPr lang="tr-TR" sz="8000" b="1" dirty="0" err="1" smtClean="0"/>
              <a:t>and</a:t>
            </a:r>
            <a:r>
              <a:rPr lang="tr-TR" sz="8000" b="1" dirty="0" smtClean="0"/>
              <a:t> </a:t>
            </a:r>
            <a:r>
              <a:rPr lang="tr-TR" sz="8000" b="1" dirty="0" err="1" smtClean="0"/>
              <a:t>Disaster</a:t>
            </a:r>
            <a:r>
              <a:rPr lang="tr-TR" sz="8000" b="1" dirty="0" smtClean="0"/>
              <a:t> </a:t>
            </a:r>
            <a:r>
              <a:rPr lang="tr-TR" sz="8000" b="1" dirty="0" err="1" smtClean="0"/>
              <a:t>Recovery</a:t>
            </a:r>
            <a:r>
              <a:rPr lang="tr-TR" sz="8000" b="1" dirty="0" smtClean="0"/>
              <a:t>(55)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600" dirty="0" err="1" smtClean="0">
                <a:ea typeface="+mn-ea"/>
                <a:cs typeface="+mn-cs"/>
              </a:rPr>
              <a:t>The</a:t>
            </a:r>
            <a:r>
              <a:rPr lang="tr-TR" sz="7600" dirty="0" smtClean="0">
                <a:ea typeface="+mn-ea"/>
                <a:cs typeface="+mn-cs"/>
              </a:rPr>
              <a:t> CA </a:t>
            </a:r>
            <a:r>
              <a:rPr lang="tr-TR" sz="7600" dirty="0" err="1" smtClean="0">
                <a:ea typeface="+mn-ea"/>
                <a:cs typeface="+mn-cs"/>
              </a:rPr>
              <a:t>must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600" dirty="0" err="1" smtClean="0">
                <a:ea typeface="+mn-ea"/>
                <a:cs typeface="+mn-cs"/>
              </a:rPr>
              <a:t>have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600" dirty="0" err="1" smtClean="0">
                <a:ea typeface="+mn-ea"/>
                <a:cs typeface="+mn-cs"/>
              </a:rPr>
              <a:t>compromise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600" dirty="0" err="1" smtClean="0">
                <a:ea typeface="+mn-ea"/>
                <a:cs typeface="+mn-cs"/>
              </a:rPr>
              <a:t>and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600" dirty="0" err="1" smtClean="0">
                <a:ea typeface="+mn-ea"/>
                <a:cs typeface="+mn-cs"/>
              </a:rPr>
              <a:t>disaster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600" dirty="0" err="1" smtClean="0">
                <a:ea typeface="+mn-ea"/>
                <a:cs typeface="+mn-cs"/>
              </a:rPr>
              <a:t>recovery</a:t>
            </a:r>
            <a:r>
              <a:rPr lang="tr-TR" sz="76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procedure</a:t>
            </a:r>
            <a:r>
              <a:rPr lang="tr-TR" sz="7500" dirty="0" smtClean="0">
                <a:ea typeface="+mn-ea"/>
                <a:cs typeface="+mn-cs"/>
              </a:rPr>
              <a:t>.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compromise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procedure</a:t>
            </a:r>
            <a:r>
              <a:rPr lang="tr-TR" sz="7500" dirty="0" smtClean="0">
                <a:ea typeface="+mn-ea"/>
                <a:cs typeface="+mn-cs"/>
              </a:rPr>
              <a:t> is </a:t>
            </a:r>
            <a:r>
              <a:rPr lang="tr-TR" sz="7500" dirty="0" err="1" smtClean="0">
                <a:ea typeface="+mn-ea"/>
                <a:cs typeface="+mn-cs"/>
              </a:rPr>
              <a:t>placed</a:t>
            </a:r>
            <a:r>
              <a:rPr lang="tr-TR" sz="7500" dirty="0" smtClean="0">
                <a:ea typeface="+mn-ea"/>
                <a:cs typeface="+mn-cs"/>
              </a:rPr>
              <a:t> in </a:t>
            </a:r>
            <a:r>
              <a:rPr lang="tr-TR" sz="7500" dirty="0" err="1" smtClean="0">
                <a:ea typeface="+mn-ea"/>
                <a:cs typeface="+mn-cs"/>
              </a:rPr>
              <a:t>section</a:t>
            </a:r>
            <a:r>
              <a:rPr lang="tr-TR" sz="7500" dirty="0" smtClean="0">
                <a:ea typeface="+mn-ea"/>
                <a:cs typeface="+mn-cs"/>
              </a:rPr>
              <a:t> 5.7.1, but </a:t>
            </a:r>
            <a:r>
              <a:rPr lang="tr-TR" sz="7500" dirty="0" err="1" smtClean="0">
                <a:ea typeface="+mn-ea"/>
                <a:cs typeface="+mn-cs"/>
              </a:rPr>
              <a:t>disaster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recovery</a:t>
            </a:r>
            <a:r>
              <a:rPr lang="tr-TR" sz="7500" dirty="0" smtClean="0">
                <a:ea typeface="+mn-ea"/>
                <a:cs typeface="+mn-cs"/>
              </a:rPr>
              <a:t> is not.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500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r>
              <a:rPr lang="tr-TR" sz="7500" b="1" dirty="0" err="1" smtClean="0">
                <a:ea typeface="+mn-ea"/>
                <a:cs typeface="+mn-cs"/>
              </a:rPr>
              <a:t>Action</a:t>
            </a:r>
            <a:r>
              <a:rPr lang="tr-TR" sz="7500" b="1" dirty="0" smtClean="0">
                <a:ea typeface="+mn-ea"/>
                <a:cs typeface="+mn-cs"/>
              </a:rPr>
              <a:t>: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disaster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recovery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procedures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are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added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to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CP/CPS </a:t>
            </a:r>
            <a:r>
              <a:rPr lang="tr-TR" sz="7500" dirty="0" err="1" smtClean="0">
                <a:ea typeface="+mn-ea"/>
                <a:cs typeface="+mn-cs"/>
              </a:rPr>
              <a:t>document</a:t>
            </a:r>
            <a:r>
              <a:rPr lang="tr-TR" sz="7500" dirty="0" smtClean="0">
                <a:ea typeface="+mn-ea"/>
                <a:cs typeface="+mn-cs"/>
              </a:rPr>
              <a:t>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5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r-TR" sz="7900" dirty="0" smtClean="0"/>
              <a:t> </a:t>
            </a:r>
            <a:r>
              <a:rPr lang="tr-TR" sz="7900" b="1" dirty="0" smtClean="0"/>
              <a:t>3.2.1. RA </a:t>
            </a:r>
            <a:r>
              <a:rPr lang="tr-TR" sz="7900" b="1" dirty="0" err="1" smtClean="0"/>
              <a:t>Entity</a:t>
            </a:r>
            <a:r>
              <a:rPr lang="tr-TR" sz="7900" b="1" dirty="0" smtClean="0"/>
              <a:t> </a:t>
            </a:r>
            <a:r>
              <a:rPr lang="tr-TR" sz="7900" b="1" dirty="0" err="1" smtClean="0"/>
              <a:t>Identification</a:t>
            </a:r>
            <a:r>
              <a:rPr lang="tr-TR" sz="7900" b="1" dirty="0" smtClean="0"/>
              <a:t> (1,4)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role of RA </a:t>
            </a:r>
            <a:r>
              <a:rPr lang="tr-TR" sz="7500" dirty="0" err="1" smtClean="0">
                <a:ea typeface="+mn-ea"/>
                <a:cs typeface="+mn-cs"/>
              </a:rPr>
              <a:t>are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described</a:t>
            </a:r>
            <a:r>
              <a:rPr lang="tr-TR" sz="7500" dirty="0" smtClean="0">
                <a:ea typeface="+mn-ea"/>
                <a:cs typeface="+mn-cs"/>
              </a:rPr>
              <a:t> in </a:t>
            </a:r>
            <a:r>
              <a:rPr lang="tr-TR" sz="7500" dirty="0" err="1" smtClean="0">
                <a:ea typeface="+mn-ea"/>
                <a:cs typeface="+mn-cs"/>
              </a:rPr>
              <a:t>different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sections</a:t>
            </a:r>
            <a:r>
              <a:rPr lang="tr-TR" sz="7500" dirty="0" smtClean="0">
                <a:ea typeface="+mn-ea"/>
                <a:cs typeface="+mn-cs"/>
              </a:rPr>
              <a:t>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RA </a:t>
            </a:r>
            <a:r>
              <a:rPr lang="tr-TR" sz="7500" dirty="0" err="1" smtClean="0">
                <a:ea typeface="+mn-ea"/>
                <a:cs typeface="+mn-cs"/>
              </a:rPr>
              <a:t>should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ensure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that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requestor</a:t>
            </a:r>
            <a:r>
              <a:rPr lang="tr-TR" sz="7500" dirty="0" smtClean="0">
                <a:ea typeface="+mn-ea"/>
                <a:cs typeface="+mn-cs"/>
              </a:rPr>
              <a:t> is </a:t>
            </a:r>
            <a:r>
              <a:rPr lang="tr-TR" sz="7500" dirty="0" err="1" smtClean="0">
                <a:ea typeface="+mn-ea"/>
                <a:cs typeface="+mn-cs"/>
              </a:rPr>
              <a:t>appropriately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authorized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by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owner</a:t>
            </a:r>
            <a:r>
              <a:rPr lang="tr-TR" sz="7500" dirty="0" smtClean="0">
                <a:ea typeface="+mn-ea"/>
                <a:cs typeface="+mn-cs"/>
              </a:rPr>
              <a:t> of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associated</a:t>
            </a:r>
            <a:r>
              <a:rPr lang="tr-TR" sz="7500" dirty="0" smtClean="0">
                <a:ea typeface="+mn-ea"/>
                <a:cs typeface="+mn-cs"/>
              </a:rPr>
              <a:t> FQDN.</a:t>
            </a: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endParaRPr lang="tr-TR" sz="7500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None/>
              <a:defRPr/>
            </a:pPr>
            <a:r>
              <a:rPr lang="tr-TR" sz="7500" b="1" dirty="0" err="1" smtClean="0">
                <a:ea typeface="+mn-ea"/>
                <a:cs typeface="+mn-cs"/>
              </a:rPr>
              <a:t>Action</a:t>
            </a:r>
            <a:r>
              <a:rPr lang="tr-TR" sz="7500" b="1" dirty="0" smtClean="0">
                <a:ea typeface="+mn-ea"/>
                <a:cs typeface="+mn-cs"/>
              </a:rPr>
              <a:t>: </a:t>
            </a:r>
            <a:r>
              <a:rPr lang="tr-TR" sz="7500" dirty="0" err="1" smtClean="0">
                <a:ea typeface="+mn-ea"/>
                <a:cs typeface="+mn-cs"/>
              </a:rPr>
              <a:t>They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have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been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added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to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the</a:t>
            </a:r>
            <a:r>
              <a:rPr lang="tr-TR" sz="7500" dirty="0" smtClean="0">
                <a:ea typeface="+mn-ea"/>
                <a:cs typeface="+mn-cs"/>
              </a:rPr>
              <a:t> </a:t>
            </a:r>
            <a:r>
              <a:rPr lang="tr-TR" sz="7500" dirty="0" err="1" smtClean="0">
                <a:ea typeface="+mn-ea"/>
                <a:cs typeface="+mn-cs"/>
              </a:rPr>
              <a:t>section</a:t>
            </a:r>
            <a:r>
              <a:rPr lang="tr-TR" sz="7500" dirty="0" smtClean="0">
                <a:ea typeface="+mn-ea"/>
                <a:cs typeface="+mn-cs"/>
              </a:rPr>
              <a:t> 4.1.2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tr-TR" sz="7500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endParaRPr lang="tr-TR" sz="7500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7500" dirty="0" smtClean="0">
              <a:ea typeface="+mn-ea"/>
              <a:cs typeface="+mn-cs"/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B –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minor</a:t>
            </a: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change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12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8" name="Picture 7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86800" cy="499715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000" b="1" dirty="0" smtClean="0"/>
              <a:t>3.2.1. RA </a:t>
            </a:r>
            <a:r>
              <a:rPr lang="tr-TR" sz="3000" b="1" dirty="0" err="1" smtClean="0"/>
              <a:t>Entity</a:t>
            </a:r>
            <a:r>
              <a:rPr lang="tr-TR" sz="3000" b="1" dirty="0" smtClean="0"/>
              <a:t> </a:t>
            </a:r>
            <a:r>
              <a:rPr lang="tr-TR" sz="3000" b="1" dirty="0" err="1" smtClean="0"/>
              <a:t>Identification</a:t>
            </a:r>
            <a:r>
              <a:rPr lang="tr-TR" sz="3000" b="1" dirty="0" smtClean="0"/>
              <a:t> (6)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3000" dirty="0" smtClean="0">
                <a:ea typeface="+mn-ea"/>
                <a:cs typeface="+mn-cs"/>
              </a:rPr>
              <a:t>CA </a:t>
            </a:r>
            <a:r>
              <a:rPr lang="tr-TR" sz="3000" dirty="0" err="1" smtClean="0">
                <a:ea typeface="+mn-ea"/>
                <a:cs typeface="+mn-cs"/>
              </a:rPr>
              <a:t>or</a:t>
            </a:r>
            <a:r>
              <a:rPr lang="tr-TR" sz="3000" dirty="0" smtClean="0">
                <a:ea typeface="+mn-ea"/>
                <a:cs typeface="+mn-cs"/>
              </a:rPr>
              <a:t> RA </a:t>
            </a:r>
            <a:r>
              <a:rPr lang="tr-TR" sz="3000" dirty="0" err="1" smtClean="0">
                <a:ea typeface="+mn-ea"/>
                <a:cs typeface="+mn-cs"/>
              </a:rPr>
              <a:t>have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documented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evidence</a:t>
            </a:r>
            <a:r>
              <a:rPr lang="tr-TR" sz="3000" dirty="0" smtClean="0">
                <a:ea typeface="+mn-ea"/>
                <a:cs typeface="+mn-cs"/>
              </a:rPr>
              <a:t> on </a:t>
            </a:r>
            <a:r>
              <a:rPr lang="tr-TR" sz="3000" dirty="0" err="1" smtClean="0">
                <a:ea typeface="+mn-ea"/>
                <a:cs typeface="+mn-cs"/>
              </a:rPr>
              <a:t>retaining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the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same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identity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over</a:t>
            </a:r>
            <a:r>
              <a:rPr lang="tr-TR" sz="3000" dirty="0" smtClean="0">
                <a:ea typeface="+mn-ea"/>
                <a:cs typeface="+mn-cs"/>
              </a:rPr>
              <a:t> time. </a:t>
            </a:r>
            <a:r>
              <a:rPr lang="tr-TR" sz="3000" dirty="0" err="1" smtClean="0">
                <a:ea typeface="+mn-ea"/>
                <a:cs typeface="+mn-cs"/>
              </a:rPr>
              <a:t>This</a:t>
            </a:r>
            <a:r>
              <a:rPr lang="tr-TR" sz="3000" dirty="0" smtClean="0">
                <a:ea typeface="+mn-ea"/>
                <a:cs typeface="+mn-cs"/>
              </a:rPr>
              <a:t> has </a:t>
            </a:r>
            <a:r>
              <a:rPr lang="tr-TR" sz="3000" dirty="0" err="1" smtClean="0">
                <a:ea typeface="+mn-ea"/>
                <a:cs typeface="+mn-cs"/>
              </a:rPr>
              <a:t>been</a:t>
            </a:r>
            <a:r>
              <a:rPr lang="tr-TR" sz="3000" dirty="0" smtClean="0">
                <a:ea typeface="+mn-ea"/>
                <a:cs typeface="+mn-cs"/>
              </a:rPr>
              <a:t> done in </a:t>
            </a:r>
            <a:r>
              <a:rPr lang="tr-TR" sz="3000" dirty="0" err="1" smtClean="0">
                <a:ea typeface="+mn-ea"/>
                <a:cs typeface="+mn-cs"/>
              </a:rPr>
              <a:t>practical</a:t>
            </a:r>
            <a:r>
              <a:rPr lang="tr-TR" sz="3000" dirty="0" smtClean="0">
                <a:ea typeface="+mn-ea"/>
                <a:cs typeface="+mn-cs"/>
              </a:rPr>
              <a:t>, but </a:t>
            </a:r>
            <a:r>
              <a:rPr lang="tr-TR" sz="3000" dirty="0" err="1" smtClean="0">
                <a:ea typeface="+mn-ea"/>
                <a:cs typeface="+mn-cs"/>
              </a:rPr>
              <a:t>does</a:t>
            </a:r>
            <a:r>
              <a:rPr lang="tr-TR" sz="3000" dirty="0" smtClean="0">
                <a:ea typeface="+mn-ea"/>
                <a:cs typeface="+mn-cs"/>
              </a:rPr>
              <a:t> not </a:t>
            </a:r>
            <a:r>
              <a:rPr lang="tr-TR" sz="3000" dirty="0" err="1" smtClean="0">
                <a:ea typeface="+mn-ea"/>
                <a:cs typeface="+mn-cs"/>
              </a:rPr>
              <a:t>exist</a:t>
            </a:r>
            <a:r>
              <a:rPr lang="tr-TR" sz="3000" dirty="0" smtClean="0">
                <a:ea typeface="+mn-ea"/>
                <a:cs typeface="+mn-cs"/>
              </a:rPr>
              <a:t> in </a:t>
            </a:r>
            <a:r>
              <a:rPr lang="tr-TR" sz="3000" dirty="0" err="1" smtClean="0">
                <a:ea typeface="+mn-ea"/>
                <a:cs typeface="+mn-cs"/>
              </a:rPr>
              <a:t>section</a:t>
            </a:r>
            <a:r>
              <a:rPr lang="tr-TR" sz="3000" dirty="0" smtClean="0">
                <a:ea typeface="+mn-ea"/>
                <a:cs typeface="+mn-cs"/>
              </a:rPr>
              <a:t> 5.5.1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tr-TR" sz="3000" b="1" dirty="0" err="1" smtClean="0">
                <a:ea typeface="+mn-ea"/>
                <a:cs typeface="+mn-cs"/>
              </a:rPr>
              <a:t>Action</a:t>
            </a:r>
            <a:r>
              <a:rPr lang="tr-TR" sz="3000" b="1" dirty="0" smtClean="0">
                <a:ea typeface="+mn-ea"/>
                <a:cs typeface="+mn-cs"/>
              </a:rPr>
              <a:t>: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It</a:t>
            </a:r>
            <a:r>
              <a:rPr lang="tr-TR" sz="3000" dirty="0" smtClean="0">
                <a:ea typeface="+mn-ea"/>
                <a:cs typeface="+mn-cs"/>
              </a:rPr>
              <a:t> has </a:t>
            </a:r>
            <a:r>
              <a:rPr lang="tr-TR" sz="3000" dirty="0" err="1" smtClean="0">
                <a:ea typeface="+mn-ea"/>
                <a:cs typeface="+mn-cs"/>
              </a:rPr>
              <a:t>been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added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to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the</a:t>
            </a:r>
            <a:r>
              <a:rPr lang="tr-TR" sz="3000" dirty="0" smtClean="0">
                <a:ea typeface="+mn-ea"/>
                <a:cs typeface="+mn-cs"/>
              </a:rPr>
              <a:t> </a:t>
            </a:r>
            <a:r>
              <a:rPr lang="tr-TR" sz="3000" dirty="0" err="1" smtClean="0">
                <a:ea typeface="+mn-ea"/>
                <a:cs typeface="+mn-cs"/>
              </a:rPr>
              <a:t>section</a:t>
            </a:r>
            <a:r>
              <a:rPr lang="tr-TR" sz="3000" dirty="0" smtClean="0">
                <a:ea typeface="+mn-ea"/>
                <a:cs typeface="+mn-cs"/>
              </a:rPr>
              <a:t> 5.5.1</a:t>
            </a:r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tr-TR" sz="38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3500" dirty="0" smtClean="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B –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minor</a:t>
            </a: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change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13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8" name="Picture 7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800" dirty="0" err="1" smtClean="0"/>
              <a:t>All</a:t>
            </a:r>
            <a:r>
              <a:rPr lang="tr-TR" sz="2800" dirty="0" smtClean="0"/>
              <a:t> </a:t>
            </a:r>
            <a:r>
              <a:rPr lang="tr-TR" sz="2800" dirty="0" err="1" smtClean="0"/>
              <a:t>corrections</a:t>
            </a:r>
            <a:r>
              <a:rPr lang="tr-TR" sz="2800" dirty="0" smtClean="0"/>
              <a:t>/</a:t>
            </a:r>
            <a:r>
              <a:rPr lang="tr-TR" sz="2800" dirty="0" err="1" smtClean="0"/>
              <a:t>clarifications</a:t>
            </a:r>
            <a:r>
              <a:rPr lang="tr-TR" sz="2800" dirty="0" smtClean="0"/>
              <a:t> </a:t>
            </a:r>
            <a:r>
              <a:rPr lang="tr-TR" sz="2800" dirty="0" err="1" smtClean="0"/>
              <a:t>have</a:t>
            </a:r>
            <a:r>
              <a:rPr lang="tr-TR" sz="2800" dirty="0" smtClean="0"/>
              <a:t> </a:t>
            </a:r>
            <a:r>
              <a:rPr lang="tr-TR" sz="2800" dirty="0" err="1" smtClean="0"/>
              <a:t>been</a:t>
            </a:r>
            <a:r>
              <a:rPr lang="tr-TR" sz="2800" dirty="0" smtClean="0"/>
              <a:t> done in CP/CPS.</a:t>
            </a: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800" dirty="0" err="1" smtClean="0"/>
              <a:t>The</a:t>
            </a:r>
            <a:r>
              <a:rPr lang="tr-TR" sz="2800" dirty="0" smtClean="0"/>
              <a:t> </a:t>
            </a:r>
            <a:r>
              <a:rPr lang="tr-TR" sz="2800" dirty="0" err="1" smtClean="0"/>
              <a:t>wiki</a:t>
            </a:r>
            <a:r>
              <a:rPr lang="tr-TR" sz="2800" dirty="0" smtClean="0"/>
              <a:t> </a:t>
            </a:r>
            <a:r>
              <a:rPr lang="tr-TR" sz="2800" dirty="0" err="1" smtClean="0"/>
              <a:t>page</a:t>
            </a:r>
            <a:r>
              <a:rPr lang="tr-TR" sz="2800" dirty="0" smtClean="0"/>
              <a:t> is </a:t>
            </a:r>
            <a:r>
              <a:rPr lang="tr-TR" sz="2800" dirty="0" err="1" smtClean="0"/>
              <a:t>designed</a:t>
            </a:r>
            <a:r>
              <a:rPr lang="tr-TR" sz="2800" dirty="0" smtClean="0"/>
              <a:t> </a:t>
            </a:r>
            <a:r>
              <a:rPr lang="tr-TR" sz="2800" dirty="0" err="1" smtClean="0"/>
              <a:t>to</a:t>
            </a:r>
            <a:r>
              <a:rPr lang="tr-TR" sz="2800" dirty="0" smtClean="0"/>
              <a:t> be </a:t>
            </a:r>
            <a:r>
              <a:rPr lang="tr-TR" sz="2800" dirty="0" err="1" smtClean="0"/>
              <a:t>updated</a:t>
            </a:r>
            <a:r>
              <a:rPr lang="tr-TR" sz="2800" dirty="0" smtClean="0"/>
              <a:t> </a:t>
            </a:r>
            <a:r>
              <a:rPr lang="tr-TR" sz="2800" dirty="0" err="1" smtClean="0"/>
              <a:t>for</a:t>
            </a:r>
            <a:r>
              <a:rPr lang="tr-TR" sz="2800" dirty="0" smtClean="0"/>
              <a:t> </a:t>
            </a:r>
            <a:r>
              <a:rPr lang="tr-TR" sz="2800" dirty="0" err="1" smtClean="0"/>
              <a:t>local</a:t>
            </a:r>
            <a:r>
              <a:rPr lang="tr-TR" sz="2800" dirty="0" smtClean="0"/>
              <a:t> </a:t>
            </a:r>
            <a:r>
              <a:rPr lang="tr-TR" sz="2800" dirty="0" err="1" smtClean="0"/>
              <a:t>users</a:t>
            </a:r>
            <a:r>
              <a:rPr lang="tr-TR" sz="2800" dirty="0" smtClean="0"/>
              <a:t> as an </a:t>
            </a:r>
            <a:r>
              <a:rPr lang="tr-TR" sz="2800" dirty="0" err="1" smtClean="0"/>
              <a:t>user</a:t>
            </a:r>
            <a:r>
              <a:rPr lang="tr-TR" sz="2800" dirty="0" smtClean="0"/>
              <a:t> </a:t>
            </a:r>
            <a:r>
              <a:rPr lang="tr-TR" sz="2800" dirty="0" err="1" smtClean="0"/>
              <a:t>manual</a:t>
            </a:r>
            <a:endParaRPr lang="tr-TR" sz="2800" dirty="0" smtClean="0"/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800" dirty="0" err="1" smtClean="0"/>
              <a:t>We</a:t>
            </a:r>
            <a:r>
              <a:rPr lang="tr-TR" sz="2800" dirty="0" smtClean="0"/>
              <a:t> </a:t>
            </a:r>
            <a:r>
              <a:rPr lang="tr-TR" sz="2800" dirty="0" err="1" smtClean="0"/>
              <a:t>have</a:t>
            </a:r>
            <a:r>
              <a:rPr lang="tr-TR" sz="2800" dirty="0" smtClean="0"/>
              <a:t> </a:t>
            </a:r>
            <a:r>
              <a:rPr lang="tr-TR" sz="2800" dirty="0" err="1" smtClean="0"/>
              <a:t>started</a:t>
            </a:r>
            <a:r>
              <a:rPr lang="tr-TR" sz="2800" dirty="0" smtClean="0"/>
              <a:t> </a:t>
            </a:r>
            <a:r>
              <a:rPr lang="tr-TR" sz="2800" dirty="0" err="1" smtClean="0"/>
              <a:t>to</a:t>
            </a:r>
            <a:r>
              <a:rPr lang="tr-TR" sz="2800" dirty="0" smtClean="0"/>
              <a:t> </a:t>
            </a:r>
            <a:r>
              <a:rPr lang="tr-TR" sz="2800" dirty="0" err="1" smtClean="0"/>
              <a:t>collect</a:t>
            </a:r>
            <a:r>
              <a:rPr lang="tr-TR" sz="2800" dirty="0" smtClean="0"/>
              <a:t> e-mail </a:t>
            </a:r>
            <a:r>
              <a:rPr lang="tr-TR" sz="2800" dirty="0" err="1" smtClean="0"/>
              <a:t>logs</a:t>
            </a:r>
            <a:r>
              <a:rPr lang="tr-TR" sz="2800" dirty="0" smtClean="0"/>
              <a:t> </a:t>
            </a:r>
            <a:r>
              <a:rPr lang="tr-TR" sz="2800" dirty="0" err="1" smtClean="0"/>
              <a:t>to</a:t>
            </a:r>
            <a:r>
              <a:rPr lang="tr-TR" sz="2800" dirty="0" smtClean="0"/>
              <a:t> </a:t>
            </a:r>
            <a:r>
              <a:rPr lang="tr-TR" sz="2800" dirty="0" err="1" smtClean="0"/>
              <a:t>organise</a:t>
            </a:r>
            <a:r>
              <a:rPr lang="tr-TR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tr-TR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tr-TR" sz="2000" dirty="0" smtClean="0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0" y="0"/>
            <a:ext cx="6372200" cy="980728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marL="342900" lvl="1" indent="-342900" algn="ctr">
              <a:defRPr/>
            </a:pPr>
            <a:r>
              <a:rPr lang="tr-TR" sz="3200" b="1" dirty="0" err="1" smtClean="0">
                <a:solidFill>
                  <a:schemeClr val="bg1"/>
                </a:solidFill>
                <a:latin typeface="+mj-lt"/>
                <a:cs typeface="+mn-cs"/>
              </a:rPr>
              <a:t>First</a:t>
            </a:r>
            <a:r>
              <a:rPr lang="tr-TR" sz="3200" b="1" dirty="0" smtClean="0">
                <a:solidFill>
                  <a:schemeClr val="bg1"/>
                </a:solidFill>
                <a:latin typeface="+mj-lt"/>
                <a:cs typeface="+mn-cs"/>
              </a:rPr>
              <a:t> </a:t>
            </a:r>
            <a:r>
              <a:rPr lang="tr-TR" sz="3200" b="1" dirty="0" err="1" smtClean="0">
                <a:solidFill>
                  <a:schemeClr val="bg1"/>
                </a:solidFill>
                <a:latin typeface="+mj-lt"/>
                <a:cs typeface="+mn-cs"/>
              </a:rPr>
              <a:t>actions</a:t>
            </a:r>
            <a:r>
              <a:rPr lang="tr-TR" sz="3200" b="1" dirty="0" smtClean="0">
                <a:solidFill>
                  <a:schemeClr val="bg1"/>
                </a:solidFill>
                <a:latin typeface="+mj-lt"/>
                <a:cs typeface="+mn-cs"/>
              </a:rPr>
              <a:t> done</a:t>
            </a:r>
          </a:p>
          <a:p>
            <a:pPr marL="342900" lvl="1" indent="-342900" algn="ctr">
              <a:defRPr/>
            </a:pPr>
            <a:r>
              <a:rPr lang="tr-TR" sz="3200" b="1" dirty="0" smtClean="0">
                <a:solidFill>
                  <a:schemeClr val="bg1"/>
                </a:solidFill>
                <a:latin typeface="+mj-lt"/>
                <a:cs typeface="+mn-cs"/>
              </a:rPr>
              <a:t> </a:t>
            </a:r>
            <a:r>
              <a:rPr lang="tr-TR" sz="3200" b="1" dirty="0" err="1" smtClean="0">
                <a:solidFill>
                  <a:schemeClr val="bg1"/>
                </a:solidFill>
                <a:latin typeface="+mj-lt"/>
                <a:cs typeface="+mn-cs"/>
              </a:rPr>
              <a:t>after</a:t>
            </a:r>
            <a:r>
              <a:rPr lang="tr-TR" sz="3200" b="1" dirty="0" smtClean="0">
                <a:solidFill>
                  <a:schemeClr val="bg1"/>
                </a:solidFill>
                <a:latin typeface="+mj-lt"/>
                <a:cs typeface="+mn-cs"/>
              </a:rPr>
              <a:t> </a:t>
            </a:r>
            <a:r>
              <a:rPr lang="tr-TR" sz="3200" b="1" dirty="0" err="1" smtClean="0">
                <a:solidFill>
                  <a:schemeClr val="bg1"/>
                </a:solidFill>
                <a:latin typeface="+mj-lt"/>
                <a:cs typeface="+mn-cs"/>
              </a:rPr>
              <a:t>auditing</a:t>
            </a:r>
            <a:r>
              <a:rPr lang="tr-TR" sz="3200" b="1" dirty="0" smtClean="0">
                <a:solidFill>
                  <a:schemeClr val="bg1"/>
                </a:solidFill>
                <a:latin typeface="+mj-lt"/>
                <a:cs typeface="+mn-cs"/>
              </a:rPr>
              <a:t>..</a:t>
            </a:r>
            <a:endParaRPr lang="tr-TR" sz="32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8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36295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tr-TR" sz="2000" dirty="0" smtClean="0"/>
          </a:p>
          <a:p>
            <a:pPr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/>
              <a:t>Auditing</a:t>
            </a:r>
            <a:r>
              <a:rPr lang="tr-TR" dirty="0" smtClean="0"/>
              <a:t> </a:t>
            </a:r>
            <a:r>
              <a:rPr lang="tr-TR" dirty="0" err="1" smtClean="0"/>
              <a:t>document</a:t>
            </a:r>
            <a:r>
              <a:rPr lang="tr-TR" dirty="0" smtClean="0"/>
              <a:t> is </a:t>
            </a:r>
            <a:r>
              <a:rPr lang="tr-TR" dirty="0" err="1" smtClean="0"/>
              <a:t>really</a:t>
            </a:r>
            <a:r>
              <a:rPr lang="tr-TR" dirty="0" smtClean="0"/>
              <a:t> </a:t>
            </a:r>
            <a:r>
              <a:rPr lang="tr-TR" dirty="0" err="1" smtClean="0"/>
              <a:t>useful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comprehensive</a:t>
            </a:r>
            <a:r>
              <a:rPr lang="tr-TR" dirty="0" smtClean="0"/>
              <a:t> </a:t>
            </a:r>
            <a:r>
              <a:rPr lang="tr-TR" dirty="0" err="1" smtClean="0"/>
              <a:t>enough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its</a:t>
            </a:r>
            <a:r>
              <a:rPr lang="tr-TR" dirty="0" smtClean="0"/>
              <a:t> </a:t>
            </a:r>
            <a:r>
              <a:rPr lang="tr-TR" dirty="0" err="1" smtClean="0"/>
              <a:t>purpose</a:t>
            </a:r>
            <a:endParaRPr lang="tr-TR" dirty="0" smtClean="0"/>
          </a:p>
          <a:p>
            <a:pPr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/>
              <a:t>Auditing was a good chance to address the recommendations of Grid Certificate Profile.</a:t>
            </a:r>
          </a:p>
          <a:p>
            <a:pPr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/>
              <a:t>Each self-audit is </a:t>
            </a:r>
          </a:p>
          <a:p>
            <a:pPr marL="742950" lvl="2" indent="-342900"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smtClean="0">
                <a:ea typeface="+mn-ea"/>
                <a:cs typeface="+mn-cs"/>
              </a:rPr>
              <a:t>an </a:t>
            </a:r>
            <a:r>
              <a:rPr lang="tr-TR" dirty="0" err="1" smtClean="0">
                <a:ea typeface="+mn-ea"/>
                <a:cs typeface="+mn-cs"/>
              </a:rPr>
              <a:t>experience</a:t>
            </a:r>
            <a:r>
              <a:rPr lang="tr-TR" dirty="0" smtClean="0">
                <a:ea typeface="+mn-ea"/>
                <a:cs typeface="+mn-cs"/>
              </a:rPr>
              <a:t> </a:t>
            </a:r>
          </a:p>
          <a:p>
            <a:pPr marL="742950" lvl="2" indent="-342900"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>
                <a:ea typeface="+mn-ea"/>
                <a:cs typeface="+mn-cs"/>
              </a:rPr>
              <a:t>chance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to</a:t>
            </a:r>
            <a:r>
              <a:rPr lang="tr-TR" dirty="0" smtClean="0">
                <a:ea typeface="+mn-ea"/>
                <a:cs typeface="+mn-cs"/>
              </a:rPr>
              <a:t>  </a:t>
            </a:r>
            <a:r>
              <a:rPr lang="tr-TR" dirty="0" err="1" smtClean="0">
                <a:ea typeface="+mn-ea"/>
                <a:cs typeface="+mn-cs"/>
              </a:rPr>
              <a:t>corrected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the</a:t>
            </a:r>
            <a:r>
              <a:rPr lang="tr-TR" dirty="0" smtClean="0">
                <a:ea typeface="+mn-ea"/>
                <a:cs typeface="+mn-cs"/>
              </a:rPr>
              <a:t> CP/CPS </a:t>
            </a:r>
            <a:r>
              <a:rPr lang="tr-TR" dirty="0" err="1" smtClean="0">
                <a:ea typeface="+mn-ea"/>
                <a:cs typeface="+mn-cs"/>
              </a:rPr>
              <a:t>document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and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certificate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profiles</a:t>
            </a:r>
            <a:r>
              <a:rPr lang="tr-TR" dirty="0" smtClean="0">
                <a:ea typeface="+mn-ea"/>
                <a:cs typeface="+mn-cs"/>
              </a:rPr>
              <a:t>.</a:t>
            </a:r>
          </a:p>
          <a:p>
            <a:pPr marL="742950" lvl="2" indent="-342900" eaLnBrk="1" hangingPunct="1">
              <a:lnSpc>
                <a:spcPct val="8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>
                <a:ea typeface="+mn-ea"/>
                <a:cs typeface="+mn-cs"/>
              </a:rPr>
              <a:t>chance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to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follow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the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improvements</a:t>
            </a:r>
            <a:endParaRPr lang="tr-TR" dirty="0" smtClean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</a:pPr>
            <a:endParaRPr lang="tr-TR" sz="2000" dirty="0" smtClean="0"/>
          </a:p>
          <a:p>
            <a:pPr lvl="1" eaLnBrk="1" hangingPunct="1">
              <a:lnSpc>
                <a:spcPct val="80000"/>
              </a:lnSpc>
            </a:pPr>
            <a:endParaRPr lang="tr-TR" sz="1600" dirty="0" smtClean="0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marL="342900" lvl="1" indent="-342900" algn="ctr">
              <a:defRPr/>
            </a:pPr>
            <a:r>
              <a:rPr lang="tr-TR" sz="3600" b="1" dirty="0" err="1" smtClean="0">
                <a:solidFill>
                  <a:schemeClr val="bg1"/>
                </a:solidFill>
                <a:latin typeface="+mj-lt"/>
                <a:cs typeface="+mn-cs"/>
              </a:rPr>
              <a:t>Conclusion</a:t>
            </a:r>
            <a:endParaRPr lang="tr-TR" sz="36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39341"/>
            <a:ext cx="8686800" cy="4525963"/>
          </a:xfrm>
        </p:spPr>
        <p:txBody>
          <a:bodyPr/>
          <a:lstStyle/>
          <a:p>
            <a:pPr marL="342900" lvl="3" indent="-342900" eaLnBrk="1" hangingPunct="1">
              <a:lnSpc>
                <a:spcPct val="87000"/>
              </a:lnSpc>
              <a:buSzPct val="45000"/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3200" dirty="0" smtClean="0">
                <a:ea typeface="+mn-ea"/>
                <a:cs typeface="+mn-cs"/>
              </a:rPr>
              <a:t>General </a:t>
            </a:r>
            <a:r>
              <a:rPr lang="tr-TR" sz="3200" dirty="0" smtClean="0">
                <a:ea typeface="+mn-ea"/>
                <a:cs typeface="+mn-cs"/>
              </a:rPr>
              <a:t>i</a:t>
            </a:r>
            <a:r>
              <a:rPr lang="en-GB" sz="3200" dirty="0" err="1" smtClean="0">
                <a:ea typeface="+mn-ea"/>
                <a:cs typeface="+mn-cs"/>
              </a:rPr>
              <a:t>nformation</a:t>
            </a:r>
            <a:endParaRPr lang="tr-TR" sz="3200" dirty="0" smtClean="0">
              <a:ea typeface="+mn-ea"/>
              <a:cs typeface="+mn-cs"/>
            </a:endParaRPr>
          </a:p>
          <a:p>
            <a:pPr marL="342900" lvl="3" indent="-342900" eaLnBrk="1" hangingPunct="1">
              <a:lnSpc>
                <a:spcPct val="87000"/>
              </a:lnSpc>
              <a:buSzPct val="45000"/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200" dirty="0" err="1" smtClean="0">
                <a:ea typeface="+mn-ea"/>
                <a:cs typeface="+mn-cs"/>
              </a:rPr>
              <a:t>Current</a:t>
            </a:r>
            <a:r>
              <a:rPr lang="tr-TR" sz="3200" dirty="0" smtClean="0">
                <a:ea typeface="+mn-ea"/>
                <a:cs typeface="+mn-cs"/>
              </a:rPr>
              <a:t> </a:t>
            </a:r>
            <a:r>
              <a:rPr lang="tr-TR" sz="3200" dirty="0" err="1" smtClean="0">
                <a:ea typeface="+mn-ea"/>
                <a:cs typeface="+mn-cs"/>
              </a:rPr>
              <a:t>status</a:t>
            </a:r>
            <a:r>
              <a:rPr lang="tr-TR" sz="3200" dirty="0" smtClean="0">
                <a:ea typeface="+mn-ea"/>
                <a:cs typeface="+mn-cs"/>
              </a:rPr>
              <a:t> of CA (</a:t>
            </a:r>
            <a:r>
              <a:rPr lang="tr-TR" sz="3200" dirty="0" err="1" smtClean="0">
                <a:ea typeface="+mn-ea"/>
                <a:cs typeface="+mn-cs"/>
              </a:rPr>
              <a:t>updates</a:t>
            </a:r>
            <a:r>
              <a:rPr lang="tr-TR" sz="3200" dirty="0" smtClean="0">
                <a:ea typeface="+mn-ea"/>
                <a:cs typeface="+mn-cs"/>
              </a:rPr>
              <a:t> &amp; </a:t>
            </a:r>
            <a:r>
              <a:rPr lang="tr-TR" sz="3200" dirty="0" err="1" smtClean="0">
                <a:ea typeface="+mn-ea"/>
                <a:cs typeface="+mn-cs"/>
              </a:rPr>
              <a:t>statististics</a:t>
            </a:r>
            <a:r>
              <a:rPr lang="tr-TR" sz="3200" dirty="0" smtClean="0">
                <a:ea typeface="+mn-ea"/>
                <a:cs typeface="+mn-cs"/>
              </a:rPr>
              <a:t>)</a:t>
            </a:r>
          </a:p>
          <a:p>
            <a:pPr marL="342900" lvl="3" indent="-342900" eaLnBrk="1" hangingPunct="1">
              <a:lnSpc>
                <a:spcPct val="87000"/>
              </a:lnSpc>
              <a:buSzPct val="45000"/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200" dirty="0" smtClean="0">
                <a:ea typeface="+mn-ea"/>
                <a:cs typeface="+mn-cs"/>
              </a:rPr>
              <a:t>Self-</a:t>
            </a:r>
            <a:r>
              <a:rPr lang="tr-TR" sz="3200" dirty="0" err="1" smtClean="0">
                <a:ea typeface="+mn-ea"/>
                <a:cs typeface="+mn-cs"/>
              </a:rPr>
              <a:t>auditing</a:t>
            </a:r>
            <a:r>
              <a:rPr lang="tr-TR" sz="3200" dirty="0" smtClean="0">
                <a:ea typeface="+mn-ea"/>
                <a:cs typeface="+mn-cs"/>
              </a:rPr>
              <a:t> </a:t>
            </a:r>
            <a:r>
              <a:rPr lang="tr-TR" sz="3200" dirty="0" err="1" smtClean="0">
                <a:ea typeface="+mn-ea"/>
                <a:cs typeface="+mn-cs"/>
              </a:rPr>
              <a:t>results</a:t>
            </a:r>
            <a:endParaRPr lang="tr-TR" sz="3200" dirty="0" smtClean="0">
              <a:ea typeface="+mn-ea"/>
              <a:cs typeface="+mn-cs"/>
            </a:endParaRPr>
          </a:p>
          <a:p>
            <a:pPr marL="342900" lvl="3" indent="-342900" eaLnBrk="1" hangingPunct="1">
              <a:lnSpc>
                <a:spcPct val="87000"/>
              </a:lnSpc>
              <a:buSzPct val="45000"/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200" dirty="0" err="1" smtClean="0">
                <a:ea typeface="+mn-ea"/>
                <a:cs typeface="+mn-cs"/>
              </a:rPr>
              <a:t>What</a:t>
            </a:r>
            <a:r>
              <a:rPr lang="tr-TR" sz="3200" dirty="0" smtClean="0">
                <a:ea typeface="+mn-ea"/>
                <a:cs typeface="+mn-cs"/>
              </a:rPr>
              <a:t> has </a:t>
            </a:r>
            <a:r>
              <a:rPr lang="tr-TR" sz="3200" dirty="0" err="1" smtClean="0">
                <a:ea typeface="+mn-ea"/>
                <a:cs typeface="+mn-cs"/>
              </a:rPr>
              <a:t>been</a:t>
            </a:r>
            <a:r>
              <a:rPr lang="tr-TR" sz="3200" dirty="0" smtClean="0">
                <a:ea typeface="+mn-ea"/>
                <a:cs typeface="+mn-cs"/>
              </a:rPr>
              <a:t> done </a:t>
            </a:r>
            <a:r>
              <a:rPr lang="tr-TR" sz="3200" dirty="0" err="1" smtClean="0">
                <a:ea typeface="+mn-ea"/>
                <a:cs typeface="+mn-cs"/>
              </a:rPr>
              <a:t>so</a:t>
            </a:r>
            <a:r>
              <a:rPr lang="tr-TR" sz="3200" dirty="0" smtClean="0">
                <a:ea typeface="+mn-ea"/>
                <a:cs typeface="+mn-cs"/>
              </a:rPr>
              <a:t> far </a:t>
            </a:r>
            <a:r>
              <a:rPr lang="tr-TR" sz="3200" dirty="0" err="1" smtClean="0">
                <a:ea typeface="+mn-ea"/>
                <a:cs typeface="+mn-cs"/>
              </a:rPr>
              <a:t>after</a:t>
            </a:r>
            <a:r>
              <a:rPr lang="tr-TR" sz="3200" dirty="0" smtClean="0">
                <a:ea typeface="+mn-ea"/>
                <a:cs typeface="+mn-cs"/>
              </a:rPr>
              <a:t> </a:t>
            </a:r>
            <a:r>
              <a:rPr lang="tr-TR" sz="3200" dirty="0" err="1" smtClean="0">
                <a:ea typeface="+mn-ea"/>
                <a:cs typeface="+mn-cs"/>
              </a:rPr>
              <a:t>auditing</a:t>
            </a:r>
            <a:r>
              <a:rPr lang="tr-TR" sz="3200" dirty="0" smtClean="0">
                <a:ea typeface="+mn-ea"/>
                <a:cs typeface="+mn-cs"/>
              </a:rPr>
              <a:t>?</a:t>
            </a:r>
          </a:p>
          <a:p>
            <a:pPr marL="342900" lvl="3" indent="-342900" eaLnBrk="1" hangingPunct="1">
              <a:lnSpc>
                <a:spcPct val="87000"/>
              </a:lnSpc>
              <a:buSzPct val="45000"/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200" dirty="0" err="1" smtClean="0">
                <a:ea typeface="+mn-ea"/>
                <a:cs typeface="+mn-cs"/>
              </a:rPr>
              <a:t>Conclusion</a:t>
            </a:r>
            <a:endParaRPr lang="en-GB" sz="3200" dirty="0" smtClean="0">
              <a:ea typeface="+mn-ea"/>
              <a:cs typeface="+mn-cs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r>
              <a:rPr lang="tr-TR" sz="4400" b="1" dirty="0" err="1" smtClean="0">
                <a:solidFill>
                  <a:schemeClr val="bg1"/>
                </a:solidFill>
              </a:rPr>
              <a:t>Overview</a:t>
            </a:r>
            <a:endParaRPr lang="tr-TR" sz="44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65118"/>
            <a:ext cx="2133600" cy="476250"/>
          </a:xfrm>
        </p:spPr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2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9311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September 12-14 </a:t>
            </a:r>
            <a:r>
              <a:rPr lang="en-US" dirty="0" err="1" smtClean="0"/>
              <a:t>EUGridPMA</a:t>
            </a:r>
            <a:r>
              <a:rPr lang="en-US" dirty="0" smtClean="0"/>
              <a:t> Marrakesh Meeting</a:t>
            </a:r>
            <a:endParaRPr lang="tr-TR" dirty="0"/>
          </a:p>
        </p:txBody>
      </p:sp>
      <p:pic>
        <p:nvPicPr>
          <p:cNvPr id="10" name="Picture 9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988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400" dirty="0" smtClean="0"/>
              <a:t>TR-Grid CA </a:t>
            </a:r>
            <a:r>
              <a:rPr lang="tr-TR" sz="2400" dirty="0" smtClean="0"/>
              <a:t>is a </a:t>
            </a:r>
            <a:r>
              <a:rPr lang="tr-TR" sz="2400" dirty="0" err="1" smtClean="0"/>
              <a:t>traditional</a:t>
            </a:r>
            <a:r>
              <a:rPr lang="tr-TR" sz="2400" dirty="0" smtClean="0"/>
              <a:t> X.509 PKI CA </a:t>
            </a:r>
            <a:r>
              <a:rPr lang="tr-TR" sz="2400" dirty="0" err="1" smtClean="0"/>
              <a:t>with</a:t>
            </a:r>
            <a:r>
              <a:rPr lang="tr-TR" sz="2400" dirty="0" smtClean="0"/>
              <a:t> an offline </a:t>
            </a:r>
            <a:r>
              <a:rPr lang="tr-TR" sz="2400" dirty="0" err="1" smtClean="0"/>
              <a:t>issuing</a:t>
            </a:r>
            <a:r>
              <a:rPr lang="tr-TR" sz="2400" dirty="0" smtClean="0"/>
              <a:t> CA </a:t>
            </a:r>
            <a:r>
              <a:rPr lang="tr-TR" sz="2400" dirty="0" err="1" smtClean="0"/>
              <a:t>configuration</a:t>
            </a:r>
            <a:r>
              <a:rPr lang="tr-TR" sz="2400" dirty="0" smtClean="0"/>
              <a:t>.</a:t>
            </a:r>
          </a:p>
          <a:p>
            <a:pPr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It</a:t>
            </a:r>
            <a:r>
              <a:rPr lang="tr-TR" sz="2400" dirty="0" smtClean="0"/>
              <a:t> </a:t>
            </a:r>
            <a:r>
              <a:rPr lang="en-GB" sz="2400" dirty="0" smtClean="0"/>
              <a:t>was </a:t>
            </a:r>
            <a:r>
              <a:rPr lang="tr-TR" sz="2400" dirty="0" err="1" smtClean="0"/>
              <a:t>accredited</a:t>
            </a:r>
            <a:r>
              <a:rPr lang="tr-TR" sz="2400" dirty="0" smtClean="0"/>
              <a:t> at 5th </a:t>
            </a:r>
            <a:r>
              <a:rPr lang="tr-TR" sz="2400" dirty="0" err="1" smtClean="0"/>
              <a:t>EUGridPMA</a:t>
            </a:r>
            <a:r>
              <a:rPr lang="tr-TR" sz="2400" dirty="0" smtClean="0"/>
              <a:t> </a:t>
            </a:r>
            <a:r>
              <a:rPr lang="tr-TR" sz="2400" dirty="0" err="1" smtClean="0"/>
              <a:t>Meeting</a:t>
            </a:r>
            <a:r>
              <a:rPr lang="tr-TR" sz="2400" dirty="0" smtClean="0"/>
              <a:t> in </a:t>
            </a:r>
            <a:r>
              <a:rPr lang="tr-TR" sz="2400" dirty="0" err="1" smtClean="0"/>
              <a:t>Poznan</a:t>
            </a:r>
            <a:r>
              <a:rPr lang="tr-TR" sz="2400" dirty="0" smtClean="0"/>
              <a:t>, in </a:t>
            </a:r>
            <a:r>
              <a:rPr lang="tr-TR" sz="2400" dirty="0" err="1" smtClean="0"/>
              <a:t>September</a:t>
            </a:r>
            <a:r>
              <a:rPr lang="tr-TR" sz="2400" dirty="0" smtClean="0"/>
              <a:t> 2005.</a:t>
            </a:r>
            <a:endParaRPr lang="en-GB" sz="2400" dirty="0" smtClean="0"/>
          </a:p>
          <a:p>
            <a:pPr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400" dirty="0" smtClean="0"/>
              <a:t>It provides x509 certificates for academic research and educational activities in Turkey</a:t>
            </a:r>
            <a:r>
              <a:rPr lang="tr-TR" sz="2400" dirty="0" smtClean="0"/>
              <a:t>:</a:t>
            </a:r>
          </a:p>
          <a:p>
            <a:pPr marL="742950" lvl="2" indent="-342900">
              <a:lnSpc>
                <a:spcPct val="90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>
                <a:ea typeface="+mn-ea"/>
                <a:cs typeface="+mn-cs"/>
              </a:rPr>
              <a:t>So</a:t>
            </a:r>
            <a:r>
              <a:rPr lang="tr-TR" dirty="0" smtClean="0">
                <a:ea typeface="+mn-ea"/>
                <a:cs typeface="+mn-cs"/>
              </a:rPr>
              <a:t> far </a:t>
            </a:r>
            <a:r>
              <a:rPr lang="tr-TR" dirty="0" err="1" smtClean="0">
                <a:ea typeface="+mn-ea"/>
                <a:cs typeface="+mn-cs"/>
              </a:rPr>
              <a:t>only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used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by</a:t>
            </a:r>
            <a:r>
              <a:rPr lang="tr-TR" dirty="0" smtClean="0">
                <a:ea typeface="+mn-ea"/>
                <a:cs typeface="+mn-cs"/>
              </a:rPr>
              <a:t> TRUBA </a:t>
            </a:r>
            <a:r>
              <a:rPr lang="tr-TR" dirty="0" err="1" smtClean="0">
                <a:ea typeface="+mn-ea"/>
                <a:cs typeface="+mn-cs"/>
              </a:rPr>
              <a:t>users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and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hosts</a:t>
            </a:r>
            <a:r>
              <a:rPr lang="tr-TR" dirty="0" smtClean="0">
                <a:ea typeface="+mn-ea"/>
                <a:cs typeface="+mn-cs"/>
              </a:rPr>
              <a:t> in </a:t>
            </a:r>
            <a:r>
              <a:rPr lang="tr-TR" dirty="0" err="1" smtClean="0">
                <a:ea typeface="+mn-ea"/>
                <a:cs typeface="+mn-cs"/>
              </a:rPr>
              <a:t>grid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activities</a:t>
            </a:r>
            <a:r>
              <a:rPr lang="tr-TR" dirty="0" smtClean="0">
                <a:ea typeface="+mn-ea"/>
                <a:cs typeface="+mn-cs"/>
              </a:rPr>
              <a:t>.</a:t>
            </a:r>
          </a:p>
          <a:p>
            <a:pPr marL="742950" lvl="2" indent="-342900">
              <a:lnSpc>
                <a:spcPct val="90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>
                <a:ea typeface="+mn-ea"/>
                <a:cs typeface="+mn-cs"/>
              </a:rPr>
              <a:t>From</a:t>
            </a:r>
            <a:r>
              <a:rPr lang="tr-TR" dirty="0" smtClean="0">
                <a:ea typeface="+mn-ea"/>
                <a:cs typeface="+mn-cs"/>
              </a:rPr>
              <a:t> TR-GRID(</a:t>
            </a:r>
            <a:r>
              <a:rPr lang="tr-TR" dirty="0" err="1" smtClean="0">
                <a:ea typeface="+mn-ea"/>
                <a:cs typeface="+mn-cs"/>
              </a:rPr>
              <a:t>Turkish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National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Grid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Infrastructure</a:t>
            </a:r>
            <a:r>
              <a:rPr lang="tr-TR" dirty="0" smtClean="0">
                <a:ea typeface="+mn-ea"/>
                <a:cs typeface="+mn-cs"/>
              </a:rPr>
              <a:t>) </a:t>
            </a:r>
            <a:r>
              <a:rPr lang="tr-TR" dirty="0" err="1" smtClean="0">
                <a:ea typeface="+mn-ea"/>
                <a:cs typeface="+mn-cs"/>
              </a:rPr>
              <a:t>to</a:t>
            </a:r>
            <a:r>
              <a:rPr lang="tr-TR" dirty="0" smtClean="0">
                <a:ea typeface="+mn-ea"/>
                <a:cs typeface="+mn-cs"/>
              </a:rPr>
              <a:t> TRUBA(</a:t>
            </a:r>
            <a:r>
              <a:rPr lang="tr-TR" dirty="0" err="1" smtClean="0">
                <a:ea typeface="+mn-ea"/>
                <a:cs typeface="+mn-cs"/>
              </a:rPr>
              <a:t>Turkish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Sience</a:t>
            </a:r>
            <a:r>
              <a:rPr lang="tr-TR" dirty="0" smtClean="0">
                <a:ea typeface="+mn-ea"/>
                <a:cs typeface="+mn-cs"/>
              </a:rPr>
              <a:t> e-</a:t>
            </a:r>
            <a:r>
              <a:rPr lang="tr-TR" dirty="0" err="1" smtClean="0">
                <a:ea typeface="+mn-ea"/>
                <a:cs typeface="+mn-cs"/>
              </a:rPr>
              <a:t>Infrastructure</a:t>
            </a:r>
            <a:r>
              <a:rPr lang="tr-TR" dirty="0" smtClean="0">
                <a:ea typeface="+mn-ea"/>
                <a:cs typeface="+mn-cs"/>
              </a:rPr>
              <a:t>)</a:t>
            </a:r>
          </a:p>
          <a:p>
            <a:pPr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400" dirty="0" smtClean="0"/>
              <a:t>It is </a:t>
            </a:r>
            <a:r>
              <a:rPr lang="tr-TR" sz="2400" dirty="0" err="1" smtClean="0"/>
              <a:t>located</a:t>
            </a:r>
            <a:r>
              <a:rPr lang="tr-TR" sz="2400" dirty="0" smtClean="0"/>
              <a:t> in Ankara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en-GB" sz="2400" dirty="0" smtClean="0"/>
              <a:t>managed by TUBITAK-ULAKBIM.</a:t>
            </a:r>
          </a:p>
          <a:p>
            <a:pPr eaLnBrk="1" hangingPunct="1">
              <a:lnSpc>
                <a:spcPct val="90000"/>
              </a:lnSpc>
            </a:pPr>
            <a:endParaRPr lang="tr-TR" sz="2000" dirty="0" smtClean="0"/>
          </a:p>
          <a:p>
            <a:pPr eaLnBrk="1" hangingPunct="1">
              <a:lnSpc>
                <a:spcPct val="90000"/>
              </a:lnSpc>
              <a:buNone/>
            </a:pPr>
            <a:endParaRPr lang="tr-TR" sz="2000" dirty="0" smtClean="0"/>
          </a:p>
          <a:p>
            <a:pPr eaLnBrk="1" hangingPunct="1">
              <a:lnSpc>
                <a:spcPct val="90000"/>
              </a:lnSpc>
            </a:pPr>
            <a:endParaRPr lang="tr-TR" sz="2000" dirty="0" smtClean="0"/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Introduction</a:t>
            </a:r>
            <a:endParaRPr lang="tr-TR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3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September 12-14 </a:t>
            </a:r>
            <a:r>
              <a:rPr lang="en-US" dirty="0" err="1" smtClean="0"/>
              <a:t>EUGridPMA</a:t>
            </a:r>
            <a:r>
              <a:rPr lang="en-US" dirty="0" smtClean="0"/>
              <a:t> Marrakesh Meeting</a:t>
            </a:r>
            <a:endParaRPr lang="tr-TR" dirty="0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3988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dirty="0" smtClean="0"/>
              <a:t>TR-Grid CA </a:t>
            </a:r>
            <a:r>
              <a:rPr lang="tr-TR" dirty="0" smtClean="0"/>
              <a:t>self-</a:t>
            </a:r>
            <a:r>
              <a:rPr lang="tr-TR" dirty="0" err="1" smtClean="0"/>
              <a:t>audit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presented</a:t>
            </a:r>
            <a:r>
              <a:rPr lang="tr-TR" dirty="0" smtClean="0"/>
              <a:t> in Amsterdam, in </a:t>
            </a:r>
            <a:r>
              <a:rPr lang="tr-TR" dirty="0" err="1" smtClean="0"/>
              <a:t>January</a:t>
            </a:r>
            <a:r>
              <a:rPr lang="tr-TR" dirty="0" smtClean="0"/>
              <a:t> 2008</a:t>
            </a:r>
          </a:p>
          <a:p>
            <a:pPr marL="742950" lvl="2" indent="-342900" eaLnBrk="1" hangingPunct="1"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800" dirty="0" smtClean="0">
                <a:ea typeface="+mn-ea"/>
                <a:cs typeface="+mn-cs"/>
              </a:rPr>
              <a:t>CP/CPS had </a:t>
            </a:r>
            <a:r>
              <a:rPr lang="tr-TR" sz="2800" dirty="0" err="1" smtClean="0">
                <a:ea typeface="+mn-ea"/>
                <a:cs typeface="+mn-cs"/>
              </a:rPr>
              <a:t>been</a:t>
            </a:r>
            <a:r>
              <a:rPr lang="tr-TR" sz="2800" dirty="0" smtClean="0">
                <a:ea typeface="+mn-ea"/>
                <a:cs typeface="+mn-cs"/>
              </a:rPr>
              <a:t> re-</a:t>
            </a:r>
            <a:r>
              <a:rPr lang="tr-TR" sz="2800" dirty="0" err="1" smtClean="0">
                <a:ea typeface="+mn-ea"/>
                <a:cs typeface="+mn-cs"/>
              </a:rPr>
              <a:t>written</a:t>
            </a:r>
            <a:r>
              <a:rPr lang="tr-TR" sz="2800" dirty="0" smtClean="0">
                <a:ea typeface="+mn-ea"/>
                <a:cs typeface="+mn-cs"/>
              </a:rPr>
              <a:t> in RFC 3647</a:t>
            </a:r>
          </a:p>
          <a:p>
            <a:pPr marL="742950" lvl="2" indent="-342900" eaLnBrk="1" hangingPunct="1"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800" dirty="0" smtClean="0">
                <a:ea typeface="+mn-ea"/>
                <a:cs typeface="+mn-cs"/>
              </a:rPr>
              <a:t>All necessary corrections/clarifications ha</a:t>
            </a:r>
            <a:r>
              <a:rPr lang="tr-TR" sz="2800" dirty="0" smtClean="0">
                <a:ea typeface="+mn-ea"/>
                <a:cs typeface="+mn-cs"/>
              </a:rPr>
              <a:t>d</a:t>
            </a:r>
            <a:r>
              <a:rPr lang="en-GB" sz="2800" dirty="0" smtClean="0">
                <a:ea typeface="+mn-ea"/>
                <a:cs typeface="+mn-cs"/>
              </a:rPr>
              <a:t> been done in CP/CPS </a:t>
            </a:r>
            <a:endParaRPr lang="tr-TR" sz="2800" dirty="0" smtClean="0">
              <a:ea typeface="+mn-ea"/>
              <a:cs typeface="+mn-cs"/>
            </a:endParaRPr>
          </a:p>
          <a:p>
            <a:pPr marL="742950" lvl="2" indent="-342900" eaLnBrk="1" hangingPunct="1"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800" dirty="0" err="1" smtClean="0">
                <a:ea typeface="+mn-ea"/>
                <a:cs typeface="+mn-cs"/>
              </a:rPr>
              <a:t>Openssl</a:t>
            </a:r>
            <a:r>
              <a:rPr lang="en-GB" sz="2800" dirty="0" smtClean="0">
                <a:ea typeface="+mn-ea"/>
                <a:cs typeface="+mn-cs"/>
              </a:rPr>
              <a:t> configuration updated/corrected</a:t>
            </a:r>
          </a:p>
          <a:p>
            <a:pPr marL="742950" lvl="2" indent="-342900" eaLnBrk="1" hangingPunct="1">
              <a:lnSpc>
                <a:spcPct val="90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800" dirty="0" err="1" smtClean="0">
                <a:ea typeface="+mn-ea"/>
                <a:cs typeface="+mn-cs"/>
              </a:rPr>
              <a:t>The</a:t>
            </a:r>
            <a:r>
              <a:rPr lang="tr-TR" sz="2800" dirty="0" smtClean="0">
                <a:ea typeface="+mn-ea"/>
                <a:cs typeface="+mn-cs"/>
              </a:rPr>
              <a:t> online CA </a:t>
            </a:r>
            <a:r>
              <a:rPr lang="tr-TR" sz="2800" dirty="0" err="1" smtClean="0">
                <a:ea typeface="+mn-ea"/>
                <a:cs typeface="+mn-cs"/>
              </a:rPr>
              <a:t>repository</a:t>
            </a:r>
            <a:r>
              <a:rPr lang="tr-TR" sz="2800" dirty="0" smtClean="0">
                <a:ea typeface="+mn-ea"/>
                <a:cs typeface="+mn-cs"/>
              </a:rPr>
              <a:t> </a:t>
            </a:r>
            <a:r>
              <a:rPr lang="en-GB" sz="2800" dirty="0" smtClean="0">
                <a:ea typeface="+mn-ea"/>
                <a:cs typeface="+mn-cs"/>
              </a:rPr>
              <a:t>updated</a:t>
            </a:r>
          </a:p>
          <a:p>
            <a:pPr eaLnBrk="1" hangingPunct="1">
              <a:lnSpc>
                <a:spcPct val="90000"/>
              </a:lnSpc>
            </a:pPr>
            <a:endParaRPr lang="tr-TR" sz="2000" dirty="0" smtClean="0"/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Updates</a:t>
            </a:r>
            <a:endParaRPr lang="tr-T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736"/>
            <a:ext cx="8229600" cy="5256584"/>
          </a:xfrm>
        </p:spPr>
        <p:txBody>
          <a:bodyPr/>
          <a:lstStyle/>
          <a:p>
            <a:pPr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/>
              <a:t>TR-</a:t>
            </a:r>
            <a:r>
              <a:rPr lang="tr-TR" sz="2400" dirty="0" err="1" smtClean="0"/>
              <a:t>Grid</a:t>
            </a:r>
            <a:r>
              <a:rPr lang="tr-TR" sz="2400" dirty="0" smtClean="0"/>
              <a:t> CA </a:t>
            </a:r>
            <a:r>
              <a:rPr lang="tr-TR" sz="2400" dirty="0" err="1" smtClean="0"/>
              <a:t>root</a:t>
            </a:r>
            <a:r>
              <a:rPr lang="tr-TR" sz="2400" dirty="0" smtClean="0"/>
              <a:t> </a:t>
            </a:r>
            <a:r>
              <a:rPr lang="tr-TR" sz="2400" dirty="0" err="1" smtClean="0"/>
              <a:t>certificate</a:t>
            </a:r>
            <a:r>
              <a:rPr lang="tr-TR" sz="2400" dirty="0" smtClean="0"/>
              <a:t> </a:t>
            </a:r>
            <a:r>
              <a:rPr lang="tr-TR" sz="2400" dirty="0" err="1" smtClean="0"/>
              <a:t>was</a:t>
            </a:r>
            <a:r>
              <a:rPr lang="tr-TR" sz="2400" dirty="0" smtClean="0"/>
              <a:t> re-</a:t>
            </a:r>
            <a:r>
              <a:rPr lang="tr-TR" sz="2400" dirty="0" err="1" smtClean="0"/>
              <a:t>generated</a:t>
            </a:r>
            <a:r>
              <a:rPr lang="tr-TR" sz="2400" dirty="0" smtClean="0"/>
              <a:t> in </a:t>
            </a:r>
            <a:r>
              <a:rPr lang="tr-TR" sz="2400" dirty="0" err="1" smtClean="0"/>
              <a:t>September</a:t>
            </a:r>
            <a:r>
              <a:rPr lang="tr-TR" sz="2400" dirty="0" smtClean="0"/>
              <a:t> 2009. </a:t>
            </a:r>
          </a:p>
          <a:p>
            <a:pPr lvl="1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>
                <a:ea typeface="+mn-ea"/>
                <a:cs typeface="+mn-cs"/>
              </a:rPr>
              <a:t>With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the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same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key</a:t>
            </a:r>
            <a:r>
              <a:rPr lang="tr-TR" sz="2400" dirty="0" smtClean="0">
                <a:ea typeface="+mn-ea"/>
                <a:cs typeface="+mn-cs"/>
              </a:rPr>
              <a:t>, </a:t>
            </a:r>
            <a:r>
              <a:rPr lang="tr-TR" sz="2400" dirty="0" err="1" smtClean="0">
                <a:ea typeface="+mn-ea"/>
                <a:cs typeface="+mn-cs"/>
              </a:rPr>
              <a:t>the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new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validation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dates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and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new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extensions</a:t>
            </a:r>
            <a:endParaRPr lang="tr-TR" sz="2400" dirty="0" smtClean="0">
              <a:ea typeface="+mn-ea"/>
              <a:cs typeface="+mn-cs"/>
            </a:endParaRPr>
          </a:p>
          <a:p>
            <a:pPr lvl="1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>
                <a:ea typeface="+mn-ea"/>
                <a:cs typeface="+mn-cs"/>
              </a:rPr>
              <a:t>The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following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reference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documents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were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used</a:t>
            </a:r>
            <a:r>
              <a:rPr lang="tr-TR" sz="2400" dirty="0" smtClean="0">
                <a:ea typeface="+mn-ea"/>
                <a:cs typeface="+mn-cs"/>
              </a:rPr>
              <a:t>:</a:t>
            </a:r>
          </a:p>
          <a:p>
            <a:pPr lvl="2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smtClean="0">
                <a:ea typeface="+mn-ea"/>
                <a:cs typeface="+mn-cs"/>
              </a:rPr>
              <a:t>IGTF-AP-</a:t>
            </a:r>
            <a:r>
              <a:rPr lang="tr-TR" dirty="0" err="1" smtClean="0">
                <a:ea typeface="+mn-ea"/>
                <a:cs typeface="+mn-cs"/>
              </a:rPr>
              <a:t>Classic</a:t>
            </a:r>
            <a:r>
              <a:rPr lang="tr-TR" dirty="0" smtClean="0">
                <a:ea typeface="+mn-ea"/>
                <a:cs typeface="+mn-cs"/>
              </a:rPr>
              <a:t> v4.2</a:t>
            </a:r>
          </a:p>
          <a:p>
            <a:pPr lvl="2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dirty="0" err="1" smtClean="0">
                <a:ea typeface="+mn-ea"/>
                <a:cs typeface="+mn-cs"/>
              </a:rPr>
              <a:t>Grid</a:t>
            </a:r>
            <a:r>
              <a:rPr lang="tr-TR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Certificate</a:t>
            </a:r>
            <a:r>
              <a:rPr lang="tr-TR" dirty="0" smtClean="0">
                <a:ea typeface="+mn-ea"/>
                <a:cs typeface="+mn-cs"/>
              </a:rPr>
              <a:t> Profile (GFD.125)</a:t>
            </a:r>
          </a:p>
          <a:p>
            <a:pPr lvl="1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>
                <a:ea typeface="+mn-ea"/>
                <a:cs typeface="+mn-cs"/>
              </a:rPr>
              <a:t>CP/CPS </a:t>
            </a:r>
            <a:r>
              <a:rPr lang="tr-TR" sz="2400" dirty="0" err="1" smtClean="0">
                <a:ea typeface="+mn-ea"/>
                <a:cs typeface="+mn-cs"/>
              </a:rPr>
              <a:t>updated</a:t>
            </a:r>
            <a:r>
              <a:rPr lang="tr-TR" sz="2400" dirty="0" smtClean="0">
                <a:ea typeface="+mn-ea"/>
                <a:cs typeface="+mn-cs"/>
              </a:rPr>
              <a:t>.</a:t>
            </a:r>
          </a:p>
          <a:p>
            <a:pPr lvl="1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en-GB" sz="2400" dirty="0" err="1" smtClean="0">
                <a:ea typeface="+mn-ea"/>
                <a:cs typeface="+mn-cs"/>
              </a:rPr>
              <a:t>Openssl</a:t>
            </a:r>
            <a:r>
              <a:rPr lang="en-GB" sz="2400" dirty="0" smtClean="0">
                <a:ea typeface="+mn-ea"/>
                <a:cs typeface="+mn-cs"/>
              </a:rPr>
              <a:t> configuration updated to guarantee that all certificates and CRLs issued </a:t>
            </a:r>
            <a:r>
              <a:rPr lang="tr-TR" sz="2400" dirty="0" err="1" smtClean="0">
                <a:ea typeface="+mn-ea"/>
                <a:cs typeface="+mn-cs"/>
              </a:rPr>
              <a:t>with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en-GB" sz="2400" dirty="0" smtClean="0">
                <a:ea typeface="+mn-ea"/>
                <a:cs typeface="+mn-cs"/>
              </a:rPr>
              <a:t>the accurate profile.</a:t>
            </a:r>
          </a:p>
          <a:p>
            <a:pPr lvl="1" algn="just">
              <a:lnSpc>
                <a:spcPts val="3263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>
                <a:ea typeface="+mn-ea"/>
                <a:cs typeface="+mn-cs"/>
              </a:rPr>
              <a:t>The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information</a:t>
            </a:r>
            <a:r>
              <a:rPr lang="tr-TR" sz="2400" dirty="0" smtClean="0">
                <a:ea typeface="+mn-ea"/>
                <a:cs typeface="+mn-cs"/>
              </a:rPr>
              <a:t> on TACAR </a:t>
            </a:r>
            <a:r>
              <a:rPr lang="tr-TR" sz="2400" dirty="0" err="1" smtClean="0">
                <a:ea typeface="+mn-ea"/>
                <a:cs typeface="+mn-cs"/>
              </a:rPr>
              <a:t>was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updated</a:t>
            </a:r>
            <a:r>
              <a:rPr lang="tr-TR" sz="2400" dirty="0" smtClean="0">
                <a:ea typeface="+mn-ea"/>
                <a:cs typeface="+mn-cs"/>
              </a:rPr>
              <a:t>.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r>
              <a:rPr lang="tr-TR" sz="4000" b="1" dirty="0" err="1" smtClean="0">
                <a:solidFill>
                  <a:schemeClr val="bg1"/>
                </a:solidFill>
              </a:rPr>
              <a:t>Updates</a:t>
            </a:r>
            <a:r>
              <a:rPr lang="tr-TR" sz="4000" b="1" dirty="0" smtClean="0">
                <a:solidFill>
                  <a:schemeClr val="bg1"/>
                </a:solidFill>
              </a:rPr>
              <a:t> - 2 </a:t>
            </a:r>
            <a:endParaRPr lang="tr-TR" sz="40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7000"/>
              </a:lnSpc>
              <a:buNone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/>
              <a:t>CA:</a:t>
            </a:r>
          </a:p>
          <a:p>
            <a:pPr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So</a:t>
            </a:r>
            <a:r>
              <a:rPr lang="tr-TR" sz="2400" dirty="0" smtClean="0"/>
              <a:t> far </a:t>
            </a:r>
            <a:r>
              <a:rPr lang="tr-TR" sz="2400" dirty="0" err="1" smtClean="0"/>
              <a:t>around</a:t>
            </a:r>
            <a:r>
              <a:rPr lang="tr-TR" sz="2400" dirty="0" smtClean="0"/>
              <a:t> 990 </a:t>
            </a:r>
            <a:r>
              <a:rPr lang="tr-TR" sz="2400" dirty="0" err="1" smtClean="0"/>
              <a:t>certificates</a:t>
            </a:r>
            <a:r>
              <a:rPr lang="tr-TR" sz="2400" dirty="0" smtClean="0"/>
              <a:t> </a:t>
            </a:r>
            <a:r>
              <a:rPr lang="tr-TR" sz="2400" dirty="0" err="1" smtClean="0"/>
              <a:t>issued</a:t>
            </a:r>
            <a:r>
              <a:rPr lang="tr-TR" sz="2400" dirty="0" smtClean="0"/>
              <a:t>.</a:t>
            </a:r>
          </a:p>
          <a:p>
            <a:pPr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So</a:t>
            </a:r>
            <a:r>
              <a:rPr lang="tr-TR" sz="2400" dirty="0" smtClean="0"/>
              <a:t> far </a:t>
            </a:r>
            <a:r>
              <a:rPr lang="tr-TR" sz="2400" dirty="0" err="1" smtClean="0"/>
              <a:t>around</a:t>
            </a:r>
            <a:r>
              <a:rPr lang="tr-TR" sz="2400" dirty="0" smtClean="0"/>
              <a:t> 200 </a:t>
            </a:r>
            <a:r>
              <a:rPr lang="tr-TR" sz="2400" dirty="0" err="1" smtClean="0"/>
              <a:t>certificates</a:t>
            </a:r>
            <a:r>
              <a:rPr lang="tr-TR" sz="2400" dirty="0" smtClean="0"/>
              <a:t> </a:t>
            </a:r>
            <a:r>
              <a:rPr lang="tr-TR" sz="2400" dirty="0" err="1" smtClean="0"/>
              <a:t>revoked</a:t>
            </a:r>
            <a:r>
              <a:rPr lang="tr-TR" sz="2400" dirty="0" smtClean="0"/>
              <a:t>.</a:t>
            </a:r>
          </a:p>
          <a:p>
            <a:pPr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Currently</a:t>
            </a:r>
            <a:r>
              <a:rPr lang="tr-TR" sz="2400" dirty="0" smtClean="0"/>
              <a:t>, </a:t>
            </a:r>
            <a:r>
              <a:rPr lang="tr-TR" sz="2400" dirty="0" err="1" smtClean="0"/>
              <a:t>about</a:t>
            </a:r>
            <a:r>
              <a:rPr lang="tr-TR" sz="2400" dirty="0" smtClean="0"/>
              <a:t> 200 </a:t>
            </a:r>
            <a:r>
              <a:rPr lang="tr-TR" sz="2400" dirty="0" err="1" smtClean="0"/>
              <a:t>valid</a:t>
            </a:r>
            <a:r>
              <a:rPr lang="tr-TR" sz="2400" dirty="0" smtClean="0"/>
              <a:t> </a:t>
            </a:r>
            <a:r>
              <a:rPr lang="tr-TR" sz="2400" dirty="0" err="1" smtClean="0"/>
              <a:t>user</a:t>
            </a:r>
            <a:r>
              <a:rPr lang="tr-TR" sz="2400" dirty="0" smtClean="0"/>
              <a:t> </a:t>
            </a:r>
            <a:r>
              <a:rPr lang="tr-TR" sz="2400" dirty="0" err="1" smtClean="0"/>
              <a:t>certificates</a:t>
            </a:r>
            <a:r>
              <a:rPr lang="tr-TR" sz="2400" dirty="0" smtClean="0"/>
              <a:t> </a:t>
            </a:r>
            <a:r>
              <a:rPr lang="tr-TR" sz="2400" dirty="0" err="1" smtClean="0"/>
              <a:t>available</a:t>
            </a:r>
            <a:r>
              <a:rPr lang="tr-TR" sz="2400" dirty="0" smtClean="0"/>
              <a:t>.</a:t>
            </a:r>
          </a:p>
          <a:p>
            <a:pPr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Currently</a:t>
            </a:r>
            <a:r>
              <a:rPr lang="tr-TR" sz="2400" dirty="0" smtClean="0"/>
              <a:t>, </a:t>
            </a:r>
            <a:r>
              <a:rPr lang="tr-TR" sz="2400" dirty="0" err="1" smtClean="0"/>
              <a:t>about</a:t>
            </a:r>
            <a:r>
              <a:rPr lang="tr-TR" sz="2400" dirty="0" smtClean="0"/>
              <a:t> 30 </a:t>
            </a:r>
            <a:r>
              <a:rPr lang="tr-TR" sz="2400" dirty="0" err="1" smtClean="0"/>
              <a:t>valid</a:t>
            </a:r>
            <a:r>
              <a:rPr lang="tr-TR" sz="2400" dirty="0" smtClean="0"/>
              <a:t> </a:t>
            </a:r>
            <a:r>
              <a:rPr lang="tr-TR" sz="2400" dirty="0" err="1" smtClean="0"/>
              <a:t>host</a:t>
            </a:r>
            <a:r>
              <a:rPr lang="tr-TR" sz="2400" dirty="0" smtClean="0"/>
              <a:t> </a:t>
            </a:r>
            <a:r>
              <a:rPr lang="tr-TR" sz="2400" dirty="0" err="1" smtClean="0"/>
              <a:t>certificates</a:t>
            </a:r>
            <a:r>
              <a:rPr lang="tr-TR" sz="2400" dirty="0" smtClean="0"/>
              <a:t> </a:t>
            </a:r>
            <a:r>
              <a:rPr lang="tr-TR" sz="2400" dirty="0" err="1" smtClean="0"/>
              <a:t>available</a:t>
            </a:r>
            <a:r>
              <a:rPr lang="tr-TR" sz="2400" dirty="0" smtClean="0"/>
              <a:t>.</a:t>
            </a:r>
          </a:p>
          <a:p>
            <a:pPr>
              <a:lnSpc>
                <a:spcPct val="87000"/>
              </a:lnSpc>
              <a:buFont typeface="StarSymbol" charset="0"/>
              <a:buNone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endParaRPr lang="en-GB" sz="2000" dirty="0" smtClean="0">
              <a:solidFill>
                <a:srgbClr val="000080"/>
              </a:solidFill>
              <a:latin typeface="Arial" charset="0"/>
            </a:endParaRPr>
          </a:p>
          <a:p>
            <a:pPr eaLnBrk="1" hangingPunct="1">
              <a:lnSpc>
                <a:spcPct val="87000"/>
              </a:lnSpc>
              <a:buNone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/>
              <a:t>RA:</a:t>
            </a:r>
          </a:p>
          <a:p>
            <a:pPr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err="1" smtClean="0"/>
              <a:t>Currently</a:t>
            </a:r>
            <a:r>
              <a:rPr lang="tr-TR" sz="2400" dirty="0" smtClean="0"/>
              <a:t> </a:t>
            </a:r>
            <a:r>
              <a:rPr lang="tr-TR" sz="2400" dirty="0" err="1" smtClean="0"/>
              <a:t>there</a:t>
            </a:r>
            <a:r>
              <a:rPr lang="tr-TR" sz="2400" dirty="0" smtClean="0"/>
              <a:t> </a:t>
            </a:r>
            <a:r>
              <a:rPr lang="tr-TR" sz="2400" dirty="0" err="1" smtClean="0"/>
              <a:t>are</a:t>
            </a:r>
            <a:r>
              <a:rPr lang="tr-TR" sz="2400" dirty="0" smtClean="0"/>
              <a:t> 4 RA </a:t>
            </a:r>
            <a:r>
              <a:rPr lang="tr-TR" sz="2400" dirty="0" err="1" smtClean="0"/>
              <a:t>centers</a:t>
            </a:r>
            <a:r>
              <a:rPr lang="tr-TR" sz="2400" dirty="0" smtClean="0"/>
              <a:t>: 1 </a:t>
            </a:r>
            <a:r>
              <a:rPr lang="tr-TR" sz="2400" dirty="0" err="1" smtClean="0"/>
              <a:t>main</a:t>
            </a:r>
            <a:r>
              <a:rPr lang="tr-TR" sz="2400" dirty="0" smtClean="0"/>
              <a:t> + 3 </a:t>
            </a:r>
            <a:r>
              <a:rPr lang="tr-TR" sz="2400" dirty="0" err="1" smtClean="0"/>
              <a:t>regional</a:t>
            </a:r>
            <a:endParaRPr lang="tr-TR" sz="2400" dirty="0" smtClean="0"/>
          </a:p>
          <a:p>
            <a:pPr marL="342900" lvl="1" indent="-342900"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>
                <a:ea typeface="+mn-ea"/>
                <a:cs typeface="+mn-cs"/>
              </a:rPr>
              <a:t>Ankara (</a:t>
            </a:r>
            <a:r>
              <a:rPr lang="tr-TR" sz="2400" dirty="0" err="1" smtClean="0">
                <a:ea typeface="+mn-ea"/>
                <a:cs typeface="+mn-cs"/>
              </a:rPr>
              <a:t>main</a:t>
            </a:r>
            <a:r>
              <a:rPr lang="tr-TR" sz="2400" dirty="0" smtClean="0">
                <a:ea typeface="+mn-ea"/>
                <a:cs typeface="+mn-cs"/>
              </a:rPr>
              <a:t>), Kayseri, Adana, Denizli.</a:t>
            </a:r>
          </a:p>
          <a:p>
            <a:pPr marL="342900" lvl="1" indent="-342900" eaLnBrk="1" hangingPunct="1">
              <a:lnSpc>
                <a:spcPct val="87000"/>
              </a:lnSpc>
              <a:buFont typeface="StarSymbol" charset="0"/>
              <a:buChar char="•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400" dirty="0" smtClean="0">
                <a:ea typeface="+mn-ea"/>
                <a:cs typeface="+mn-cs"/>
              </a:rPr>
              <a:t>I</a:t>
            </a:r>
            <a:r>
              <a:rPr lang="en-US" sz="2400" dirty="0" err="1" smtClean="0">
                <a:ea typeface="+mn-ea"/>
                <a:cs typeface="+mn-cs"/>
              </a:rPr>
              <a:t>dentity</a:t>
            </a:r>
            <a:r>
              <a:rPr lang="en-US" sz="2400" dirty="0" smtClean="0">
                <a:ea typeface="+mn-ea"/>
                <a:cs typeface="+mn-cs"/>
              </a:rPr>
              <a:t> validation </a:t>
            </a:r>
            <a:r>
              <a:rPr lang="tr-TR" sz="2400" dirty="0" smtClean="0">
                <a:ea typeface="+mn-ea"/>
                <a:cs typeface="+mn-cs"/>
              </a:rPr>
              <a:t>is </a:t>
            </a:r>
            <a:r>
              <a:rPr lang="en-US" sz="2400" dirty="0" smtClean="0">
                <a:ea typeface="+mn-ea"/>
                <a:cs typeface="+mn-cs"/>
              </a:rPr>
              <a:t>perform</a:t>
            </a:r>
            <a:r>
              <a:rPr lang="tr-TR" sz="2400" dirty="0" smtClean="0">
                <a:ea typeface="+mn-ea"/>
                <a:cs typeface="+mn-cs"/>
              </a:rPr>
              <a:t>ed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smtClean="0">
                <a:ea typeface="+mn-ea"/>
                <a:cs typeface="+mn-cs"/>
              </a:rPr>
              <a:t>by video conference</a:t>
            </a:r>
            <a:r>
              <a:rPr lang="tr-TR" sz="2400" dirty="0" smtClean="0">
                <a:ea typeface="+mn-ea"/>
                <a:cs typeface="+mn-cs"/>
              </a:rPr>
              <a:t> </a:t>
            </a:r>
            <a:r>
              <a:rPr lang="tr-TR" sz="2400" dirty="0" err="1" smtClean="0">
                <a:ea typeface="+mn-ea"/>
                <a:cs typeface="+mn-cs"/>
              </a:rPr>
              <a:t>where</a:t>
            </a:r>
            <a:r>
              <a:rPr lang="tr-TR" sz="2400" dirty="0" smtClean="0">
                <a:ea typeface="+mn-ea"/>
                <a:cs typeface="+mn-cs"/>
              </a:rPr>
              <a:t> g</a:t>
            </a:r>
            <a:r>
              <a:rPr lang="en-US" sz="2400" dirty="0" err="1" smtClean="0">
                <a:ea typeface="+mn-ea"/>
                <a:cs typeface="+mn-cs"/>
              </a:rPr>
              <a:t>eographical</a:t>
            </a:r>
            <a:r>
              <a:rPr lang="en-US" sz="2400" dirty="0" smtClean="0">
                <a:ea typeface="+mn-ea"/>
                <a:cs typeface="+mn-cs"/>
              </a:rPr>
              <a:t> location of the subject</a:t>
            </a:r>
            <a:r>
              <a:rPr lang="tr-TR" sz="2400" dirty="0" smtClean="0">
                <a:ea typeface="+mn-ea"/>
                <a:cs typeface="+mn-cs"/>
              </a:rPr>
              <a:t> is </a:t>
            </a:r>
            <a:r>
              <a:rPr lang="tr-TR" sz="2400" dirty="0" err="1" smtClean="0">
                <a:ea typeface="+mn-ea"/>
                <a:cs typeface="+mn-cs"/>
              </a:rPr>
              <a:t>remote</a:t>
            </a:r>
            <a:r>
              <a:rPr lang="tr-TR" sz="2400" dirty="0" smtClean="0">
                <a:ea typeface="+mn-ea"/>
                <a:cs typeface="+mn-cs"/>
              </a:rPr>
              <a:t>.</a:t>
            </a: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r>
              <a:rPr lang="tr-TR" sz="3600" b="1" dirty="0" err="1" smtClean="0">
                <a:solidFill>
                  <a:schemeClr val="bg1"/>
                </a:solidFill>
              </a:rPr>
              <a:t>Statistics</a:t>
            </a:r>
            <a:endParaRPr lang="tr-TR" sz="36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672" y="692696"/>
            <a:ext cx="8686800" cy="5732462"/>
          </a:xfrm>
        </p:spPr>
        <p:txBody>
          <a:bodyPr/>
          <a:lstStyle/>
          <a:p>
            <a:pPr marL="1066800" lvl="4" indent="-206375">
              <a:lnSpc>
                <a:spcPct val="66000"/>
              </a:lnSpc>
              <a:buFont typeface="StarSymbol" charset="0"/>
              <a:buNone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endParaRPr lang="en-GB" dirty="0" smtClean="0">
              <a:latin typeface="Times" pitchFamily="18" charset="0"/>
            </a:endParaRP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err="1" smtClean="0">
                <a:latin typeface="Arial" charset="0"/>
              </a:rPr>
              <a:t>Guidelines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for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auditing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Grid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CAs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version</a:t>
            </a:r>
            <a:r>
              <a:rPr lang="tr-TR" sz="2600" dirty="0" smtClean="0">
                <a:latin typeface="Arial" charset="0"/>
              </a:rPr>
              <a:t> 1.1 (</a:t>
            </a:r>
            <a:r>
              <a:rPr lang="tr-TR" sz="2600" dirty="0" err="1" smtClean="0">
                <a:latin typeface="Arial" charset="0"/>
              </a:rPr>
              <a:t>October</a:t>
            </a:r>
            <a:r>
              <a:rPr lang="tr-TR" sz="2600" dirty="0" smtClean="0">
                <a:latin typeface="Arial" charset="0"/>
              </a:rPr>
              <a:t> 28, 2010) is </a:t>
            </a:r>
            <a:r>
              <a:rPr lang="tr-TR" sz="2600" dirty="0" err="1" smtClean="0">
                <a:latin typeface="Arial" charset="0"/>
              </a:rPr>
              <a:t>used</a:t>
            </a:r>
            <a:r>
              <a:rPr lang="tr-TR" sz="2600" dirty="0" smtClean="0">
                <a:latin typeface="Arial" charset="0"/>
              </a:rPr>
              <a:t>.</a:t>
            </a: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err="1" smtClean="0">
                <a:latin typeface="Arial" charset="0"/>
              </a:rPr>
              <a:t>Reference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documents</a:t>
            </a:r>
            <a:r>
              <a:rPr lang="tr-TR" sz="2600" dirty="0" smtClean="0">
                <a:latin typeface="Arial" charset="0"/>
              </a:rPr>
              <a:t>: </a:t>
            </a:r>
          </a:p>
          <a:p>
            <a:pPr lvl="1"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200" dirty="0" smtClean="0">
                <a:latin typeface="Arial" charset="0"/>
              </a:rPr>
              <a:t>IGTF-AP-</a:t>
            </a:r>
            <a:r>
              <a:rPr lang="tr-TR" sz="2200" dirty="0" err="1" smtClean="0">
                <a:latin typeface="Arial" charset="0"/>
              </a:rPr>
              <a:t>Classic</a:t>
            </a:r>
            <a:r>
              <a:rPr lang="tr-TR" sz="2200" dirty="0" smtClean="0">
                <a:latin typeface="Arial" charset="0"/>
              </a:rPr>
              <a:t> v4.3</a:t>
            </a:r>
          </a:p>
          <a:p>
            <a:pPr lvl="1"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200" dirty="0" err="1" smtClean="0">
                <a:latin typeface="Arial" charset="0"/>
              </a:rPr>
              <a:t>Grid</a:t>
            </a:r>
            <a:r>
              <a:rPr lang="tr-TR" sz="2200" dirty="0" smtClean="0">
                <a:latin typeface="Arial" charset="0"/>
              </a:rPr>
              <a:t> </a:t>
            </a:r>
            <a:r>
              <a:rPr lang="tr-TR" sz="2200" dirty="0" err="1" smtClean="0">
                <a:latin typeface="Arial" charset="0"/>
              </a:rPr>
              <a:t>Certification</a:t>
            </a:r>
            <a:r>
              <a:rPr lang="tr-TR" sz="2200" dirty="0" smtClean="0">
                <a:latin typeface="Arial" charset="0"/>
              </a:rPr>
              <a:t> Profile (GFD.125)</a:t>
            </a:r>
          </a:p>
          <a:p>
            <a:pPr lvl="1"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200" dirty="0" err="1" smtClean="0">
                <a:latin typeface="Arial" charset="0"/>
              </a:rPr>
              <a:t>Private</a:t>
            </a:r>
            <a:r>
              <a:rPr lang="tr-TR" sz="2200" dirty="0" smtClean="0">
                <a:latin typeface="Arial" charset="0"/>
              </a:rPr>
              <a:t> </a:t>
            </a:r>
            <a:r>
              <a:rPr lang="tr-TR" sz="2200" dirty="0" err="1" smtClean="0">
                <a:latin typeface="Arial" charset="0"/>
              </a:rPr>
              <a:t>Key</a:t>
            </a:r>
            <a:r>
              <a:rPr lang="tr-TR" sz="2200" dirty="0" smtClean="0">
                <a:latin typeface="Arial" charset="0"/>
              </a:rPr>
              <a:t> </a:t>
            </a:r>
            <a:r>
              <a:rPr lang="tr-TR" sz="2200" dirty="0" err="1" smtClean="0">
                <a:latin typeface="Arial" charset="0"/>
              </a:rPr>
              <a:t>Protection</a:t>
            </a:r>
            <a:r>
              <a:rPr lang="tr-TR" sz="2200" dirty="0" smtClean="0">
                <a:latin typeface="Arial" charset="0"/>
              </a:rPr>
              <a:t> </a:t>
            </a:r>
            <a:r>
              <a:rPr lang="tr-TR" sz="2200" dirty="0" err="1" smtClean="0">
                <a:latin typeface="Arial" charset="0"/>
              </a:rPr>
              <a:t>Guideline</a:t>
            </a:r>
            <a:r>
              <a:rPr lang="tr-TR" sz="2200" dirty="0" smtClean="0">
                <a:latin typeface="Arial" charset="0"/>
              </a:rPr>
              <a:t> v1.1 (</a:t>
            </a:r>
            <a:r>
              <a:rPr lang="tr-TR" sz="2200" dirty="0" err="1" smtClean="0">
                <a:latin typeface="Arial" charset="0"/>
              </a:rPr>
              <a:t>September</a:t>
            </a:r>
            <a:r>
              <a:rPr lang="tr-TR" sz="2200" dirty="0" smtClean="0">
                <a:latin typeface="Arial" charset="0"/>
              </a:rPr>
              <a:t> 21, 2010)</a:t>
            </a:r>
          </a:p>
          <a:p>
            <a:pPr lvl="1"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endParaRPr lang="tr-TR" sz="2200" dirty="0" smtClean="0">
              <a:latin typeface="Arial" charset="0"/>
            </a:endParaRPr>
          </a:p>
          <a:p>
            <a:pPr>
              <a:lnSpc>
                <a:spcPct val="87000"/>
              </a:lnSpc>
              <a:buFont typeface="StarSymbol" charset="0"/>
              <a:buNone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smtClean="0">
                <a:latin typeface="Arial" charset="0"/>
              </a:rPr>
              <a:t>General </a:t>
            </a:r>
            <a:r>
              <a:rPr lang="tr-TR" sz="2600" dirty="0" err="1" smtClean="0">
                <a:latin typeface="Arial" charset="0"/>
              </a:rPr>
              <a:t>Auditing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Impression</a:t>
            </a:r>
            <a:r>
              <a:rPr lang="tr-TR" sz="2600" dirty="0" smtClean="0">
                <a:latin typeface="Arial" charset="0"/>
              </a:rPr>
              <a:t>:</a:t>
            </a: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err="1" smtClean="0">
                <a:latin typeface="Arial" charset="0"/>
              </a:rPr>
              <a:t>There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are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some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issues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which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should</a:t>
            </a:r>
            <a:r>
              <a:rPr lang="tr-TR" sz="2600" dirty="0" smtClean="0">
                <a:latin typeface="Arial" charset="0"/>
              </a:rPr>
              <a:t> be in </a:t>
            </a:r>
            <a:r>
              <a:rPr lang="tr-TR" sz="2600" dirty="0" err="1" smtClean="0">
                <a:latin typeface="Arial" charset="0"/>
              </a:rPr>
              <a:t>different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sections</a:t>
            </a:r>
            <a:r>
              <a:rPr lang="tr-TR" sz="2600" dirty="0" smtClean="0">
                <a:latin typeface="Arial" charset="0"/>
              </a:rPr>
              <a:t> in CP/CPS.</a:t>
            </a: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err="1" smtClean="0">
                <a:latin typeface="Arial" charset="0"/>
              </a:rPr>
              <a:t>Certificates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and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CRLs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are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issued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properly</a:t>
            </a:r>
            <a:r>
              <a:rPr lang="tr-TR" sz="2600" dirty="0" smtClean="0">
                <a:latin typeface="Arial" charset="0"/>
              </a:rPr>
              <a:t> as </a:t>
            </a:r>
            <a:r>
              <a:rPr lang="tr-TR" sz="2600" dirty="0" err="1" smtClean="0">
                <a:latin typeface="Arial" charset="0"/>
              </a:rPr>
              <a:t>stated</a:t>
            </a:r>
            <a:r>
              <a:rPr lang="tr-TR" sz="2600" dirty="0" smtClean="0">
                <a:latin typeface="Arial" charset="0"/>
              </a:rPr>
              <a:t> in </a:t>
            </a:r>
            <a:r>
              <a:rPr lang="tr-TR" sz="2600" dirty="0" err="1" smtClean="0">
                <a:latin typeface="Arial" charset="0"/>
              </a:rPr>
              <a:t>references</a:t>
            </a:r>
            <a:r>
              <a:rPr lang="tr-TR" sz="2600" dirty="0" smtClean="0">
                <a:latin typeface="Arial" charset="0"/>
              </a:rPr>
              <a:t>.</a:t>
            </a:r>
          </a:p>
          <a:p>
            <a:pPr>
              <a:lnSpc>
                <a:spcPct val="87000"/>
              </a:lnSpc>
              <a:buFont typeface="StarSymbol" charset="0"/>
              <a:buChar char="●"/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2600" dirty="0" err="1" smtClean="0">
                <a:latin typeface="Arial" charset="0"/>
              </a:rPr>
              <a:t>The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archives</a:t>
            </a:r>
            <a:r>
              <a:rPr lang="tr-TR" sz="2600" dirty="0" smtClean="0">
                <a:latin typeface="Arial" charset="0"/>
              </a:rPr>
              <a:t> of </a:t>
            </a:r>
            <a:r>
              <a:rPr lang="tr-TR" sz="2600" dirty="0" err="1" smtClean="0">
                <a:latin typeface="Arial" charset="0"/>
              </a:rPr>
              <a:t>the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all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records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are</a:t>
            </a:r>
            <a:r>
              <a:rPr lang="tr-TR" sz="2600" dirty="0" smtClean="0">
                <a:latin typeface="Arial" charset="0"/>
              </a:rPr>
              <a:t> not </a:t>
            </a:r>
            <a:r>
              <a:rPr lang="tr-TR" sz="2600" dirty="0" err="1" smtClean="0">
                <a:latin typeface="Arial" charset="0"/>
              </a:rPr>
              <a:t>well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organised</a:t>
            </a:r>
            <a:r>
              <a:rPr lang="tr-TR" sz="2600" dirty="0" smtClean="0">
                <a:latin typeface="Arial" charset="0"/>
              </a:rPr>
              <a:t>, </a:t>
            </a:r>
            <a:r>
              <a:rPr lang="tr-TR" sz="2600" dirty="0" err="1" smtClean="0">
                <a:latin typeface="Arial" charset="0"/>
              </a:rPr>
              <a:t>they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need</a:t>
            </a:r>
            <a:r>
              <a:rPr lang="tr-TR" sz="2600" dirty="0" smtClean="0">
                <a:latin typeface="Arial" charset="0"/>
              </a:rPr>
              <a:t> </a:t>
            </a:r>
            <a:r>
              <a:rPr lang="tr-TR" sz="2600" dirty="0" err="1" smtClean="0">
                <a:latin typeface="Arial" charset="0"/>
              </a:rPr>
              <a:t>to</a:t>
            </a:r>
            <a:r>
              <a:rPr lang="tr-TR" sz="2600" dirty="0" smtClean="0">
                <a:latin typeface="Arial" charset="0"/>
              </a:rPr>
              <a:t> be in an </a:t>
            </a:r>
            <a:r>
              <a:rPr lang="tr-TR" sz="2600" dirty="0" err="1" smtClean="0">
                <a:latin typeface="Arial" charset="0"/>
              </a:rPr>
              <a:t>auditable</a:t>
            </a:r>
            <a:r>
              <a:rPr lang="tr-TR" sz="2600" dirty="0" smtClean="0">
                <a:latin typeface="Arial" charset="0"/>
              </a:rPr>
              <a:t> form.</a:t>
            </a:r>
            <a:endParaRPr lang="tr-TR" sz="2600" dirty="0">
              <a:latin typeface="Arial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r>
              <a:rPr lang="tr-TR" sz="3200" b="1" dirty="0" smtClean="0">
                <a:solidFill>
                  <a:schemeClr val="bg1"/>
                </a:solidFill>
              </a:rPr>
              <a:t>Self </a:t>
            </a:r>
            <a:r>
              <a:rPr lang="tr-TR" sz="3200" b="1" dirty="0" err="1" smtClean="0">
                <a:solidFill>
                  <a:schemeClr val="bg1"/>
                </a:solidFill>
              </a:rPr>
              <a:t>Auditing</a:t>
            </a:r>
            <a:endParaRPr lang="tr-TR" sz="32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6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69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69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69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525963"/>
          </a:xfrm>
        </p:spPr>
        <p:txBody>
          <a:bodyPr rtlCol="0">
            <a:normAutofit/>
          </a:bodyPr>
          <a:lstStyle/>
          <a:p>
            <a:pPr>
              <a:lnSpc>
                <a:spcPct val="87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600" b="1" dirty="0" smtClean="0">
                <a:latin typeface="Arial" charset="0"/>
              </a:rPr>
              <a:t> 52 </a:t>
            </a:r>
            <a:r>
              <a:rPr lang="tr-TR" sz="3600" b="1" dirty="0" err="1" smtClean="0">
                <a:latin typeface="Arial" charset="0"/>
              </a:rPr>
              <a:t>items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with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score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b="1" dirty="0" smtClean="0">
                <a:latin typeface="Arial" charset="0"/>
              </a:rPr>
              <a:t>A</a:t>
            </a:r>
            <a:r>
              <a:rPr lang="tr-TR" sz="3600" dirty="0" smtClean="0">
                <a:latin typeface="Arial" charset="0"/>
              </a:rPr>
              <a:t> (</a:t>
            </a:r>
            <a:r>
              <a:rPr lang="tr-TR" sz="3600" dirty="0" err="1" smtClean="0">
                <a:latin typeface="Arial" charset="0"/>
              </a:rPr>
              <a:t>good</a:t>
            </a:r>
            <a:r>
              <a:rPr lang="tr-TR" sz="3600" dirty="0" smtClean="0">
                <a:latin typeface="Arial" charset="0"/>
              </a:rPr>
              <a:t>)</a:t>
            </a:r>
          </a:p>
          <a:p>
            <a:pPr>
              <a:lnSpc>
                <a:spcPct val="87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600" b="1" dirty="0" smtClean="0">
                <a:latin typeface="Arial" charset="0"/>
              </a:rPr>
              <a:t> 10 </a:t>
            </a:r>
            <a:r>
              <a:rPr lang="tr-TR" sz="3600" b="1" dirty="0" err="1" smtClean="0">
                <a:latin typeface="Arial" charset="0"/>
              </a:rPr>
              <a:t>items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with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score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b="1" dirty="0" smtClean="0">
                <a:latin typeface="Arial" charset="0"/>
              </a:rPr>
              <a:t>B</a:t>
            </a:r>
            <a:r>
              <a:rPr lang="tr-TR" sz="3600" dirty="0" smtClean="0">
                <a:latin typeface="Arial" charset="0"/>
              </a:rPr>
              <a:t> (</a:t>
            </a:r>
            <a:r>
              <a:rPr lang="tr-TR" sz="3600" dirty="0" err="1" smtClean="0">
                <a:latin typeface="Arial" charset="0"/>
              </a:rPr>
              <a:t>minor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change</a:t>
            </a:r>
            <a:r>
              <a:rPr lang="tr-TR" sz="3600" dirty="0" smtClean="0">
                <a:latin typeface="Arial" charset="0"/>
              </a:rPr>
              <a:t>)</a:t>
            </a:r>
          </a:p>
          <a:p>
            <a:pPr>
              <a:lnSpc>
                <a:spcPct val="87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600" b="1" dirty="0" smtClean="0">
                <a:latin typeface="Arial" charset="0"/>
              </a:rPr>
              <a:t> 1 </a:t>
            </a:r>
            <a:r>
              <a:rPr lang="tr-TR" sz="3600" b="1" dirty="0" err="1" smtClean="0">
                <a:latin typeface="Arial" charset="0"/>
              </a:rPr>
              <a:t>items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with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score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b="1" dirty="0" smtClean="0">
                <a:latin typeface="Arial" charset="0"/>
              </a:rPr>
              <a:t>C</a:t>
            </a:r>
            <a:r>
              <a:rPr lang="tr-TR" sz="3600" dirty="0" smtClean="0">
                <a:latin typeface="Arial" charset="0"/>
              </a:rPr>
              <a:t> (</a:t>
            </a:r>
            <a:r>
              <a:rPr lang="tr-TR" sz="3600" dirty="0" err="1" smtClean="0">
                <a:latin typeface="Arial" charset="0"/>
              </a:rPr>
              <a:t>major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change</a:t>
            </a:r>
            <a:r>
              <a:rPr lang="tr-TR" sz="3600" dirty="0" smtClean="0">
                <a:latin typeface="Arial" charset="0"/>
              </a:rPr>
              <a:t>)</a:t>
            </a:r>
          </a:p>
          <a:p>
            <a:pPr>
              <a:lnSpc>
                <a:spcPct val="87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600" b="1" dirty="0" smtClean="0">
                <a:latin typeface="Arial" charset="0"/>
              </a:rPr>
              <a:t> 0 </a:t>
            </a:r>
            <a:r>
              <a:rPr lang="tr-TR" sz="3600" b="1" dirty="0" err="1" smtClean="0">
                <a:latin typeface="Arial" charset="0"/>
              </a:rPr>
              <a:t>items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with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score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b="1" dirty="0" smtClean="0">
                <a:latin typeface="Arial" charset="0"/>
              </a:rPr>
              <a:t>D</a:t>
            </a:r>
            <a:endParaRPr lang="tr-TR" sz="3600" dirty="0" smtClean="0">
              <a:latin typeface="Arial" charset="0"/>
            </a:endParaRPr>
          </a:p>
          <a:p>
            <a:pPr>
              <a:lnSpc>
                <a:spcPct val="87000"/>
              </a:lnSpc>
              <a:tabLst>
                <a:tab pos="1209675" algn="l"/>
                <a:tab pos="1665288" algn="l"/>
                <a:tab pos="2124075" algn="l"/>
                <a:tab pos="2581275" algn="l"/>
                <a:tab pos="3038475" algn="l"/>
                <a:tab pos="3494088" algn="l"/>
                <a:tab pos="3952875" algn="l"/>
                <a:tab pos="4410075" algn="l"/>
                <a:tab pos="4865688" algn="l"/>
                <a:tab pos="5322888" algn="l"/>
                <a:tab pos="5781675" algn="l"/>
                <a:tab pos="6238875" algn="l"/>
                <a:tab pos="6694488" algn="l"/>
                <a:tab pos="7151688" algn="l"/>
                <a:tab pos="7610475" algn="l"/>
                <a:tab pos="8067675" algn="l"/>
                <a:tab pos="8523288" algn="l"/>
                <a:tab pos="8980488" algn="l"/>
                <a:tab pos="9439275" algn="l"/>
              </a:tabLst>
            </a:pPr>
            <a:r>
              <a:rPr lang="tr-TR" sz="3600" b="1" dirty="0" smtClean="0">
                <a:latin typeface="Arial" charset="0"/>
              </a:rPr>
              <a:t> 3 </a:t>
            </a:r>
            <a:r>
              <a:rPr lang="tr-TR" sz="3600" b="1" dirty="0" err="1" smtClean="0">
                <a:latin typeface="Arial" charset="0"/>
              </a:rPr>
              <a:t>item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dirty="0" err="1" smtClean="0">
                <a:latin typeface="Arial" charset="0"/>
              </a:rPr>
              <a:t>with</a:t>
            </a:r>
            <a:r>
              <a:rPr lang="tr-TR" sz="3600" dirty="0" smtClean="0">
                <a:latin typeface="Arial" charset="0"/>
              </a:rPr>
              <a:t> </a:t>
            </a:r>
            <a:r>
              <a:rPr lang="tr-TR" sz="3600" b="1" dirty="0" smtClean="0">
                <a:latin typeface="Arial" charset="0"/>
              </a:rPr>
              <a:t>N/A</a:t>
            </a:r>
            <a:endParaRPr lang="tr-TR" sz="26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0" y="-12700"/>
            <a:ext cx="6372200" cy="9214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/>
            <a:r>
              <a:rPr lang="tr-TR" sz="4000" b="1" dirty="0" smtClean="0">
                <a:solidFill>
                  <a:schemeClr val="bg1"/>
                </a:solidFill>
                <a:latin typeface="Calibri" pitchFamily="34" charset="0"/>
              </a:rPr>
              <a:t>Self </a:t>
            </a:r>
            <a:r>
              <a:rPr lang="tr-TR" sz="4000" b="1" dirty="0" err="1" smtClean="0">
                <a:solidFill>
                  <a:schemeClr val="bg1"/>
                </a:solidFill>
                <a:latin typeface="Calibri" pitchFamily="34" charset="0"/>
              </a:rPr>
              <a:t>Auditing</a:t>
            </a:r>
            <a:r>
              <a:rPr lang="tr-TR" sz="4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latin typeface="Calibri" pitchFamily="34" charset="0"/>
              </a:rPr>
              <a:t>Results</a:t>
            </a:r>
            <a:endParaRPr lang="tr-TR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7" name="Picture 6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900" dirty="0" smtClean="0"/>
              <a:t>3.2.1. </a:t>
            </a:r>
            <a:r>
              <a:rPr lang="tr-TR" sz="3900" dirty="0" err="1" smtClean="0"/>
              <a:t>Records</a:t>
            </a:r>
            <a:r>
              <a:rPr lang="tr-TR" sz="3900" dirty="0" smtClean="0"/>
              <a:t> </a:t>
            </a:r>
            <a:r>
              <a:rPr lang="tr-TR" sz="3900" dirty="0" err="1" smtClean="0"/>
              <a:t>Archival</a:t>
            </a:r>
            <a:r>
              <a:rPr lang="tr-TR" sz="3900" dirty="0" smtClean="0"/>
              <a:t> (12)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r-TR" sz="3200" dirty="0" smtClean="0"/>
              <a:t> </a:t>
            </a:r>
            <a:r>
              <a:rPr lang="tr-TR" sz="3200" dirty="0" err="1" smtClean="0"/>
              <a:t>The</a:t>
            </a:r>
            <a:r>
              <a:rPr lang="tr-TR" sz="3200" dirty="0" smtClean="0"/>
              <a:t> CA is </a:t>
            </a:r>
            <a:r>
              <a:rPr lang="tr-TR" sz="3200" dirty="0" err="1" smtClean="0"/>
              <a:t>responsible</a:t>
            </a:r>
            <a:r>
              <a:rPr lang="tr-TR" sz="3200" dirty="0" smtClean="0"/>
              <a:t> </a:t>
            </a:r>
            <a:r>
              <a:rPr lang="tr-TR" sz="3200" dirty="0" err="1" smtClean="0"/>
              <a:t>for</a:t>
            </a:r>
            <a:r>
              <a:rPr lang="tr-TR" sz="3200" dirty="0" smtClean="0"/>
              <a:t> </a:t>
            </a:r>
            <a:r>
              <a:rPr lang="tr-TR" sz="3200" dirty="0" err="1" smtClean="0"/>
              <a:t>maintaining</a:t>
            </a:r>
            <a:r>
              <a:rPr lang="tr-TR" sz="3200" dirty="0" smtClean="0"/>
              <a:t> an </a:t>
            </a:r>
            <a:r>
              <a:rPr lang="tr-TR" sz="3200" dirty="0" err="1" smtClean="0"/>
              <a:t>archive</a:t>
            </a:r>
            <a:r>
              <a:rPr lang="tr-TR" sz="3200" dirty="0" smtClean="0"/>
              <a:t> of </a:t>
            </a:r>
            <a:r>
              <a:rPr lang="tr-TR" sz="3200" dirty="0" err="1" smtClean="0"/>
              <a:t>these</a:t>
            </a:r>
            <a:r>
              <a:rPr lang="tr-TR" sz="3200" dirty="0" smtClean="0"/>
              <a:t> </a:t>
            </a:r>
            <a:r>
              <a:rPr lang="tr-TR" sz="3200" dirty="0" err="1" smtClean="0"/>
              <a:t>records</a:t>
            </a:r>
            <a:r>
              <a:rPr lang="tr-TR" sz="3200" dirty="0" smtClean="0"/>
              <a:t> in an </a:t>
            </a:r>
            <a:r>
              <a:rPr lang="tr-TR" sz="3200" dirty="0" err="1" smtClean="0"/>
              <a:t>auditable</a:t>
            </a:r>
            <a:r>
              <a:rPr lang="tr-TR" sz="3200" dirty="0" smtClean="0"/>
              <a:t> form 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tr-TR" dirty="0" err="1" smtClean="0"/>
              <a:t>Documentation</a:t>
            </a:r>
            <a:r>
              <a:rPr lang="tr-TR" dirty="0" smtClean="0"/>
              <a:t>  is OK but it is not </a:t>
            </a:r>
            <a:r>
              <a:rPr lang="tr-TR" dirty="0" err="1" smtClean="0"/>
              <a:t>well</a:t>
            </a:r>
            <a:r>
              <a:rPr lang="tr-TR" dirty="0" smtClean="0"/>
              <a:t> </a:t>
            </a:r>
            <a:r>
              <a:rPr lang="tr-TR" dirty="0" err="1" smtClean="0"/>
              <a:t>organised</a:t>
            </a:r>
            <a:r>
              <a:rPr lang="tr-TR" dirty="0" smtClean="0"/>
              <a:t> in </a:t>
            </a:r>
            <a:r>
              <a:rPr lang="tr-TR" dirty="0" err="1" smtClean="0"/>
              <a:t>practical</a:t>
            </a:r>
            <a:r>
              <a:rPr lang="tr-TR" dirty="0" smtClean="0"/>
              <a:t>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records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stored</a:t>
            </a:r>
            <a:r>
              <a:rPr lang="tr-TR" dirty="0" smtClean="0"/>
              <a:t> in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areas</a:t>
            </a:r>
            <a:endParaRPr lang="tr-TR" dirty="0" smtClean="0"/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tr-TR" dirty="0" err="1" smtClean="0"/>
              <a:t>Especially</a:t>
            </a:r>
            <a:r>
              <a:rPr lang="tr-TR" dirty="0" smtClean="0"/>
              <a:t> e-</a:t>
            </a:r>
            <a:r>
              <a:rPr lang="tr-TR" dirty="0" err="1" smtClean="0"/>
              <a:t>mails</a:t>
            </a:r>
            <a:endParaRPr lang="tr-TR" dirty="0" smtClean="0"/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tr-TR" dirty="0" smtClean="0"/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r>
              <a:rPr lang="tr-TR" b="1" dirty="0" err="1" smtClean="0"/>
              <a:t>Action</a:t>
            </a:r>
            <a:r>
              <a:rPr lang="tr-TR" b="1" dirty="0" smtClean="0"/>
              <a:t>: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records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be </a:t>
            </a:r>
            <a:r>
              <a:rPr lang="tr-TR" dirty="0" err="1" smtClean="0"/>
              <a:t>organised</a:t>
            </a:r>
            <a:r>
              <a:rPr lang="tr-TR" dirty="0" smtClean="0"/>
              <a:t> in an </a:t>
            </a:r>
            <a:r>
              <a:rPr lang="tr-TR" dirty="0" err="1" smtClean="0"/>
              <a:t>auditable</a:t>
            </a:r>
            <a:r>
              <a:rPr lang="tr-TR" dirty="0" smtClean="0"/>
              <a:t> form at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end</a:t>
            </a:r>
            <a:r>
              <a:rPr lang="tr-TR" dirty="0" smtClean="0"/>
              <a:t> of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year</a:t>
            </a:r>
            <a:r>
              <a:rPr lang="tr-TR" dirty="0" smtClean="0"/>
              <a:t>.</a:t>
            </a:r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tr-TR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endParaRPr lang="tr-TR" dirty="0" smtClean="0"/>
          </a:p>
          <a:p>
            <a:pPr lvl="1" eaLnBrk="1" fontAlgn="auto" hangingPunct="1">
              <a:spcAft>
                <a:spcPts val="0"/>
              </a:spcAft>
              <a:defRPr/>
            </a:pPr>
            <a:endParaRPr lang="tr-TR" sz="3500" dirty="0" smtClean="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6372200" cy="908720"/>
          </a:xfrm>
          <a:prstGeom prst="rect">
            <a:avLst/>
          </a:prstGeom>
          <a:gradFill rotWithShape="0">
            <a:gsLst>
              <a:gs pos="0">
                <a:srgbClr val="990000"/>
              </a:gs>
              <a:gs pos="100000">
                <a:srgbClr val="FF505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95785" tIns="47892" rIns="95785" bIns="47892"/>
          <a:lstStyle/>
          <a:p>
            <a:pPr algn="ctr">
              <a:defRPr/>
            </a:pP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 –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major</a:t>
            </a:r>
            <a:r>
              <a:rPr lang="tr-T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 </a:t>
            </a:r>
            <a:r>
              <a:rPr lang="tr-TR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+mn-cs"/>
              </a:rPr>
              <a:t>change</a:t>
            </a:r>
            <a:endParaRPr lang="tr-T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65DF-3DDD-4471-A582-10D4D90D3340}" type="slidenum">
              <a:rPr lang="tr-TR" smtClean="0"/>
              <a:pPr>
                <a:defRPr/>
              </a:pPr>
              <a:t>9</a:t>
            </a:fld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September 12-14 EUGridPMA Marrakesh Meeting</a:t>
            </a:r>
            <a:endParaRPr lang="tr-TR"/>
          </a:p>
        </p:txBody>
      </p:sp>
      <p:pic>
        <p:nvPicPr>
          <p:cNvPr id="8" name="Picture 7" descr="truba_logo_back_gri_kucu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3512" y="0"/>
            <a:ext cx="2770488" cy="908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5430</TotalTime>
  <Words>1025</Words>
  <Application>Microsoft Office PowerPoint</Application>
  <PresentationFormat>Ekran Gösterisi (4:3)</PresentationFormat>
  <Paragraphs>171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Default Design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</vt:vector>
  </TitlesOfParts>
  <Company>ULAKBIM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Serkan ORCAN</dc:creator>
  <cp:lastModifiedBy>onur</cp:lastModifiedBy>
  <cp:revision>330</cp:revision>
  <dcterms:created xsi:type="dcterms:W3CDTF">2008-01-17T09:53:30Z</dcterms:created>
  <dcterms:modified xsi:type="dcterms:W3CDTF">2011-09-12T09:43:59Z</dcterms:modified>
</cp:coreProperties>
</file>