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2" r:id="rId4"/>
    <p:sldId id="263" r:id="rId5"/>
    <p:sldId id="260" r:id="rId6"/>
    <p:sldId id="264" r:id="rId7"/>
    <p:sldId id="261" r:id="rId8"/>
    <p:sldId id="265" r:id="rId9"/>
    <p:sldId id="259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6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5BDC4-9EBB-4B68-9F87-D8A0470A1DF9}" type="datetimeFigureOut">
              <a:rPr lang="it-IT" smtClean="0"/>
              <a:pPr/>
              <a:t>12/09/11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42C31-8507-4B43-A4D8-E8A5CF382E3A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0707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42C31-8507-4B43-A4D8-E8A5CF382E3A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67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5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5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26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37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85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2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0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0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D81A6-205E-2044-8FA9-1EB7BEAFD453}" type="datetimeFigureOut">
              <a:rPr lang="en-US" smtClean="0"/>
              <a:pPr/>
              <a:t>12/09/11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1F1D2-13DF-2143-AE09-F28B6321D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9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IGI Web Portal Framework integrating CA-online services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Marco Bencivenni</a:t>
            </a:r>
          </a:p>
          <a:p>
            <a:r>
              <a:rPr lang="en-US" dirty="0" smtClean="0"/>
              <a:t>13/09/2011</a:t>
            </a:r>
          </a:p>
          <a:p>
            <a:r>
              <a:rPr lang="en-US" dirty="0" err="1" smtClean="0"/>
              <a:t>EUGridPMA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19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important 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/>
              <a:t>passphrase to activate the certificate will be requested on-</a:t>
            </a:r>
            <a:r>
              <a:rPr lang="en-GB" dirty="0" smtClean="0"/>
              <a:t>line (via https), </a:t>
            </a:r>
            <a:r>
              <a:rPr lang="en-GB" dirty="0"/>
              <a:t>kept in a non-swappable memory area for few minutes and then </a:t>
            </a:r>
            <a:r>
              <a:rPr lang="en-GB" dirty="0" smtClean="0"/>
              <a:t>deleted</a:t>
            </a:r>
            <a:r>
              <a:rPr lang="en-US" dirty="0" smtClean="0"/>
              <a:t>. 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/>
              <a:t>private key </a:t>
            </a:r>
            <a:r>
              <a:rPr lang="en-GB" dirty="0" smtClean="0"/>
              <a:t>will </a:t>
            </a:r>
            <a:r>
              <a:rPr lang="en-GB" dirty="0"/>
              <a:t>be conserved on the portal</a:t>
            </a:r>
            <a:r>
              <a:rPr lang="it-IT" dirty="0" smtClean="0">
                <a:effectLst/>
              </a:rPr>
              <a:t> in </a:t>
            </a:r>
            <a:r>
              <a:rPr lang="en-GB" dirty="0" smtClean="0"/>
              <a:t>encrypted form as written in </a:t>
            </a:r>
            <a:r>
              <a:rPr lang="en-GB" dirty="0" err="1" smtClean="0"/>
              <a:t>EUGridPMA</a:t>
            </a:r>
            <a:r>
              <a:rPr lang="en-GB" dirty="0" smtClean="0"/>
              <a:t> guidelines</a:t>
            </a:r>
            <a:endParaRPr lang="it-IT" dirty="0" smtClean="0">
              <a:effectLst/>
            </a:endParaRPr>
          </a:p>
          <a:p>
            <a:pPr>
              <a:lnSpc>
                <a:spcPct val="120000"/>
              </a:lnSpc>
            </a:pPr>
            <a:r>
              <a:rPr lang="en-US" dirty="0" smtClean="0"/>
              <a:t>The long term proxy is encrypted using the passphrase.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The user certificate can always be revoked (and so all the proxies)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The </a:t>
            </a:r>
            <a:r>
              <a:rPr lang="en-GB" dirty="0"/>
              <a:t>portal will interacts with all the external elements as Grid services (VOMS, </a:t>
            </a:r>
            <a:r>
              <a:rPr lang="en-GB" dirty="0" err="1"/>
              <a:t>MyProxy</a:t>
            </a:r>
            <a:r>
              <a:rPr lang="en-GB" dirty="0"/>
              <a:t>…), IDPs and CA online using Shibboleth protocol and in encrypted </a:t>
            </a:r>
            <a:r>
              <a:rPr lang="en-GB" dirty="0" smtClean="0"/>
              <a:t>form </a:t>
            </a:r>
            <a:r>
              <a:rPr lang="en-US" dirty="0" smtClean="0"/>
              <a:t>using standard </a:t>
            </a:r>
            <a:r>
              <a:rPr lang="en-US" dirty="0" err="1" smtClean="0"/>
              <a:t>ssl</a:t>
            </a:r>
            <a:r>
              <a:rPr lang="en-US" dirty="0" smtClean="0"/>
              <a:t> connections</a:t>
            </a:r>
            <a:r>
              <a:rPr lang="en-GB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5614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IGI (Italian </a:t>
            </a:r>
            <a:r>
              <a:rPr lang="en-GB" dirty="0"/>
              <a:t>Grid </a:t>
            </a:r>
            <a:r>
              <a:rPr lang="en-GB" dirty="0" smtClean="0"/>
              <a:t>Initiative) is developing </a:t>
            </a:r>
            <a:r>
              <a:rPr lang="en-GB" dirty="0"/>
              <a:t>a web portal </a:t>
            </a:r>
            <a:r>
              <a:rPr lang="en-GB" dirty="0" smtClean="0"/>
              <a:t>to ease the access to grid </a:t>
            </a:r>
            <a:r>
              <a:rPr lang="en-GB" dirty="0"/>
              <a:t>and cloud </a:t>
            </a:r>
            <a:r>
              <a:rPr lang="en-GB" dirty="0" smtClean="0"/>
              <a:t>services.</a:t>
            </a:r>
            <a:endParaRPr lang="it-IT" dirty="0"/>
          </a:p>
          <a:p>
            <a:r>
              <a:rPr lang="en-GB" dirty="0" smtClean="0"/>
              <a:t>The main goal is to hide </a:t>
            </a:r>
            <a:r>
              <a:rPr lang="en-GB" dirty="0"/>
              <a:t>the </a:t>
            </a:r>
            <a:r>
              <a:rPr lang="en-GB" dirty="0" smtClean="0"/>
              <a:t>“complexity” </a:t>
            </a:r>
            <a:r>
              <a:rPr lang="en-GB" dirty="0"/>
              <a:t>of </a:t>
            </a:r>
            <a:r>
              <a:rPr lang="en-GB" dirty="0" smtClean="0"/>
              <a:t>X509 </a:t>
            </a:r>
            <a:r>
              <a:rPr lang="en-GB" dirty="0"/>
              <a:t>certificates </a:t>
            </a:r>
            <a:r>
              <a:rPr lang="en-GB" dirty="0" smtClean="0"/>
              <a:t>(request </a:t>
            </a:r>
            <a:r>
              <a:rPr lang="en-GB" dirty="0"/>
              <a:t>and </a:t>
            </a:r>
            <a:r>
              <a:rPr lang="en-GB" dirty="0" smtClean="0"/>
              <a:t>management) </a:t>
            </a:r>
          </a:p>
          <a:p>
            <a:r>
              <a:rPr lang="it-IT" dirty="0" smtClean="0"/>
              <a:t>IGTF </a:t>
            </a:r>
            <a:r>
              <a:rPr lang="it-IT" dirty="0" err="1" smtClean="0"/>
              <a:t>policies</a:t>
            </a:r>
            <a:r>
              <a:rPr lang="it-IT" dirty="0" smtClean="0"/>
              <a:t> and </a:t>
            </a:r>
            <a:r>
              <a:rPr lang="it-IT" dirty="0" err="1" smtClean="0"/>
              <a:t>guidelines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taken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account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designing</a:t>
            </a:r>
            <a:r>
              <a:rPr lang="it-IT" dirty="0" smtClean="0"/>
              <a:t> the </a:t>
            </a:r>
            <a:r>
              <a:rPr lang="it-IT" dirty="0" err="1" smtClean="0"/>
              <a:t>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access -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Strong </a:t>
            </a:r>
            <a:r>
              <a:rPr lang="en-GB" dirty="0"/>
              <a:t>user identification by </a:t>
            </a:r>
            <a:r>
              <a:rPr lang="en-GB" dirty="0" smtClean="0"/>
              <a:t>means </a:t>
            </a:r>
            <a:r>
              <a:rPr lang="en-GB" dirty="0"/>
              <a:t>of an </a:t>
            </a:r>
            <a:r>
              <a:rPr lang="en-GB" dirty="0" err="1" smtClean="0"/>
              <a:t>IdP</a:t>
            </a:r>
            <a:r>
              <a:rPr lang="en-GB" dirty="0" smtClean="0"/>
              <a:t> belonging to an accredited  </a:t>
            </a:r>
            <a:r>
              <a:rPr lang="en-GB" dirty="0"/>
              <a:t>identity federation (i.e. IDEM federation). This must represent the external authentication layer. </a:t>
            </a:r>
            <a:endParaRPr lang="en-GB" dirty="0" smtClean="0"/>
          </a:p>
          <a:p>
            <a:pPr lvl="1"/>
            <a:r>
              <a:rPr lang="en-GB" dirty="0" smtClean="0"/>
              <a:t>If a user </a:t>
            </a:r>
            <a:r>
              <a:rPr lang="en-GB" dirty="0"/>
              <a:t>is not registered in </a:t>
            </a:r>
            <a:r>
              <a:rPr lang="en-GB" dirty="0" smtClean="0"/>
              <a:t>accredited  identity federation  he/she can’t access the grid and cloud services through the portal</a:t>
            </a:r>
          </a:p>
          <a:p>
            <a:r>
              <a:rPr lang="en-GB" dirty="0" smtClean="0"/>
              <a:t>At the first access some user information is </a:t>
            </a:r>
            <a:r>
              <a:rPr lang="en-GB" dirty="0" err="1" smtClean="0"/>
              <a:t>requqested</a:t>
            </a:r>
            <a:r>
              <a:rPr lang="en-GB" dirty="0" smtClean="0"/>
              <a:t> and stored: we distinguish between users with or without a X.509 certificate</a:t>
            </a:r>
          </a:p>
          <a:p>
            <a:pPr lvl="1"/>
            <a:r>
              <a:rPr lang="en-GB" dirty="0" smtClean="0"/>
              <a:t>User with certificate: upload it</a:t>
            </a:r>
          </a:p>
          <a:p>
            <a:pPr lvl="1"/>
            <a:r>
              <a:rPr lang="en-GB" dirty="0" smtClean="0"/>
              <a:t>User without certificate: portal asks for a certificate to a CA-online on behalf of the 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54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1: </a:t>
            </a:r>
            <a:br>
              <a:rPr lang="en-US" dirty="0" smtClean="0"/>
            </a:br>
            <a:r>
              <a:rPr lang="en-US" dirty="0" smtClean="0"/>
              <a:t>First access user with certificate</a:t>
            </a:r>
            <a:endParaRPr lang="en-US" dirty="0"/>
          </a:p>
        </p:txBody>
      </p:sp>
      <p:sp>
        <p:nvSpPr>
          <p:cNvPr id="4" name="Rettangolo arrotondato 9"/>
          <p:cNvSpPr/>
          <p:nvPr/>
        </p:nvSpPr>
        <p:spPr>
          <a:xfrm>
            <a:off x="2810369" y="2619218"/>
            <a:ext cx="2710491" cy="2765919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Immagine 10" descr="btnUser-Group-Business-48-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5817" y="6057423"/>
            <a:ext cx="748145" cy="74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arrotondato 31"/>
          <p:cNvSpPr/>
          <p:nvPr/>
        </p:nvSpPr>
        <p:spPr>
          <a:xfrm>
            <a:off x="311342" y="3548060"/>
            <a:ext cx="1296987" cy="72008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err="1"/>
              <a:t>Myproxy</a:t>
            </a:r>
            <a:r>
              <a:rPr lang="it-IT" sz="1200" dirty="0"/>
              <a:t> </a:t>
            </a:r>
            <a:r>
              <a:rPr lang="it-IT" sz="1200" dirty="0" smtClean="0"/>
              <a:t>server</a:t>
            </a:r>
            <a:endParaRPr lang="en-GB" sz="1200" dirty="0"/>
          </a:p>
        </p:txBody>
      </p:sp>
      <p:sp>
        <p:nvSpPr>
          <p:cNvPr id="7" name="CasellaDiTesto 151"/>
          <p:cNvSpPr txBox="1">
            <a:spLocks noChangeArrowheads="1"/>
          </p:cNvSpPr>
          <p:nvPr/>
        </p:nvSpPr>
        <p:spPr bwMode="auto">
          <a:xfrm>
            <a:off x="3490830" y="4188119"/>
            <a:ext cx="307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>
                <a:latin typeface="Calibri" pitchFamily="34" charset="0"/>
              </a:rPr>
              <a:t>Si</a:t>
            </a:r>
            <a:endParaRPr lang="en-GB" sz="1400">
              <a:latin typeface="Calibri" pitchFamily="34" charset="0"/>
            </a:endParaRPr>
          </a:p>
        </p:txBody>
      </p:sp>
      <p:cxnSp>
        <p:nvCxnSpPr>
          <p:cNvPr id="9" name="Connettore 2 53"/>
          <p:cNvCxnSpPr>
            <a:stCxn id="5" idx="0"/>
          </p:cNvCxnSpPr>
          <p:nvPr/>
        </p:nvCxnSpPr>
        <p:spPr>
          <a:xfrm flipH="1" flipV="1">
            <a:off x="3964308" y="4631925"/>
            <a:ext cx="35582" cy="1425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6" idx="3"/>
          </p:cNvCxnSpPr>
          <p:nvPr/>
        </p:nvCxnSpPr>
        <p:spPr>
          <a:xfrm flipH="1" flipV="1">
            <a:off x="1608329" y="3908100"/>
            <a:ext cx="1882501" cy="1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52708" y="1895620"/>
            <a:ext cx="81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Liferay</a:t>
            </a:r>
            <a:r>
              <a:rPr lang="en-US" dirty="0" smtClean="0"/>
              <a:t> </a:t>
            </a:r>
          </a:p>
          <a:p>
            <a:r>
              <a:rPr lang="en-US" dirty="0" smtClean="0"/>
              <a:t>Portal</a:t>
            </a:r>
            <a:endParaRPr lang="en-US" dirty="0"/>
          </a:p>
        </p:txBody>
      </p:sp>
      <p:cxnSp>
        <p:nvCxnSpPr>
          <p:cNvPr id="14" name="Connettore 2 68"/>
          <p:cNvCxnSpPr/>
          <p:nvPr/>
        </p:nvCxnSpPr>
        <p:spPr>
          <a:xfrm>
            <a:off x="4729844" y="3899207"/>
            <a:ext cx="1943144" cy="586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Connettore 164"/>
          <p:cNvSpPr/>
          <p:nvPr/>
        </p:nvSpPr>
        <p:spPr>
          <a:xfrm>
            <a:off x="5736884" y="4114062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706291" y="4055860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77822" y="3548060"/>
            <a:ext cx="1314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IDP Verification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666721" y="2740243"/>
            <a:ext cx="13312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proxy is saved and the certificate will be thrown away</a:t>
            </a:r>
            <a:endParaRPr lang="en-US" sz="1400" dirty="0"/>
          </a:p>
        </p:txBody>
      </p:sp>
      <p:sp>
        <p:nvSpPr>
          <p:cNvPr id="21" name="Connettore 164"/>
          <p:cNvSpPr/>
          <p:nvPr/>
        </p:nvSpPr>
        <p:spPr>
          <a:xfrm>
            <a:off x="3546062" y="5754809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517602" y="5674685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158735" y="5423712"/>
            <a:ext cx="18139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Certificate/Private key</a:t>
            </a:r>
          </a:p>
          <a:p>
            <a:r>
              <a:rPr lang="en-US" sz="1400" dirty="0" smtClean="0"/>
              <a:t> upload and digit</a:t>
            </a:r>
          </a:p>
          <a:p>
            <a:r>
              <a:rPr lang="en-US" sz="1400" dirty="0" smtClean="0"/>
              <a:t> Passphrase</a:t>
            </a:r>
            <a:endParaRPr lang="en-US" sz="1400" dirty="0"/>
          </a:p>
        </p:txBody>
      </p:sp>
      <p:sp>
        <p:nvSpPr>
          <p:cNvPr id="27" name="Connettore 164"/>
          <p:cNvSpPr/>
          <p:nvPr/>
        </p:nvSpPr>
        <p:spPr>
          <a:xfrm>
            <a:off x="2122010" y="4080169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2091293" y="4017259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</a:p>
        </p:txBody>
      </p:sp>
      <p:sp>
        <p:nvSpPr>
          <p:cNvPr id="31" name="Cloud 30"/>
          <p:cNvSpPr/>
          <p:nvPr/>
        </p:nvSpPr>
        <p:spPr>
          <a:xfrm>
            <a:off x="6754405" y="2615700"/>
            <a:ext cx="2258335" cy="2979659"/>
          </a:xfrm>
          <a:prstGeom prst="cloud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39000"/>
                </a:schemeClr>
              </a:gs>
              <a:gs pos="80000">
                <a:schemeClr val="accent1">
                  <a:shade val="93000"/>
                  <a:satMod val="130000"/>
                  <a:alpha val="39000"/>
                </a:schemeClr>
              </a:gs>
              <a:gs pos="100000">
                <a:schemeClr val="accent1">
                  <a:shade val="94000"/>
                  <a:satMod val="135000"/>
                  <a:alpha val="3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143168" y="3683631"/>
            <a:ext cx="1204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Accredited</a:t>
            </a:r>
          </a:p>
          <a:p>
            <a:r>
              <a:rPr lang="en-US" dirty="0" smtClean="0"/>
              <a:t>Federation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184613" y="5485267"/>
            <a:ext cx="793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Login</a:t>
            </a:r>
            <a:endParaRPr lang="en-US" sz="1400" dirty="0"/>
          </a:p>
        </p:txBody>
      </p:sp>
      <p:cxnSp>
        <p:nvCxnSpPr>
          <p:cNvPr id="43" name="Elbow Connector 42"/>
          <p:cNvCxnSpPr/>
          <p:nvPr/>
        </p:nvCxnSpPr>
        <p:spPr>
          <a:xfrm flipV="1">
            <a:off x="4191358" y="4363637"/>
            <a:ext cx="2492421" cy="1685943"/>
          </a:xfrm>
          <a:prstGeom prst="bentConnector3">
            <a:avLst>
              <a:gd name="adj1" fmla="val -403"/>
            </a:avLst>
          </a:prstGeom>
          <a:ln w="28575" cmpd="sng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Rettangolo 47"/>
          <p:cNvSpPr/>
          <p:nvPr/>
        </p:nvSpPr>
        <p:spPr>
          <a:xfrm>
            <a:off x="3490830" y="3479796"/>
            <a:ext cx="1239014" cy="11403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First </a:t>
            </a:r>
            <a:r>
              <a:rPr lang="it-IT" sz="1200" dirty="0" err="1" smtClean="0"/>
              <a:t>access</a:t>
            </a:r>
            <a:endParaRPr lang="it-IT" sz="1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</p:txBody>
      </p:sp>
    </p:spTree>
    <p:extLst>
      <p:ext uri="{BB962C8B-B14F-4D97-AF65-F5344CB8AC3E}">
        <p14:creationId xmlns:p14="http://schemas.microsoft.com/office/powerpoint/2010/main" val="79269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0" grpId="0"/>
      <p:bldP spid="21" grpId="0" animBg="1"/>
      <p:bldP spid="22" grpId="0"/>
      <p:bldP spid="23" grpId="0"/>
      <p:bldP spid="27" grpId="0" animBg="1"/>
      <p:bldP spid="28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2: </a:t>
            </a:r>
            <a:br>
              <a:rPr lang="en-US" dirty="0" smtClean="0"/>
            </a:br>
            <a:r>
              <a:rPr lang="en-US" dirty="0" smtClean="0"/>
              <a:t>First access user without certificate</a:t>
            </a:r>
            <a:endParaRPr lang="en-US" dirty="0"/>
          </a:p>
        </p:txBody>
      </p:sp>
      <p:sp>
        <p:nvSpPr>
          <p:cNvPr id="4" name="Rettangolo arrotondato 9"/>
          <p:cNvSpPr/>
          <p:nvPr/>
        </p:nvSpPr>
        <p:spPr>
          <a:xfrm>
            <a:off x="2810369" y="2619218"/>
            <a:ext cx="2710491" cy="2513441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Immagine 10" descr="btnUser-Group-Business-48-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6604" y="6104516"/>
            <a:ext cx="748145" cy="74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arrotondato 31"/>
          <p:cNvSpPr/>
          <p:nvPr/>
        </p:nvSpPr>
        <p:spPr>
          <a:xfrm>
            <a:off x="325940" y="2744003"/>
            <a:ext cx="1296987" cy="72008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err="1"/>
              <a:t>Myproxy</a:t>
            </a:r>
            <a:r>
              <a:rPr lang="it-IT" sz="1200" dirty="0"/>
              <a:t> </a:t>
            </a:r>
            <a:r>
              <a:rPr lang="it-IT" sz="1200" dirty="0" smtClean="0"/>
              <a:t>server</a:t>
            </a:r>
            <a:endParaRPr lang="en-GB" sz="1200" dirty="0"/>
          </a:p>
        </p:txBody>
      </p:sp>
      <p:sp>
        <p:nvSpPr>
          <p:cNvPr id="7" name="CasellaDiTesto 151"/>
          <p:cNvSpPr txBox="1">
            <a:spLocks noChangeArrowheads="1"/>
          </p:cNvSpPr>
          <p:nvPr/>
        </p:nvSpPr>
        <p:spPr bwMode="auto">
          <a:xfrm>
            <a:off x="3490830" y="4188119"/>
            <a:ext cx="307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>
                <a:latin typeface="Calibri" pitchFamily="34" charset="0"/>
              </a:rPr>
              <a:t>Si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8" name="Rettangolo 47"/>
          <p:cNvSpPr/>
          <p:nvPr/>
        </p:nvSpPr>
        <p:spPr>
          <a:xfrm>
            <a:off x="4470257" y="3450598"/>
            <a:ext cx="690563" cy="11403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First </a:t>
            </a:r>
            <a:r>
              <a:rPr lang="it-IT" sz="1200" dirty="0" err="1" smtClean="0"/>
              <a:t>access</a:t>
            </a:r>
            <a:endParaRPr lang="it-IT" sz="1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</p:txBody>
      </p:sp>
      <p:cxnSp>
        <p:nvCxnSpPr>
          <p:cNvPr id="9" name="Connettore 2 53"/>
          <p:cNvCxnSpPr/>
          <p:nvPr/>
        </p:nvCxnSpPr>
        <p:spPr>
          <a:xfrm flipH="1" flipV="1">
            <a:off x="3648652" y="4631924"/>
            <a:ext cx="35583" cy="1425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arrotondato 31"/>
          <p:cNvSpPr/>
          <p:nvPr/>
        </p:nvSpPr>
        <p:spPr>
          <a:xfrm>
            <a:off x="325940" y="4264552"/>
            <a:ext cx="1296987" cy="72008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CA online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(MICS)</a:t>
            </a:r>
            <a:endParaRPr lang="en-GB" sz="1200" dirty="0"/>
          </a:p>
        </p:txBody>
      </p:sp>
      <p:cxnSp>
        <p:nvCxnSpPr>
          <p:cNvPr id="11" name="Connettore 2 68"/>
          <p:cNvCxnSpPr>
            <a:stCxn id="10" idx="3"/>
          </p:cNvCxnSpPr>
          <p:nvPr/>
        </p:nvCxnSpPr>
        <p:spPr>
          <a:xfrm flipV="1">
            <a:off x="1622927" y="4351263"/>
            <a:ext cx="1521669" cy="273329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6" idx="3"/>
          </p:cNvCxnSpPr>
          <p:nvPr/>
        </p:nvCxnSpPr>
        <p:spPr>
          <a:xfrm flipH="1" flipV="1">
            <a:off x="1622927" y="3104043"/>
            <a:ext cx="1521670" cy="410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52708" y="1895620"/>
            <a:ext cx="81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Liferay</a:t>
            </a:r>
            <a:r>
              <a:rPr lang="en-US" dirty="0" smtClean="0"/>
              <a:t> </a:t>
            </a:r>
          </a:p>
          <a:p>
            <a:r>
              <a:rPr lang="en-US" dirty="0" smtClean="0"/>
              <a:t>Portal</a:t>
            </a:r>
            <a:endParaRPr lang="en-US" dirty="0"/>
          </a:p>
        </p:txBody>
      </p:sp>
      <p:cxnSp>
        <p:nvCxnSpPr>
          <p:cNvPr id="14" name="Connettore 2 68"/>
          <p:cNvCxnSpPr/>
          <p:nvPr/>
        </p:nvCxnSpPr>
        <p:spPr>
          <a:xfrm>
            <a:off x="5160820" y="4055860"/>
            <a:ext cx="1512168" cy="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Connettore 164"/>
          <p:cNvSpPr/>
          <p:nvPr/>
        </p:nvSpPr>
        <p:spPr>
          <a:xfrm>
            <a:off x="5736884" y="4127868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706291" y="4069666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17544" y="3282132"/>
            <a:ext cx="13418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IDP Verification and SAML delegation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24245" y="4595586"/>
            <a:ext cx="11861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portal asks for a certificate on behalf of the user 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79133" y="1745817"/>
            <a:ext cx="15654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proxy is saved and the certificate/private key are saved in encrypted form</a:t>
            </a:r>
            <a:endParaRPr lang="en-US" sz="1400" dirty="0"/>
          </a:p>
        </p:txBody>
      </p:sp>
      <p:sp>
        <p:nvSpPr>
          <p:cNvPr id="21" name="Connettore 164"/>
          <p:cNvSpPr/>
          <p:nvPr/>
        </p:nvSpPr>
        <p:spPr>
          <a:xfrm>
            <a:off x="3444842" y="5132659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416382" y="5066341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2155" y="5425273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Passphrase</a:t>
            </a:r>
            <a:endParaRPr lang="en-US" sz="1400" dirty="0"/>
          </a:p>
        </p:txBody>
      </p:sp>
      <p:sp>
        <p:nvSpPr>
          <p:cNvPr id="24" name="Rettangolo 47"/>
          <p:cNvSpPr/>
          <p:nvPr/>
        </p:nvSpPr>
        <p:spPr>
          <a:xfrm>
            <a:off x="3216604" y="3407788"/>
            <a:ext cx="690563" cy="12124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CA online bridge</a:t>
            </a:r>
          </a:p>
        </p:txBody>
      </p:sp>
      <p:cxnSp>
        <p:nvCxnSpPr>
          <p:cNvPr id="25" name="Connettore 2 53"/>
          <p:cNvCxnSpPr/>
          <p:nvPr/>
        </p:nvCxnSpPr>
        <p:spPr>
          <a:xfrm flipV="1">
            <a:off x="3864676" y="4631924"/>
            <a:ext cx="923561" cy="14401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4" idx="3"/>
            <a:endCxn id="8" idx="1"/>
          </p:cNvCxnSpPr>
          <p:nvPr/>
        </p:nvCxnSpPr>
        <p:spPr>
          <a:xfrm>
            <a:off x="3907167" y="4013990"/>
            <a:ext cx="563090" cy="680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Connettore 164"/>
          <p:cNvSpPr/>
          <p:nvPr/>
        </p:nvSpPr>
        <p:spPr>
          <a:xfrm>
            <a:off x="2005226" y="3321181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974509" y="3249173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</a:t>
            </a:r>
          </a:p>
        </p:txBody>
      </p:sp>
      <p:sp>
        <p:nvSpPr>
          <p:cNvPr id="29" name="Connettore 164"/>
          <p:cNvSpPr/>
          <p:nvPr/>
        </p:nvSpPr>
        <p:spPr>
          <a:xfrm>
            <a:off x="1985202" y="4266122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1964921" y="4189382"/>
            <a:ext cx="275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31" name="Cloud 30"/>
          <p:cNvSpPr/>
          <p:nvPr/>
        </p:nvSpPr>
        <p:spPr>
          <a:xfrm>
            <a:off x="6754405" y="2615700"/>
            <a:ext cx="2258335" cy="2979659"/>
          </a:xfrm>
          <a:prstGeom prst="cloud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39000"/>
                </a:schemeClr>
              </a:gs>
              <a:gs pos="80000">
                <a:schemeClr val="accent1">
                  <a:shade val="93000"/>
                  <a:satMod val="130000"/>
                  <a:alpha val="39000"/>
                </a:schemeClr>
              </a:gs>
              <a:gs pos="100000">
                <a:schemeClr val="accent1">
                  <a:shade val="94000"/>
                  <a:satMod val="135000"/>
                  <a:alpha val="3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155417" y="5441470"/>
            <a:ext cx="793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Login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143168" y="3683631"/>
            <a:ext cx="1204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Accredited</a:t>
            </a:r>
          </a:p>
          <a:p>
            <a:r>
              <a:rPr lang="en-US" dirty="0" smtClean="0"/>
              <a:t>Federation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068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19" grpId="0"/>
      <p:bldP spid="20" grpId="0"/>
      <p:bldP spid="21" grpId="0" animBg="1"/>
      <p:bldP spid="22" grpId="0"/>
      <p:bldP spid="23" grpId="0"/>
      <p:bldP spid="27" grpId="0" animBg="1"/>
      <p:bldP spid="28" grpId="0"/>
      <p:bldP spid="29" grpId="0" animBg="1"/>
      <p:bldP spid="30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Authentication</a:t>
            </a:r>
            <a:endParaRPr lang="en-US" dirty="0"/>
          </a:p>
        </p:txBody>
      </p:sp>
      <p:sp>
        <p:nvSpPr>
          <p:cNvPr id="4" name="Rettangolo arrotondato 9"/>
          <p:cNvSpPr/>
          <p:nvPr/>
        </p:nvSpPr>
        <p:spPr>
          <a:xfrm>
            <a:off x="2941629" y="2136374"/>
            <a:ext cx="2008603" cy="2765919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5" name="Immagine 10" descr="btnUser-Group-Business-48-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9219" y="562167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arrotondato 31"/>
          <p:cNvSpPr/>
          <p:nvPr/>
        </p:nvSpPr>
        <p:spPr>
          <a:xfrm>
            <a:off x="457200" y="3089519"/>
            <a:ext cx="1296987" cy="72008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err="1"/>
              <a:t>Myproxy</a:t>
            </a:r>
            <a:r>
              <a:rPr lang="it-IT" sz="1200" dirty="0"/>
              <a:t> </a:t>
            </a:r>
            <a:r>
              <a:rPr lang="it-IT" sz="1200" dirty="0" smtClean="0"/>
              <a:t>server</a:t>
            </a:r>
            <a:endParaRPr lang="en-GB" sz="1200" dirty="0"/>
          </a:p>
        </p:txBody>
      </p:sp>
      <p:sp>
        <p:nvSpPr>
          <p:cNvPr id="7" name="CasellaDiTesto 151"/>
          <p:cNvSpPr txBox="1">
            <a:spLocks noChangeArrowheads="1"/>
          </p:cNvSpPr>
          <p:nvPr/>
        </p:nvSpPr>
        <p:spPr bwMode="auto">
          <a:xfrm>
            <a:off x="3492500" y="3705275"/>
            <a:ext cx="307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>
                <a:latin typeface="Calibri" pitchFamily="34" charset="0"/>
              </a:rPr>
              <a:t>Si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8" name="Rettangolo 47"/>
          <p:cNvSpPr/>
          <p:nvPr/>
        </p:nvSpPr>
        <p:spPr>
          <a:xfrm>
            <a:off x="3275856" y="2930486"/>
            <a:ext cx="1239624" cy="10683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err="1" smtClean="0"/>
              <a:t>Authentication</a:t>
            </a:r>
            <a:endParaRPr lang="it-IT" sz="1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</p:txBody>
      </p:sp>
      <p:cxnSp>
        <p:nvCxnSpPr>
          <p:cNvPr id="9" name="Connettore 2 53"/>
          <p:cNvCxnSpPr/>
          <p:nvPr/>
        </p:nvCxnSpPr>
        <p:spPr>
          <a:xfrm flipV="1">
            <a:off x="3654360" y="4013250"/>
            <a:ext cx="0" cy="14898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loud 9"/>
          <p:cNvSpPr/>
          <p:nvPr/>
        </p:nvSpPr>
        <p:spPr>
          <a:xfrm>
            <a:off x="5682994" y="2319769"/>
            <a:ext cx="2258335" cy="2979659"/>
          </a:xfrm>
          <a:prstGeom prst="cloud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39000"/>
                </a:schemeClr>
              </a:gs>
              <a:gs pos="80000">
                <a:schemeClr val="accent1">
                  <a:shade val="93000"/>
                  <a:satMod val="130000"/>
                  <a:alpha val="39000"/>
                </a:schemeClr>
              </a:gs>
              <a:gs pos="100000">
                <a:schemeClr val="accent1">
                  <a:shade val="94000"/>
                  <a:satMod val="135000"/>
                  <a:alpha val="3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tangolo arrotondato 31"/>
          <p:cNvSpPr/>
          <p:nvPr/>
        </p:nvSpPr>
        <p:spPr>
          <a:xfrm>
            <a:off x="457200" y="4610068"/>
            <a:ext cx="1296987" cy="72008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VOMS</a:t>
            </a:r>
            <a:endParaRPr lang="en-GB" sz="1200" dirty="0"/>
          </a:p>
        </p:txBody>
      </p:sp>
      <p:cxnSp>
        <p:nvCxnSpPr>
          <p:cNvPr id="12" name="Connettore 2 68"/>
          <p:cNvCxnSpPr/>
          <p:nvPr/>
        </p:nvCxnSpPr>
        <p:spPr>
          <a:xfrm>
            <a:off x="1754187" y="3449559"/>
            <a:ext cx="1521669" cy="15121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0"/>
            <a:endCxn id="6" idx="2"/>
          </p:cNvCxnSpPr>
          <p:nvPr/>
        </p:nvCxnSpPr>
        <p:spPr>
          <a:xfrm flipV="1">
            <a:off x="1105694" y="3809599"/>
            <a:ext cx="0" cy="800469"/>
          </a:xfrm>
          <a:prstGeom prst="straightConnector1">
            <a:avLst/>
          </a:prstGeom>
          <a:ln w="19050" cmpd="sng">
            <a:solidFill>
              <a:srgbClr val="660066"/>
            </a:solidFill>
            <a:prstDash val="sys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85469" y="1767042"/>
            <a:ext cx="143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Liferay</a:t>
            </a:r>
            <a:r>
              <a:rPr lang="en-US" dirty="0" smtClean="0"/>
              <a:t> Portal</a:t>
            </a:r>
            <a:endParaRPr lang="en-US" dirty="0"/>
          </a:p>
        </p:txBody>
      </p:sp>
      <p:cxnSp>
        <p:nvCxnSpPr>
          <p:cNvPr id="19" name="Connettore 2 68"/>
          <p:cNvCxnSpPr>
            <a:stCxn id="8" idx="3"/>
          </p:cNvCxnSpPr>
          <p:nvPr/>
        </p:nvCxnSpPr>
        <p:spPr>
          <a:xfrm>
            <a:off x="4515480" y="3464680"/>
            <a:ext cx="1167514" cy="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Connettore 164"/>
          <p:cNvSpPr/>
          <p:nvPr/>
        </p:nvSpPr>
        <p:spPr>
          <a:xfrm>
            <a:off x="5108196" y="3138359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060367" y="304841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2" name="Connettore 164"/>
          <p:cNvSpPr/>
          <p:nvPr/>
        </p:nvSpPr>
        <p:spPr>
          <a:xfrm>
            <a:off x="3715212" y="4643088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672947" y="453535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4" name="Connettore 164"/>
          <p:cNvSpPr/>
          <p:nvPr/>
        </p:nvSpPr>
        <p:spPr>
          <a:xfrm>
            <a:off x="2177658" y="3657398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143572" y="355304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90836" y="3525470"/>
            <a:ext cx="863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IDP Login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621111" y="4904684"/>
            <a:ext cx="148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Passphrase to retrieve the proxy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1105694" y="4072581"/>
            <a:ext cx="1186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Voms</a:t>
            </a:r>
            <a:r>
              <a:rPr lang="en-US" sz="1400" dirty="0" smtClean="0"/>
              <a:t>-proxy-</a:t>
            </a:r>
            <a:r>
              <a:rPr lang="en-US" sz="1400" dirty="0" err="1" smtClean="0"/>
              <a:t>init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754187" y="3089519"/>
            <a:ext cx="1331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Myproxy-init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6218242" y="3657398"/>
            <a:ext cx="1204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Accredited</a:t>
            </a:r>
          </a:p>
          <a:p>
            <a:r>
              <a:rPr lang="en-US" dirty="0" smtClean="0"/>
              <a:t>Federation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8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portal, using SAML Delegation mechanism, asks for a MICS certificate to a CA online on behalf of the user</a:t>
            </a:r>
          </a:p>
          <a:p>
            <a:r>
              <a:rPr lang="en-US" dirty="0" smtClean="0"/>
              <a:t>Why MICS?</a:t>
            </a:r>
          </a:p>
          <a:p>
            <a:pPr lvl="1"/>
            <a:r>
              <a:rPr lang="en-US" dirty="0" smtClean="0"/>
              <a:t>The certificate management is easier and more transparent for the user</a:t>
            </a:r>
          </a:p>
          <a:p>
            <a:pPr lvl="1"/>
            <a:r>
              <a:rPr lang="en-US" dirty="0" smtClean="0"/>
              <a:t>Avoid failure for jobs that have been submitted close to the SLCs expiration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825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62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Portal Architecture</a:t>
            </a:r>
            <a:endParaRPr lang="en-US" dirty="0"/>
          </a:p>
        </p:txBody>
      </p:sp>
      <p:sp>
        <p:nvSpPr>
          <p:cNvPr id="5" name="Rettangolo arrotondato 9"/>
          <p:cNvSpPr/>
          <p:nvPr/>
        </p:nvSpPr>
        <p:spPr>
          <a:xfrm>
            <a:off x="3009468" y="2710186"/>
            <a:ext cx="2688942" cy="3876476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7" name="Immagine 10" descr="btnUser-Group-Business-48-o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6821" y="463148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ttore 2 12"/>
          <p:cNvCxnSpPr>
            <a:endCxn id="52" idx="2"/>
          </p:cNvCxnSpPr>
          <p:nvPr/>
        </p:nvCxnSpPr>
        <p:spPr>
          <a:xfrm flipV="1">
            <a:off x="4377620" y="2013582"/>
            <a:ext cx="799298" cy="205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arrotondato 30"/>
          <p:cNvSpPr/>
          <p:nvPr/>
        </p:nvSpPr>
        <p:spPr>
          <a:xfrm>
            <a:off x="358908" y="2242416"/>
            <a:ext cx="1296987" cy="5762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/>
              <a:t>VOMS</a:t>
            </a:r>
            <a:endParaRPr lang="en-GB" sz="1200" dirty="0"/>
          </a:p>
        </p:txBody>
      </p:sp>
      <p:sp>
        <p:nvSpPr>
          <p:cNvPr id="10" name="Rettangolo arrotondato 31"/>
          <p:cNvSpPr/>
          <p:nvPr/>
        </p:nvSpPr>
        <p:spPr>
          <a:xfrm>
            <a:off x="345048" y="3425642"/>
            <a:ext cx="1296987" cy="72008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err="1"/>
              <a:t>Myproxy</a:t>
            </a:r>
            <a:r>
              <a:rPr lang="it-IT" sz="1200" dirty="0"/>
              <a:t> </a:t>
            </a:r>
            <a:r>
              <a:rPr lang="it-IT" sz="1200" dirty="0" smtClean="0"/>
              <a:t>server </a:t>
            </a:r>
            <a:endParaRPr lang="en-GB" sz="1200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993541" y="2946401"/>
            <a:ext cx="10445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000" dirty="0" err="1">
                <a:latin typeface="Arial Unicode MS" pitchFamily="34" charset="-128"/>
              </a:rPr>
              <a:t>voms</a:t>
            </a:r>
            <a:r>
              <a:rPr lang="en-US" sz="1000" dirty="0">
                <a:latin typeface="Arial Unicode MS" pitchFamily="34" charset="-128"/>
              </a:rPr>
              <a:t>-proxy-init</a:t>
            </a:r>
            <a:r>
              <a:rPr lang="en-US" sz="900" dirty="0"/>
              <a:t> </a:t>
            </a:r>
            <a:endParaRPr lang="en-US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 rot="21164086">
            <a:off x="2033922" y="3426864"/>
            <a:ext cx="10445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000" dirty="0" err="1">
                <a:latin typeface="Arial Unicode MS" pitchFamily="34" charset="-128"/>
              </a:rPr>
              <a:t>myproxy</a:t>
            </a:r>
            <a:r>
              <a:rPr lang="en-US" sz="1000" dirty="0">
                <a:latin typeface="Arial Unicode MS" pitchFamily="34" charset="-128"/>
              </a:rPr>
              <a:t>-init</a:t>
            </a:r>
            <a:r>
              <a:rPr lang="en-US" sz="900" dirty="0"/>
              <a:t> </a:t>
            </a:r>
            <a:endParaRPr lang="en-US" dirty="0"/>
          </a:p>
        </p:txBody>
      </p:sp>
      <p:pic>
        <p:nvPicPr>
          <p:cNvPr id="13" name="Immagine 43" descr="EldoS-PKI-Tools-20584-s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6028" y="4733560"/>
            <a:ext cx="3381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ttore 2 134"/>
          <p:cNvCxnSpPr>
            <a:endCxn id="20" idx="2"/>
          </p:cNvCxnSpPr>
          <p:nvPr/>
        </p:nvCxnSpPr>
        <p:spPr>
          <a:xfrm>
            <a:off x="5698410" y="3921126"/>
            <a:ext cx="134864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Nuvola 138"/>
          <p:cNvSpPr/>
          <p:nvPr/>
        </p:nvSpPr>
        <p:spPr>
          <a:xfrm>
            <a:off x="7113924" y="4856932"/>
            <a:ext cx="1728192" cy="86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GRID</a:t>
            </a:r>
            <a:endParaRPr lang="en-GB" dirty="0"/>
          </a:p>
        </p:txBody>
      </p:sp>
      <p:sp>
        <p:nvSpPr>
          <p:cNvPr id="20" name="Nuvola 139"/>
          <p:cNvSpPr/>
          <p:nvPr/>
        </p:nvSpPr>
        <p:spPr>
          <a:xfrm>
            <a:off x="7041916" y="3488532"/>
            <a:ext cx="1657350" cy="865188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err="1"/>
              <a:t>Cloud</a:t>
            </a:r>
            <a:endParaRPr lang="en-GB" dirty="0"/>
          </a:p>
        </p:txBody>
      </p:sp>
      <p:sp>
        <p:nvSpPr>
          <p:cNvPr id="21" name="CasellaDiTesto 151"/>
          <p:cNvSpPr txBox="1">
            <a:spLocks noChangeArrowheads="1"/>
          </p:cNvSpPr>
          <p:nvPr/>
        </p:nvSpPr>
        <p:spPr bwMode="auto">
          <a:xfrm>
            <a:off x="3658160" y="3705275"/>
            <a:ext cx="307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>
                <a:latin typeface="Calibri" pitchFamily="34" charset="0"/>
              </a:rPr>
              <a:t>Si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22" name="Connettore 162"/>
          <p:cNvSpPr/>
          <p:nvPr/>
        </p:nvSpPr>
        <p:spPr>
          <a:xfrm>
            <a:off x="2588185" y="4413998"/>
            <a:ext cx="215900" cy="217487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3" name="Connettore 163"/>
          <p:cNvSpPr/>
          <p:nvPr/>
        </p:nvSpPr>
        <p:spPr>
          <a:xfrm>
            <a:off x="4409798" y="2744788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4" name="Connettore 164"/>
          <p:cNvSpPr/>
          <p:nvPr/>
        </p:nvSpPr>
        <p:spPr>
          <a:xfrm>
            <a:off x="1886071" y="3813176"/>
            <a:ext cx="215900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6" name="Connettore 166"/>
          <p:cNvSpPr/>
          <p:nvPr/>
        </p:nvSpPr>
        <p:spPr>
          <a:xfrm>
            <a:off x="2215916" y="6079617"/>
            <a:ext cx="217488" cy="215900"/>
          </a:xfrm>
          <a:prstGeom prst="flowChartConnecto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7" name="Rettangolo 47"/>
          <p:cNvSpPr/>
          <p:nvPr/>
        </p:nvSpPr>
        <p:spPr>
          <a:xfrm>
            <a:off x="3369508" y="4165545"/>
            <a:ext cx="864096" cy="10683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First </a:t>
            </a:r>
            <a:r>
              <a:rPr lang="it-IT" sz="1200" dirty="0" err="1" smtClean="0"/>
              <a:t>access</a:t>
            </a:r>
            <a:endParaRPr lang="it-IT" sz="1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</p:txBody>
      </p:sp>
      <p:cxnSp>
        <p:nvCxnSpPr>
          <p:cNvPr id="28" name="Connettore 2 53"/>
          <p:cNvCxnSpPr/>
          <p:nvPr/>
        </p:nvCxnSpPr>
        <p:spPr>
          <a:xfrm flipV="1">
            <a:off x="1966697" y="3737990"/>
            <a:ext cx="1402811" cy="893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68"/>
          <p:cNvCxnSpPr>
            <a:stCxn id="10" idx="3"/>
          </p:cNvCxnSpPr>
          <p:nvPr/>
        </p:nvCxnSpPr>
        <p:spPr>
          <a:xfrm flipV="1">
            <a:off x="1642035" y="3572818"/>
            <a:ext cx="1727473" cy="21286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Connettore 2 80"/>
          <p:cNvCxnSpPr>
            <a:endCxn id="10" idx="0"/>
          </p:cNvCxnSpPr>
          <p:nvPr/>
        </p:nvCxnSpPr>
        <p:spPr>
          <a:xfrm>
            <a:off x="993542" y="2817017"/>
            <a:ext cx="0" cy="608625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Connettore 2 84"/>
          <p:cNvCxnSpPr>
            <a:endCxn id="48" idx="0"/>
          </p:cNvCxnSpPr>
          <p:nvPr/>
        </p:nvCxnSpPr>
        <p:spPr>
          <a:xfrm>
            <a:off x="3812048" y="2291595"/>
            <a:ext cx="0" cy="5752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ttangolo 35"/>
          <p:cNvSpPr/>
          <p:nvPr/>
        </p:nvSpPr>
        <p:spPr>
          <a:xfrm>
            <a:off x="3369508" y="5387327"/>
            <a:ext cx="864096" cy="10683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CA online bridge</a:t>
            </a:r>
          </a:p>
        </p:txBody>
      </p:sp>
      <p:cxnSp>
        <p:nvCxnSpPr>
          <p:cNvPr id="37" name="Connettore 2 39"/>
          <p:cNvCxnSpPr/>
          <p:nvPr/>
        </p:nvCxnSpPr>
        <p:spPr>
          <a:xfrm>
            <a:off x="5698410" y="5298239"/>
            <a:ext cx="148752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tangolo 3"/>
          <p:cNvSpPr/>
          <p:nvPr/>
        </p:nvSpPr>
        <p:spPr>
          <a:xfrm>
            <a:off x="3390491" y="2866849"/>
            <a:ext cx="843113" cy="10683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err="1" smtClean="0"/>
              <a:t>Authentication</a:t>
            </a:r>
            <a:endParaRPr lang="it-IT" sz="1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</p:txBody>
      </p:sp>
      <p:sp>
        <p:nvSpPr>
          <p:cNvPr id="52" name="Cloud 51"/>
          <p:cNvSpPr/>
          <p:nvPr/>
        </p:nvSpPr>
        <p:spPr>
          <a:xfrm>
            <a:off x="5169708" y="1462557"/>
            <a:ext cx="2324290" cy="1102049"/>
          </a:xfrm>
          <a:prstGeom prst="cloud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39000"/>
                </a:schemeClr>
              </a:gs>
              <a:gs pos="80000">
                <a:schemeClr val="accent1">
                  <a:shade val="93000"/>
                  <a:satMod val="130000"/>
                  <a:alpha val="39000"/>
                </a:schemeClr>
              </a:gs>
              <a:gs pos="100000">
                <a:schemeClr val="accent1">
                  <a:shade val="94000"/>
                  <a:satMod val="135000"/>
                  <a:alpha val="3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FEDERATION</a:t>
            </a:r>
            <a:endParaRPr lang="en-US" dirty="0"/>
          </a:p>
        </p:txBody>
      </p:sp>
      <p:sp>
        <p:nvSpPr>
          <p:cNvPr id="60" name="Rettangolo arrotondato 31"/>
          <p:cNvSpPr/>
          <p:nvPr/>
        </p:nvSpPr>
        <p:spPr>
          <a:xfrm>
            <a:off x="338770" y="5719577"/>
            <a:ext cx="1296987" cy="72008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CA online</a:t>
            </a:r>
            <a:endParaRPr lang="en-GB" sz="1200" dirty="0"/>
          </a:p>
        </p:txBody>
      </p:sp>
      <p:sp>
        <p:nvSpPr>
          <p:cNvPr id="66" name="Rettangolo 3"/>
          <p:cNvSpPr/>
          <p:nvPr/>
        </p:nvSpPr>
        <p:spPr>
          <a:xfrm>
            <a:off x="4595108" y="4551338"/>
            <a:ext cx="843113" cy="1068388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</p:txBody>
      </p:sp>
      <p:sp>
        <p:nvSpPr>
          <p:cNvPr id="67" name="Rettangolo 3"/>
          <p:cNvSpPr/>
          <p:nvPr/>
        </p:nvSpPr>
        <p:spPr>
          <a:xfrm>
            <a:off x="4595108" y="3285332"/>
            <a:ext cx="843113" cy="1068388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 smtClean="0"/>
          </a:p>
        </p:txBody>
      </p:sp>
      <p:sp>
        <p:nvSpPr>
          <p:cNvPr id="69" name="Rettangolo arrotondato 31"/>
          <p:cNvSpPr/>
          <p:nvPr/>
        </p:nvSpPr>
        <p:spPr>
          <a:xfrm>
            <a:off x="3224649" y="1628676"/>
            <a:ext cx="1152971" cy="648808"/>
          </a:xfrm>
          <a:prstGeom prst="roundRect">
            <a:avLst>
              <a:gd name="adj" fmla="val 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 smtClean="0"/>
              <a:t>WAYF</a:t>
            </a:r>
            <a:endParaRPr lang="en-GB" sz="1200" dirty="0"/>
          </a:p>
        </p:txBody>
      </p:sp>
      <p:cxnSp>
        <p:nvCxnSpPr>
          <p:cNvPr id="74" name="Connettore 2 68"/>
          <p:cNvCxnSpPr>
            <a:stCxn id="60" idx="3"/>
            <a:endCxn id="34" idx="1"/>
          </p:cNvCxnSpPr>
          <p:nvPr/>
        </p:nvCxnSpPr>
        <p:spPr>
          <a:xfrm flipV="1">
            <a:off x="1635757" y="5921521"/>
            <a:ext cx="1733751" cy="15809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10" idx="2"/>
          </p:cNvCxnSpPr>
          <p:nvPr/>
        </p:nvCxnSpPr>
        <p:spPr>
          <a:xfrm rot="16200000" flipH="1">
            <a:off x="1517536" y="3621727"/>
            <a:ext cx="1348961" cy="2396949"/>
          </a:xfrm>
          <a:prstGeom prst="bentConnector2">
            <a:avLst/>
          </a:prstGeom>
          <a:ln>
            <a:prstDash val="dash"/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9" name="Connettore 2 53"/>
          <p:cNvCxnSpPr/>
          <p:nvPr/>
        </p:nvCxnSpPr>
        <p:spPr>
          <a:xfrm flipV="1">
            <a:off x="2001356" y="4631485"/>
            <a:ext cx="1368152" cy="1176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Immagine 43" descr="EldoS-PKI-Tools-20584-s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60" y="4851506"/>
            <a:ext cx="3381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Immagine 43" descr="EldoS-PKI-Tools-20584-s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0235" y="3673525"/>
            <a:ext cx="3381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9" name="Elbow Connector 88"/>
          <p:cNvCxnSpPr/>
          <p:nvPr/>
        </p:nvCxnSpPr>
        <p:spPr>
          <a:xfrm>
            <a:off x="4233604" y="3065464"/>
            <a:ext cx="943314" cy="219868"/>
          </a:xfrm>
          <a:prstGeom prst="bentConnector3">
            <a:avLst>
              <a:gd name="adj1" fmla="val 99365"/>
            </a:avLst>
          </a:prstGeom>
          <a:ln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Freccia bidirezionale verticale 59"/>
          <p:cNvSpPr/>
          <p:nvPr/>
        </p:nvSpPr>
        <p:spPr>
          <a:xfrm>
            <a:off x="3658160" y="5154223"/>
            <a:ext cx="216024" cy="288032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ccia bidirezionale verticale 59"/>
          <p:cNvSpPr/>
          <p:nvPr/>
        </p:nvSpPr>
        <p:spPr>
          <a:xfrm>
            <a:off x="3657540" y="3904834"/>
            <a:ext cx="216024" cy="288032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2576653" y="4354487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96" name="TextBox 95"/>
          <p:cNvSpPr txBox="1"/>
          <p:nvPr/>
        </p:nvSpPr>
        <p:spPr>
          <a:xfrm>
            <a:off x="2197507" y="605200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97" name="TextBox 96"/>
          <p:cNvSpPr txBox="1"/>
          <p:nvPr/>
        </p:nvSpPr>
        <p:spPr>
          <a:xfrm>
            <a:off x="1848256" y="3796737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  <p:sp>
        <p:nvSpPr>
          <p:cNvPr id="99" name="TextBox 98"/>
          <p:cNvSpPr txBox="1"/>
          <p:nvPr/>
        </p:nvSpPr>
        <p:spPr>
          <a:xfrm>
            <a:off x="4405193" y="2728349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700219" y="2769910"/>
            <a:ext cx="1038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 web</a:t>
            </a:r>
          </a:p>
          <a:p>
            <a:r>
              <a:rPr lang="en-US" dirty="0" smtClean="0"/>
              <a:t>Portal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48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512</Words>
  <Application>Microsoft Macintosh PowerPoint</Application>
  <PresentationFormat>On-screen Show (4:3)</PresentationFormat>
  <Paragraphs>107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IGI Web Portal Framework integrating CA-online services </vt:lpstr>
      <vt:lpstr>Facts</vt:lpstr>
      <vt:lpstr>First access - Authentication</vt:lpstr>
      <vt:lpstr>Use case 1:  First access user with certificate</vt:lpstr>
      <vt:lpstr>Use case 2:  First access user without certificate</vt:lpstr>
      <vt:lpstr>General Authentication</vt:lpstr>
      <vt:lpstr>Our proposal</vt:lpstr>
      <vt:lpstr>Back up</vt:lpstr>
      <vt:lpstr>Portal Architecture</vt:lpstr>
      <vt:lpstr>Some important  Points</vt:lpstr>
    </vt:vector>
  </TitlesOfParts>
  <Company>INFN-CNAF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Bencivenni</dc:creator>
  <cp:lastModifiedBy>Marco Bencivenni</cp:lastModifiedBy>
  <cp:revision>26</cp:revision>
  <dcterms:created xsi:type="dcterms:W3CDTF">2011-09-12T12:58:56Z</dcterms:created>
  <dcterms:modified xsi:type="dcterms:W3CDTF">2011-09-12T15:08:11Z</dcterms:modified>
</cp:coreProperties>
</file>