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264" r:id="rId4"/>
    <p:sldId id="265" r:id="rId5"/>
    <p:sldId id="266" r:id="rId6"/>
    <p:sldId id="267" r:id="rId7"/>
    <p:sldId id="268" r:id="rId8"/>
    <p:sldId id="263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80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08CD1-4E93-B449-B7A0-56F8BD9A0412}" type="datetimeFigureOut">
              <a:rPr lang="en-US" smtClean="0"/>
              <a:t>26/08/2012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1C92-B630-0546-A0E3-6990EB9C23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143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8A78E-D26C-4E49-A420-366AE36D0D11}" type="datetimeFigureOut">
              <a:rPr lang="en-GB" smtClean="0"/>
              <a:pPr/>
              <a:t>26/08/2012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A685F-978E-4E05-9630-7AD4DF10DD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9820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3CDFC1-0228-4414-AD2D-9961FB093E9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C8596F8-AF36-44FB-BCE5-2053F6BBC56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6477000"/>
            <a:ext cx="8229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71600" y="6477000"/>
            <a:ext cx="6400800" cy="24447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4D155-6671-4436-98F6-FE8B350B8E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A5E65-7E63-499E-BDB9-D559E23022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84E56-A59A-4EB1-9C14-DE9B2DFED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945FE-79CE-442C-8A27-2231783EB2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B2E6-3A79-4D9E-BBC2-30EF97844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A7908-9428-4817-86ED-CD7399FF81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1B16B-2C30-4682-A5FD-727EBF7A9F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545F-98AA-4DC4-9EBC-6D838AF77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B96DA-1634-468F-A178-12CCE60B73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 (CERN</a:t>
            </a:r>
            <a:r>
              <a:rPr lang="en-US" smtClean="0">
                <a:solidFill>
                  <a:prstClr val="black"/>
                </a:solidFill>
                <a:latin typeface="Calibri"/>
              </a:rPr>
              <a:t>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0132D-AD99-4212-9999-014778152D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0E347-345E-481E-AB8C-DB7F95EC5E4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0"/>
            <a:ext cx="8229600" cy="838200"/>
          </a:xfrm>
          <a:prstGeom prst="rect">
            <a:avLst/>
          </a:prstGeom>
          <a:gradFill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685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fld id="{87D7B4FB-2CDD-4FAC-96A1-9A2A64C365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1029" name="Picture 8" descr="LCG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Maarten Litmaath, WLCG-MB, 2009-11-10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FF0000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0000FF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3CC33"/>
          </a:solidFill>
          <a:latin typeface="Tahom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eugridpma.org/meetings/2012-01/summary.tx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twiki.cern.ch/twiki/bin/view/LCG/RFCproxySHA2suppor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uments.egi.eu/document/1291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twiki.grid.iu.edu/bin/view/Security/HashAlgorithm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IGTF, WLCG, EGI and SHA-2</a:t>
            </a:r>
            <a:br>
              <a:rPr lang="en-GB" dirty="0" smtClean="0"/>
            </a:br>
            <a:r>
              <a:rPr lang="en-GB" dirty="0" smtClean="0"/>
              <a:t>(and RFC proxies)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David Kelsey (STFC-RAL and WLCG)</a:t>
            </a:r>
          </a:p>
          <a:p>
            <a:r>
              <a:rPr lang="en-GB" dirty="0" smtClean="0"/>
              <a:t>TAGPMA meeting, Panama City</a:t>
            </a:r>
          </a:p>
          <a:p>
            <a:r>
              <a:rPr lang="en-GB" dirty="0" smtClean="0"/>
              <a:t>Aug 2012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IGTF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257800"/>
          </a:xfrm>
        </p:spPr>
        <p:txBody>
          <a:bodyPr/>
          <a:lstStyle/>
          <a:p>
            <a:r>
              <a:rPr lang="en-US" dirty="0" smtClean="0"/>
              <a:t>EUGridPMA/IGTF discussed the matter at various meetings</a:t>
            </a:r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www.eugridpma.org/meetings/2012-01/summary.txt</a:t>
            </a:r>
            <a:endParaRPr lang="en-GB" sz="2000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Quote:</a:t>
            </a:r>
          </a:p>
          <a:p>
            <a:pPr lvl="1"/>
            <a:r>
              <a:rPr lang="en-US" dirty="0" smtClean="0"/>
              <a:t>“The </a:t>
            </a:r>
            <a:r>
              <a:rPr lang="en-US" dirty="0"/>
              <a:t>date by which SHA-2 production certs may be issued will be </a:t>
            </a:r>
            <a:r>
              <a:rPr lang="en-US" dirty="0">
                <a:solidFill>
                  <a:srgbClr val="FF0000"/>
                </a:solidFill>
              </a:rPr>
              <a:t>NO LATER </a:t>
            </a:r>
            <a:r>
              <a:rPr lang="en-US" dirty="0"/>
              <a:t>than </a:t>
            </a:r>
            <a:r>
              <a:rPr lang="en-US" dirty="0">
                <a:solidFill>
                  <a:srgbClr val="FF0000"/>
                </a:solidFill>
              </a:rPr>
              <a:t>January 2013 </a:t>
            </a:r>
            <a:r>
              <a:rPr lang="en-US" dirty="0"/>
              <a:t>(and it is likely we will RECOMMEND CAs to move then, since it will take another 395 days to get rid of SHA-1 in a reasonable way</a:t>
            </a:r>
            <a:r>
              <a:rPr lang="en-US" dirty="0" smtClean="0"/>
              <a:t>)” </a:t>
            </a:r>
          </a:p>
          <a:p>
            <a:pPr lvl="3"/>
            <a:endParaRPr lang="en-US" dirty="0"/>
          </a:p>
          <a:p>
            <a:r>
              <a:rPr lang="en-US" dirty="0" smtClean="0"/>
              <a:t>That would give us 5 months to get ready for RFC and SHA-2</a:t>
            </a:r>
          </a:p>
          <a:p>
            <a:pPr lvl="1"/>
            <a:r>
              <a:rPr lang="en-US" dirty="0" smtClean="0"/>
              <a:t>Looks </a:t>
            </a:r>
            <a:r>
              <a:rPr lang="en-US" dirty="0" smtClean="0">
                <a:solidFill>
                  <a:srgbClr val="FF0000"/>
                </a:solidFill>
              </a:rPr>
              <a:t>impossible</a:t>
            </a:r>
            <a:r>
              <a:rPr lang="en-US" dirty="0" smtClean="0"/>
              <a:t>, in particular now that </a:t>
            </a:r>
            <a:r>
              <a:rPr lang="en-US" dirty="0" smtClean="0">
                <a:solidFill>
                  <a:srgbClr val="FF0000"/>
                </a:solidFill>
              </a:rPr>
              <a:t>this year’s LHC run will be extended</a:t>
            </a:r>
            <a:r>
              <a:rPr lang="en-US" dirty="0" smtClean="0"/>
              <a:t> a few months into 2013 !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Neither experiments nor sites will want to rock the boat …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A Plan B would be desirable </a:t>
            </a:r>
            <a:r>
              <a:rPr lang="en-US" dirty="0" smtClean="0">
                <a:sym typeface="Wingdings" pitchFamily="2" charset="2"/>
              </a:rPr>
              <a:t> read on …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Maarten Litmaath (CERN)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973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affairs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610600" cy="5562600"/>
          </a:xfrm>
        </p:spPr>
        <p:txBody>
          <a:bodyPr/>
          <a:lstStyle/>
          <a:p>
            <a:r>
              <a:rPr lang="en-US" sz="2000" dirty="0" smtClean="0"/>
              <a:t>There are various pieces of middleware and experiment-ware that need to be made ready for SHA-2 or RFC proxy support</a:t>
            </a:r>
          </a:p>
          <a:p>
            <a:pPr lvl="1"/>
            <a:r>
              <a:rPr lang="en-US" sz="2000" dirty="0" smtClean="0"/>
              <a:t>SHA-2: dCache, BeStMan  (RFC proxies already supported by these)</a:t>
            </a:r>
          </a:p>
          <a:p>
            <a:pPr lvl="1"/>
            <a:r>
              <a:rPr lang="en-US" sz="2000" dirty="0" smtClean="0"/>
              <a:t>RFC: Argus, CREAM, WMS, DIRAC, …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Central EGI/OSG/… services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sz="2000" dirty="0" smtClean="0">
                <a:sym typeface="Wingdings" pitchFamily="2" charset="2"/>
                <a:hlinkClick r:id="rId2"/>
              </a:rPr>
              <a:t>https</a:t>
            </a:r>
            <a:r>
              <a:rPr lang="en-US" sz="2000" dirty="0">
                <a:sym typeface="Wingdings" pitchFamily="2" charset="2"/>
                <a:hlinkClick r:id="rId2"/>
              </a:rPr>
              <a:t>://</a:t>
            </a:r>
            <a:r>
              <a:rPr lang="en-US" sz="2000" dirty="0" smtClean="0">
                <a:sym typeface="Wingdings" pitchFamily="2" charset="2"/>
                <a:hlinkClick r:id="rId2"/>
              </a:rPr>
              <a:t>twiki.cern.ch/twiki/bin/view/LCG/RFCproxySHA2support</a:t>
            </a:r>
            <a:r>
              <a:rPr lang="en-US" sz="2000" dirty="0" smtClean="0">
                <a:sym typeface="Wingdings" pitchFamily="2" charset="2"/>
              </a:rPr>
              <a:t> </a:t>
            </a:r>
          </a:p>
          <a:p>
            <a:pPr lvl="2"/>
            <a:r>
              <a:rPr lang="en-US" sz="1800" dirty="0" smtClean="0"/>
              <a:t>EGI Operations will help with the assessment</a:t>
            </a:r>
            <a:endParaRPr lang="en-US" sz="2000" dirty="0" smtClean="0"/>
          </a:p>
          <a:p>
            <a:r>
              <a:rPr lang="en-US" sz="2000" dirty="0" smtClean="0"/>
              <a:t>All EMI-2 products (released May 21) should support RFC proxies</a:t>
            </a:r>
          </a:p>
          <a:p>
            <a:pPr lvl="1"/>
            <a:r>
              <a:rPr lang="en-US" sz="2000" dirty="0" smtClean="0"/>
              <a:t>WMS not yet available</a:t>
            </a:r>
          </a:p>
          <a:p>
            <a:pPr lvl="1"/>
            <a:r>
              <a:rPr lang="en-US" sz="2000" dirty="0" smtClean="0"/>
              <a:t>Very little uptake so far</a:t>
            </a:r>
          </a:p>
          <a:p>
            <a:pPr lvl="1"/>
            <a:r>
              <a:rPr lang="en-US" sz="2000" dirty="0" smtClean="0"/>
              <a:t>Also SHA-2 should be supported, except for dCache – verified?</a:t>
            </a:r>
            <a:endParaRPr lang="en-US" sz="1200" dirty="0" smtClean="0"/>
          </a:p>
          <a:p>
            <a:r>
              <a:rPr lang="en-US" sz="2000" dirty="0" smtClean="0"/>
              <a:t>It may be many weeks before the affected products can be endorsed by UMD for generic deployment on EGI sites</a:t>
            </a:r>
          </a:p>
          <a:p>
            <a:pPr lvl="1"/>
            <a:r>
              <a:rPr lang="en-US" sz="2000" dirty="0" smtClean="0"/>
              <a:t>EMI-2 is a major release with many changes</a:t>
            </a:r>
          </a:p>
          <a:p>
            <a:pPr lvl="3"/>
            <a:endParaRPr lang="en-US" sz="400" dirty="0" smtClean="0"/>
          </a:p>
          <a:p>
            <a:r>
              <a:rPr lang="en-US" sz="2000" dirty="0"/>
              <a:t>OSG </a:t>
            </a:r>
            <a:r>
              <a:rPr lang="en-US" sz="2000" dirty="0" smtClean="0"/>
              <a:t>did </a:t>
            </a:r>
            <a:r>
              <a:rPr lang="en-US" sz="2000" dirty="0"/>
              <a:t>not report </a:t>
            </a:r>
            <a:r>
              <a:rPr lang="en-US" sz="2000" dirty="0" smtClean="0"/>
              <a:t>additional constraints for their MW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Maarten Litmaath (CERN)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phases and milestones 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334000"/>
          </a:xfrm>
        </p:spPr>
        <p:txBody>
          <a:bodyPr/>
          <a:lstStyle/>
          <a:p>
            <a:pPr marL="457200" indent="-457200">
              <a:buNone/>
            </a:pPr>
            <a:r>
              <a:rPr lang="en-US" dirty="0" smtClean="0"/>
              <a:t>1. Deployment of SW supporting RFC proxies</a:t>
            </a:r>
          </a:p>
          <a:p>
            <a:pPr lvl="1"/>
            <a:r>
              <a:rPr lang="en-US" dirty="0" smtClean="0"/>
              <a:t>Proxy usage:</a:t>
            </a:r>
          </a:p>
          <a:p>
            <a:pPr lvl="2"/>
            <a:r>
              <a:rPr lang="en-US" dirty="0" smtClean="0"/>
              <a:t>Legacy</a:t>
            </a:r>
          </a:p>
          <a:p>
            <a:pPr lvl="2"/>
            <a:r>
              <a:rPr lang="en-US" dirty="0" smtClean="0"/>
              <a:t>RFC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only in special tests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only in special tests</a:t>
            </a:r>
            <a:endParaRPr lang="en-US" dirty="0" smtClean="0"/>
          </a:p>
          <a:p>
            <a:pPr lvl="1"/>
            <a:r>
              <a:rPr lang="en-US" dirty="0" smtClean="0"/>
              <a:t>SW supports:</a:t>
            </a:r>
          </a:p>
          <a:p>
            <a:pPr lvl="2"/>
            <a:r>
              <a:rPr lang="en-US" dirty="0" smtClean="0"/>
              <a:t>Legacy</a:t>
            </a:r>
          </a:p>
          <a:p>
            <a:pPr lvl="2"/>
            <a:r>
              <a:rPr lang="en-US" dirty="0" smtClean="0"/>
              <a:t>RFC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maybe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maybe</a:t>
            </a:r>
          </a:p>
          <a:p>
            <a:pPr lvl="1"/>
            <a:r>
              <a:rPr lang="en-US" dirty="0" smtClean="0"/>
              <a:t>Milestone:</a:t>
            </a:r>
          </a:p>
          <a:p>
            <a:pPr lvl="2"/>
            <a:r>
              <a:rPr lang="en-US" dirty="0" smtClean="0"/>
              <a:t>All deployed SW supports RFC proxies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summer 2013 ?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Additional goal:</a:t>
            </a:r>
          </a:p>
          <a:p>
            <a:pPr lvl="2"/>
            <a:r>
              <a:rPr lang="en-US" dirty="0" smtClean="0"/>
              <a:t>All deployed SW supports SHA-2, except dCache and BeStMan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summer 2013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Maarten Litmaath (CERN)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phases and milestones 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pPr marL="457200" indent="-457200">
              <a:buNone/>
            </a:pPr>
            <a:r>
              <a:rPr lang="en-US" dirty="0" smtClean="0"/>
              <a:t>2. Switch to RFC proxies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summer 2013 ?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3. Upgrade dCache and BeStMan</a:t>
            </a:r>
          </a:p>
          <a:p>
            <a:pPr lvl="1"/>
            <a:r>
              <a:rPr lang="en-US" dirty="0" smtClean="0"/>
              <a:t>Proxy usage:</a:t>
            </a:r>
          </a:p>
          <a:p>
            <a:pPr lvl="2"/>
            <a:r>
              <a:rPr lang="en-US" dirty="0" smtClean="0"/>
              <a:t>RFC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only in special tests</a:t>
            </a:r>
            <a:endParaRPr lang="en-US" dirty="0" smtClean="0"/>
          </a:p>
          <a:p>
            <a:pPr lvl="1"/>
            <a:r>
              <a:rPr lang="en-US" dirty="0" smtClean="0"/>
              <a:t>SW supports:</a:t>
            </a:r>
          </a:p>
          <a:p>
            <a:pPr lvl="2"/>
            <a:r>
              <a:rPr lang="en-US" dirty="0" smtClean="0"/>
              <a:t>RFC</a:t>
            </a:r>
          </a:p>
          <a:p>
            <a:pPr lvl="2"/>
            <a:r>
              <a:rPr lang="en-US" dirty="0" smtClean="0"/>
              <a:t>SHA-2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maybe</a:t>
            </a:r>
          </a:p>
          <a:p>
            <a:pPr lvl="1"/>
            <a:r>
              <a:rPr lang="en-US" dirty="0" smtClean="0"/>
              <a:t>Milestone:</a:t>
            </a:r>
          </a:p>
          <a:p>
            <a:pPr lvl="2"/>
            <a:r>
              <a:rPr lang="en-US" dirty="0" smtClean="0"/>
              <a:t>All deployed SW supports SHA-2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autumn 2013 ?</a:t>
            </a:r>
          </a:p>
          <a:p>
            <a:pPr lvl="4"/>
            <a:endParaRPr lang="en-US" dirty="0" smtClean="0"/>
          </a:p>
          <a:p>
            <a:pPr>
              <a:buNone/>
            </a:pPr>
            <a:r>
              <a:rPr lang="en-US" dirty="0" smtClean="0"/>
              <a:t>4. Introduce SHA-2 CAs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Jan 2014 ?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Plan B ?!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Maarten Litmaath (CERN)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B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257800"/>
          </a:xfrm>
        </p:spPr>
        <p:txBody>
          <a:bodyPr/>
          <a:lstStyle/>
          <a:p>
            <a:r>
              <a:rPr lang="en-US" dirty="0" smtClean="0"/>
              <a:t>Introduce a new, short-lived WLCG catch-all CA</a:t>
            </a:r>
          </a:p>
          <a:p>
            <a:pPr lvl="1"/>
            <a:r>
              <a:rPr lang="en-US" dirty="0" smtClean="0"/>
              <a:t>It would issue SHA-1 certificates to any WLCG member whose CA no longer supports SHA-1 for new certificates</a:t>
            </a:r>
          </a:p>
          <a:p>
            <a:pPr lvl="2"/>
            <a:r>
              <a:rPr lang="en-US" dirty="0" smtClean="0"/>
              <a:t>Name space “*”</a:t>
            </a:r>
          </a:p>
          <a:p>
            <a:pPr lvl="2"/>
            <a:r>
              <a:rPr lang="en-US" dirty="0" smtClean="0"/>
              <a:t>Users</a:t>
            </a:r>
          </a:p>
          <a:p>
            <a:pPr lvl="2"/>
            <a:r>
              <a:rPr lang="en-US" dirty="0" smtClean="0"/>
              <a:t>Hosts, services</a:t>
            </a:r>
          </a:p>
          <a:p>
            <a:pPr lvl="1"/>
            <a:r>
              <a:rPr lang="en-US" dirty="0" smtClean="0"/>
              <a:t>Its own cert would be distributed in addition to the IGTF CAs</a:t>
            </a:r>
          </a:p>
          <a:p>
            <a:pPr lvl="2"/>
            <a:r>
              <a:rPr lang="en-US" dirty="0" smtClean="0"/>
              <a:t>As used to be done for the FNAL KCA</a:t>
            </a:r>
          </a:p>
          <a:p>
            <a:pPr lvl="1"/>
            <a:r>
              <a:rPr lang="en-US" dirty="0" smtClean="0"/>
              <a:t>Its lifetime would be 1 or 2 years, just to bridge the gap</a:t>
            </a:r>
          </a:p>
          <a:p>
            <a:pPr lvl="1"/>
            <a:r>
              <a:rPr lang="en-US" dirty="0" smtClean="0"/>
              <a:t>It would need to be in place before Jan 2013</a:t>
            </a:r>
          </a:p>
          <a:p>
            <a:pPr lvl="2"/>
            <a:r>
              <a:rPr lang="en-US" dirty="0" smtClean="0"/>
              <a:t>Unless IGTF shift their timeline</a:t>
            </a:r>
          </a:p>
          <a:p>
            <a:pPr lvl="1"/>
            <a:r>
              <a:rPr lang="en-US" dirty="0" smtClean="0"/>
              <a:t>A significant effort …</a:t>
            </a:r>
          </a:p>
          <a:p>
            <a:pPr lvl="3"/>
            <a:endParaRPr lang="en-US" dirty="0"/>
          </a:p>
          <a:p>
            <a:r>
              <a:rPr lang="en-US" dirty="0" smtClean="0"/>
              <a:t>Our RFC and SHA-2 conversion efforts continue in parallel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Maarten Litmaath (CERN)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036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WLCG – </a:t>
            </a:r>
            <a:r>
              <a:rPr lang="en-US" dirty="0" err="1" smtClean="0"/>
              <a:t>EUGridPMA</a:t>
            </a:r>
            <a:r>
              <a:rPr lang="en-US" dirty="0" smtClean="0"/>
              <a:t> since 11 July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Extension of WLCG running into 2013</a:t>
            </a:r>
          </a:p>
          <a:p>
            <a:pPr lvl="1"/>
            <a:r>
              <a:rPr lang="en-US" dirty="0" smtClean="0"/>
              <a:t>And then the data analysis and summer conferences</a:t>
            </a:r>
          </a:p>
          <a:p>
            <a:r>
              <a:rPr lang="en-US" dirty="0" smtClean="0"/>
              <a:t>Lots of concern about a WLCG Plan B</a:t>
            </a:r>
          </a:p>
          <a:p>
            <a:pPr lvl="1"/>
            <a:r>
              <a:rPr lang="en-US" dirty="0" smtClean="0"/>
              <a:t>Non-unique names and clashes</a:t>
            </a:r>
          </a:p>
          <a:p>
            <a:pPr lvl="2"/>
            <a:r>
              <a:rPr lang="en-US" dirty="0" smtClean="0"/>
              <a:t>Lots of vetting to be done by WLCG</a:t>
            </a:r>
          </a:p>
          <a:p>
            <a:pPr lvl="1"/>
            <a:r>
              <a:rPr lang="en-US" dirty="0" smtClean="0"/>
              <a:t>Risk to other EGI communities</a:t>
            </a:r>
          </a:p>
          <a:p>
            <a:pPr lvl="1"/>
            <a:r>
              <a:rPr lang="en-US" dirty="0" smtClean="0"/>
              <a:t>EGI UMD 2.0 should be installed </a:t>
            </a:r>
            <a:r>
              <a:rPr lang="en-US" dirty="0" err="1" smtClean="0"/>
              <a:t>asap</a:t>
            </a:r>
            <a:endParaRPr lang="en-US" dirty="0" smtClean="0"/>
          </a:p>
          <a:p>
            <a:pPr lvl="1"/>
            <a:r>
              <a:rPr lang="en-US" dirty="0" smtClean="0"/>
              <a:t>Whatever happens we must work together and avoid a Plan B</a:t>
            </a:r>
          </a:p>
          <a:p>
            <a:r>
              <a:rPr lang="en-US" b="1" dirty="0" smtClean="0"/>
              <a:t>General agreement that the ability for users still to request SHA-1 certs during 2013 is essential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6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EGI/WLCG Middleware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gLite</a:t>
            </a:r>
            <a:r>
              <a:rPr lang="en-US" dirty="0" smtClean="0"/>
              <a:t> 3.2 – end of security support ranges from 30/4/12 to 31/10/12 depending on the component</a:t>
            </a:r>
          </a:p>
          <a:p>
            <a:r>
              <a:rPr lang="en-US" dirty="0" smtClean="0"/>
              <a:t>EMI 1 – end of security support 30/4/13</a:t>
            </a:r>
          </a:p>
          <a:p>
            <a:r>
              <a:rPr lang="en-US" dirty="0" smtClean="0"/>
              <a:t>EMI 2 – first released 21/5/12</a:t>
            </a:r>
          </a:p>
          <a:p>
            <a:r>
              <a:rPr lang="en-US" dirty="0" smtClean="0"/>
              <a:t>UMD 2.0 – the EGI middleware – rel. 2/7/12</a:t>
            </a:r>
          </a:p>
          <a:p>
            <a:pPr lvl="1"/>
            <a:r>
              <a:rPr lang="en-US" dirty="0" smtClean="0"/>
              <a:t>But no Workload Management</a:t>
            </a:r>
          </a:p>
          <a:p>
            <a:r>
              <a:rPr lang="en-US" dirty="0" smtClean="0"/>
              <a:t>UMD 2.1 – first with WMS – rel. 6/8/12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2461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and SHA-2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document has been prepared (v1.1, Aug 2012)</a:t>
            </a:r>
          </a:p>
          <a:p>
            <a:pPr lvl="1"/>
            <a:r>
              <a:rPr lang="en-US" dirty="0">
                <a:hlinkClick r:id="rId2"/>
              </a:rPr>
              <a:t>https://documents.egi.eu/document/</a:t>
            </a:r>
            <a:r>
              <a:rPr lang="en-US" dirty="0" smtClean="0">
                <a:hlinkClick r:id="rId2"/>
              </a:rPr>
              <a:t>1291</a:t>
            </a:r>
            <a:r>
              <a:rPr lang="en-US" dirty="0" smtClean="0"/>
              <a:t> </a:t>
            </a:r>
          </a:p>
          <a:p>
            <a:r>
              <a:rPr lang="en-US" dirty="0" smtClean="0"/>
              <a:t>EGI Action plan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SHA-2 readiness matrix (tech providers)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SHA-2 compliance validation (during provisioning)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Production testing of infrastructure (CSIRT)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Assessment of impact on Users (Portals, tools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571500" indent="-514350"/>
            <a:r>
              <a:rPr lang="en-US" dirty="0" smtClean="0"/>
              <a:t>Review after </a:t>
            </a:r>
            <a:r>
              <a:rPr lang="en-US" dirty="0" err="1" smtClean="0"/>
              <a:t>EUGridPMA</a:t>
            </a:r>
            <a:r>
              <a:rPr lang="en-US" dirty="0" smtClean="0"/>
              <a:t> Sep 2012 meeting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008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IGTF SHA-1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See slides shown by David </a:t>
            </a:r>
            <a:r>
              <a:rPr lang="en-US" dirty="0" err="1" smtClean="0"/>
              <a:t>Groep</a:t>
            </a:r>
            <a:r>
              <a:rPr lang="en-US" dirty="0" smtClean="0"/>
              <a:t> at the IGTF All Hands meeting (May 2012)</a:t>
            </a:r>
          </a:p>
          <a:p>
            <a:r>
              <a:rPr lang="en-US" dirty="0" smtClean="0"/>
              <a:t>A document (V0.3) came out of All Hands (link on All Hands agenda)</a:t>
            </a:r>
          </a:p>
          <a:p>
            <a:r>
              <a:rPr lang="en-US" dirty="0" smtClean="0"/>
              <a:t>several </a:t>
            </a:r>
            <a:r>
              <a:rPr lang="en-US" dirty="0"/>
              <a:t>new elements </a:t>
            </a:r>
            <a:r>
              <a:rPr lang="en-US" dirty="0" smtClean="0"/>
              <a:t>were identified </a:t>
            </a:r>
            <a:r>
              <a:rPr lang="en-US" dirty="0"/>
              <a:t>and added to the </a:t>
            </a:r>
            <a:r>
              <a:rPr lang="en-US" dirty="0" err="1" smtClean="0"/>
              <a:t>ToC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now need </a:t>
            </a:r>
            <a:r>
              <a:rPr lang="en-US" i="1" dirty="0" smtClean="0"/>
              <a:t>active</a:t>
            </a:r>
            <a:r>
              <a:rPr lang="en-US" dirty="0" smtClean="0"/>
              <a:t> contributors </a:t>
            </a:r>
            <a:r>
              <a:rPr lang="en-US" dirty="0"/>
              <a:t>that </a:t>
            </a:r>
            <a:r>
              <a:rPr lang="en-US" i="1" dirty="0" smtClean="0"/>
              <a:t>write</a:t>
            </a:r>
            <a:r>
              <a:rPr lang="en-US" dirty="0" smtClean="0"/>
              <a:t> </a:t>
            </a:r>
            <a:r>
              <a:rPr lang="en-US" dirty="0"/>
              <a:t>substantive elements of the actual </a:t>
            </a:r>
            <a:r>
              <a:rPr lang="en-US" dirty="0" smtClean="0"/>
              <a:t>risk assessment</a:t>
            </a:r>
            <a:endParaRPr lang="en-US" dirty="0"/>
          </a:p>
          <a:p>
            <a:pPr lvl="1"/>
            <a:r>
              <a:rPr lang="en-US" dirty="0" smtClean="0"/>
              <a:t>in </a:t>
            </a:r>
            <a:r>
              <a:rPr lang="en-US" dirty="0"/>
              <a:t>section 4, detailing the course of action for the IGTF and </a:t>
            </a:r>
            <a:r>
              <a:rPr lang="en-US" dirty="0" smtClean="0"/>
              <a:t>the CAs</a:t>
            </a:r>
          </a:p>
          <a:p>
            <a:pPr lvl="2"/>
            <a:r>
              <a:rPr lang="en-US" dirty="0" smtClean="0"/>
              <a:t>what </a:t>
            </a:r>
            <a:r>
              <a:rPr lang="en-US" dirty="0"/>
              <a:t>will be </a:t>
            </a:r>
            <a:r>
              <a:rPr lang="en-US" dirty="0" smtClean="0"/>
              <a:t>done </a:t>
            </a:r>
            <a:r>
              <a:rPr lang="en-US" dirty="0"/>
              <a:t>once SHA-1 is broken, and what actions do </a:t>
            </a:r>
            <a:r>
              <a:rPr lang="en-US" dirty="0" smtClean="0"/>
              <a:t>the </a:t>
            </a:r>
            <a:r>
              <a:rPr lang="en-US" i="1" dirty="0" smtClean="0"/>
              <a:t>CAs </a:t>
            </a:r>
            <a:r>
              <a:rPr lang="en-US" dirty="0"/>
              <a:t>need to </a:t>
            </a:r>
            <a:r>
              <a:rPr lang="en-US" dirty="0" smtClean="0"/>
              <a:t>take?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section 5, detailing the impact on the operational (grid</a:t>
            </a:r>
            <a:r>
              <a:rPr lang="en-US" dirty="0" smtClean="0"/>
              <a:t>) infrastructure</a:t>
            </a:r>
          </a:p>
          <a:p>
            <a:pPr lvl="2"/>
            <a:r>
              <a:rPr lang="en-US" dirty="0" smtClean="0"/>
              <a:t>which </a:t>
            </a:r>
            <a:r>
              <a:rPr lang="en-US" dirty="0"/>
              <a:t>elements are likely to break when </a:t>
            </a:r>
            <a:r>
              <a:rPr lang="en-US" dirty="0" smtClean="0"/>
              <a:t>we (</a:t>
            </a:r>
            <a:r>
              <a:rPr lang="en-US" dirty="0"/>
              <a:t>suddenly or scheduled) move to SHA-2, and how will RPs </a:t>
            </a:r>
            <a:r>
              <a:rPr lang="en-US" dirty="0" smtClean="0"/>
              <a:t>and subscribers </a:t>
            </a:r>
            <a:r>
              <a:rPr lang="en-US" dirty="0"/>
              <a:t>be </a:t>
            </a:r>
            <a:r>
              <a:rPr lang="en-US" dirty="0" smtClean="0"/>
              <a:t>impacted?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section 6 (new): which elements need to be tested </a:t>
            </a:r>
            <a:r>
              <a:rPr lang="en-US" dirty="0" smtClean="0"/>
              <a:t>beforehand?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610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03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SHA-2 at IGTF All Hands – Karlsruhe May 2012</a:t>
            </a:r>
          </a:p>
          <a:p>
            <a:r>
              <a:rPr lang="en-US" dirty="0" smtClean="0"/>
              <a:t>WLCG status</a:t>
            </a:r>
          </a:p>
          <a:p>
            <a:pPr lvl="1"/>
            <a:r>
              <a:rPr lang="en-US" dirty="0" smtClean="0"/>
              <a:t>And subsequent discussion</a:t>
            </a:r>
          </a:p>
          <a:p>
            <a:r>
              <a:rPr lang="en-US" dirty="0" smtClean="0"/>
              <a:t>EGI status</a:t>
            </a:r>
          </a:p>
          <a:p>
            <a:r>
              <a:rPr lang="en-US" dirty="0" smtClean="0"/>
              <a:t>IGTF ongoing Risk </a:t>
            </a:r>
            <a:r>
              <a:rPr lang="en-US" dirty="0" smtClean="0"/>
              <a:t>Analysis</a:t>
            </a:r>
          </a:p>
          <a:p>
            <a:endParaRPr lang="en-US" dirty="0"/>
          </a:p>
          <a:p>
            <a:r>
              <a:rPr lang="en-US" i="1" dirty="0" smtClean="0"/>
              <a:t>Many thanks to David </a:t>
            </a:r>
            <a:r>
              <a:rPr lang="en-US" i="1" dirty="0" err="1" smtClean="0"/>
              <a:t>Groep</a:t>
            </a:r>
            <a:r>
              <a:rPr lang="en-US" i="1" dirty="0" smtClean="0"/>
              <a:t> and Maarten </a:t>
            </a:r>
            <a:r>
              <a:rPr lang="en-US" i="1" dirty="0" err="1" smtClean="0"/>
              <a:t>Litmaath</a:t>
            </a:r>
            <a:r>
              <a:rPr lang="en-US" i="1" dirty="0" smtClean="0"/>
              <a:t> for most of the material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49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SHA-2 @ IGTF All Hands May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From David </a:t>
            </a:r>
            <a:r>
              <a:rPr lang="en-US" dirty="0" err="1" smtClean="0"/>
              <a:t>Groep’s</a:t>
            </a:r>
            <a:r>
              <a:rPr lang="en-US" dirty="0" smtClean="0"/>
              <a:t> summary of the meeting</a:t>
            </a:r>
          </a:p>
          <a:p>
            <a:r>
              <a:rPr lang="en-US" dirty="0" smtClean="0"/>
              <a:t>The </a:t>
            </a:r>
            <a:r>
              <a:rPr lang="en-US" dirty="0"/>
              <a:t>SHA</a:t>
            </a:r>
            <a:r>
              <a:rPr lang="en-US" dirty="0" smtClean="0"/>
              <a:t>-1 </a:t>
            </a:r>
            <a:r>
              <a:rPr lang="en-US" dirty="0"/>
              <a:t>r</a:t>
            </a:r>
            <a:r>
              <a:rPr lang="en-US" dirty="0" smtClean="0"/>
              <a:t>isk </a:t>
            </a:r>
            <a:r>
              <a:rPr lang="en-US" dirty="0"/>
              <a:t>assessment is </a:t>
            </a:r>
            <a:r>
              <a:rPr lang="en-US" dirty="0" smtClean="0"/>
              <a:t>ongoing (see later)</a:t>
            </a:r>
          </a:p>
          <a:p>
            <a:r>
              <a:rPr lang="en-US" dirty="0"/>
              <a:t>C</a:t>
            </a:r>
            <a:r>
              <a:rPr lang="en-US" dirty="0" smtClean="0"/>
              <a:t>lear </a:t>
            </a:r>
            <a:r>
              <a:rPr lang="en-US" dirty="0"/>
              <a:t>that</a:t>
            </a:r>
            <a:r>
              <a:rPr lang="en-US" dirty="0" smtClean="0"/>
              <a:t>, especially </a:t>
            </a:r>
            <a:r>
              <a:rPr lang="en-US" dirty="0"/>
              <a:t>on the software and RP side, more testing needs to be done in order to estimate the risks of disrupting the infrastructure and </a:t>
            </a:r>
            <a:r>
              <a:rPr lang="en-US" dirty="0" smtClean="0"/>
              <a:t>the impact </a:t>
            </a:r>
            <a:r>
              <a:rPr lang="en-US" dirty="0"/>
              <a:t>of moving to SHA</a:t>
            </a:r>
            <a:r>
              <a:rPr lang="en-US" dirty="0" smtClean="0"/>
              <a:t>-2 now</a:t>
            </a:r>
          </a:p>
          <a:p>
            <a:r>
              <a:rPr lang="en-US" dirty="0" smtClean="0"/>
              <a:t>However</a:t>
            </a:r>
            <a:r>
              <a:rPr lang="en-US" dirty="0"/>
              <a:t>, the only real way of finding out which things break, is by actually doing </a:t>
            </a:r>
            <a:r>
              <a:rPr lang="en-US" dirty="0" smtClean="0"/>
              <a:t>it</a:t>
            </a:r>
          </a:p>
          <a:p>
            <a:pPr lvl="1"/>
            <a:r>
              <a:rPr lang="en-US" dirty="0" smtClean="0"/>
              <a:t>moving </a:t>
            </a:r>
            <a:r>
              <a:rPr lang="en-US" dirty="0"/>
              <a:t>early </a:t>
            </a:r>
            <a:r>
              <a:rPr lang="en-US" dirty="0" smtClean="0"/>
              <a:t>and having </a:t>
            </a:r>
            <a:r>
              <a:rPr lang="en-US" dirty="0"/>
              <a:t>the software 'break' in Jan 2013 may in the long run cause less pain for the users than waiting until the last moment and then having to </a:t>
            </a:r>
            <a:r>
              <a:rPr lang="en-US" dirty="0" smtClean="0"/>
              <a:t>hurry</a:t>
            </a:r>
          </a:p>
          <a:p>
            <a:pPr lvl="1"/>
            <a:r>
              <a:rPr lang="en-US" dirty="0" smtClean="0"/>
              <a:t>and </a:t>
            </a:r>
            <a:r>
              <a:rPr lang="en-US" dirty="0"/>
              <a:t>be off</a:t>
            </a:r>
            <a:r>
              <a:rPr lang="en-US" dirty="0" smtClean="0"/>
              <a:t>-line </a:t>
            </a:r>
            <a:r>
              <a:rPr lang="en-US" dirty="0"/>
              <a:t>for weeks on end while we try to reconstruct the trust </a:t>
            </a:r>
            <a:r>
              <a:rPr lang="en-US" dirty="0" smtClean="0"/>
              <a:t>fabric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696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IGTF All Hands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Agreed action </a:t>
            </a:r>
            <a:r>
              <a:rPr lang="en-US" dirty="0"/>
              <a:t>items for the </a:t>
            </a:r>
            <a:r>
              <a:rPr lang="en-US" dirty="0" smtClean="0"/>
              <a:t>CAs</a:t>
            </a:r>
          </a:p>
          <a:p>
            <a:r>
              <a:rPr lang="en-US" dirty="0" smtClean="0"/>
              <a:t>ALL </a:t>
            </a:r>
            <a:r>
              <a:rPr lang="en-US" dirty="0"/>
              <a:t>IGTF CAs should have or get the capability of issuing SHA</a:t>
            </a:r>
            <a:r>
              <a:rPr lang="en-US" dirty="0" smtClean="0"/>
              <a:t>-2 based certificates</a:t>
            </a:r>
          </a:p>
          <a:p>
            <a:r>
              <a:rPr lang="en-US" dirty="0" smtClean="0"/>
              <a:t>All </a:t>
            </a:r>
            <a:r>
              <a:rPr lang="en-US" dirty="0"/>
              <a:t>CAs MUST implement this </a:t>
            </a:r>
            <a:r>
              <a:rPr lang="en-US" dirty="0" err="1"/>
              <a:t>a.s.a.p</a:t>
            </a:r>
            <a:r>
              <a:rPr lang="en-US" dirty="0"/>
              <a:t>, and REPORT on the implementation of SHA</a:t>
            </a:r>
            <a:r>
              <a:rPr lang="en-US" dirty="0" smtClean="0"/>
              <a:t>-2 </a:t>
            </a:r>
            <a:r>
              <a:rPr lang="en-US" dirty="0"/>
              <a:t>issuing capabilities by October 1, </a:t>
            </a:r>
            <a:r>
              <a:rPr lang="en-US" dirty="0" smtClean="0"/>
              <a:t>2012 </a:t>
            </a:r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implementation of SHA</a:t>
            </a:r>
            <a:r>
              <a:rPr lang="en-US" dirty="0" smtClean="0"/>
              <a:t>-2 </a:t>
            </a:r>
            <a:r>
              <a:rPr lang="en-US" dirty="0"/>
              <a:t>should encompass BOTH end</a:t>
            </a:r>
            <a:r>
              <a:rPr lang="en-US" dirty="0" smtClean="0"/>
              <a:t>-entity </a:t>
            </a:r>
            <a:r>
              <a:rPr lang="en-US" dirty="0"/>
              <a:t>certs AND CRLs </a:t>
            </a:r>
          </a:p>
          <a:p>
            <a:r>
              <a:rPr lang="en-US" dirty="0" smtClean="0"/>
              <a:t>CAs </a:t>
            </a:r>
            <a:r>
              <a:rPr lang="en-US" dirty="0"/>
              <a:t>should schedule to start issuing SHA</a:t>
            </a:r>
            <a:r>
              <a:rPr lang="en-US" dirty="0" smtClean="0"/>
              <a:t>-2 </a:t>
            </a:r>
            <a:r>
              <a:rPr lang="en-US" dirty="0"/>
              <a:t>based certs by January 1, 2013 (only if by December 2012 it is clear that everything will still break in more than one infrastructure may some CAs consider not moving</a:t>
            </a:r>
            <a:r>
              <a:rPr lang="en-US" dirty="0" smtClean="0"/>
              <a:t>)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989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IGTF All Hands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 </a:t>
            </a:r>
            <a:r>
              <a:rPr lang="en-US" dirty="0"/>
              <a:t>should be user explanatory documents describing the move to SHA</a:t>
            </a:r>
            <a:r>
              <a:rPr lang="en-US" dirty="0" smtClean="0"/>
              <a:t>-2 </a:t>
            </a:r>
            <a:endParaRPr lang="en-US" dirty="0"/>
          </a:p>
          <a:p>
            <a:r>
              <a:rPr lang="en-US" dirty="0" smtClean="0"/>
              <a:t>From </a:t>
            </a:r>
            <a:r>
              <a:rPr lang="en-US" dirty="0"/>
              <a:t>Jan 2013 onwards, users SHOULD have the capability of requesting SHA</a:t>
            </a:r>
            <a:r>
              <a:rPr lang="en-US" dirty="0" smtClean="0"/>
              <a:t>-2 </a:t>
            </a:r>
            <a:r>
              <a:rPr lang="en-US" dirty="0"/>
              <a:t>based certs from all CAs </a:t>
            </a:r>
          </a:p>
          <a:p>
            <a:r>
              <a:rPr lang="en-US" dirty="0" smtClean="0"/>
              <a:t>CAs </a:t>
            </a:r>
            <a:r>
              <a:rPr lang="en-US" dirty="0"/>
              <a:t>MAY consider shortening the validity period for EECs that are still SHA</a:t>
            </a:r>
            <a:r>
              <a:rPr lang="en-US" dirty="0" smtClean="0"/>
              <a:t>-1 </a:t>
            </a:r>
            <a:r>
              <a:rPr lang="en-US" dirty="0"/>
              <a:t>based after 1</a:t>
            </a:r>
            <a:r>
              <a:rPr lang="en-US" dirty="0" smtClean="0"/>
              <a:t>-1-2013</a:t>
            </a:r>
            <a:r>
              <a:rPr lang="en-US" dirty="0"/>
              <a:t>, so that the </a:t>
            </a:r>
            <a:r>
              <a:rPr lang="en-US" dirty="0" smtClean="0"/>
              <a:t>sunset </a:t>
            </a:r>
            <a:r>
              <a:rPr lang="en-US" dirty="0"/>
              <a:t>date for SHA</a:t>
            </a:r>
            <a:r>
              <a:rPr lang="en-US" dirty="0" smtClean="0"/>
              <a:t>-1 </a:t>
            </a:r>
            <a:r>
              <a:rPr lang="en-US" dirty="0"/>
              <a:t>(March 2014) is maintained. This will also encourage users to move to SHA</a:t>
            </a:r>
            <a:r>
              <a:rPr lang="en-US" dirty="0" smtClean="0"/>
              <a:t>-2</a:t>
            </a:r>
            <a:endParaRPr lang="en-US" dirty="0"/>
          </a:p>
          <a:p>
            <a:r>
              <a:rPr lang="en-US" dirty="0" smtClean="0"/>
              <a:t>Since </a:t>
            </a:r>
            <a:r>
              <a:rPr lang="en-US" dirty="0"/>
              <a:t>software should accept at least </a:t>
            </a:r>
            <a:r>
              <a:rPr lang="en-US" dirty="0" smtClean="0"/>
              <a:t>SHA‐</a:t>
            </a:r>
            <a:r>
              <a:rPr lang="en-US" dirty="0"/>
              <a:t>256 and </a:t>
            </a:r>
            <a:r>
              <a:rPr lang="en-US" dirty="0" smtClean="0"/>
              <a:t>SHA-512 </a:t>
            </a:r>
            <a:r>
              <a:rPr lang="en-US" dirty="0"/>
              <a:t>out of the SHA</a:t>
            </a:r>
            <a:r>
              <a:rPr lang="en-US" dirty="0" smtClean="0"/>
              <a:t>-2 </a:t>
            </a:r>
            <a:r>
              <a:rPr lang="en-US" dirty="0"/>
              <a:t>family of </a:t>
            </a:r>
            <a:r>
              <a:rPr lang="en-US" dirty="0" smtClean="0"/>
              <a:t>hashes - </a:t>
            </a:r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ensure that will happen, some CAs should use SHA</a:t>
            </a:r>
            <a:r>
              <a:rPr lang="en-US" dirty="0" smtClean="0"/>
              <a:t>-256 </a:t>
            </a:r>
            <a:r>
              <a:rPr lang="en-US" dirty="0"/>
              <a:t>and others SHA</a:t>
            </a:r>
            <a:r>
              <a:rPr lang="en-US" dirty="0" smtClean="0"/>
              <a:t>-512</a:t>
            </a:r>
            <a:r>
              <a:rPr lang="en-US" dirty="0"/>
              <a:t>, so there will and should be no IGTF guidance as to which one to </a:t>
            </a:r>
            <a:r>
              <a:rPr lang="en-US" dirty="0" smtClean="0"/>
              <a:t>choose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18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IGTF All Hands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Action items for </a:t>
            </a:r>
            <a:r>
              <a:rPr lang="en-US" dirty="0" smtClean="0"/>
              <a:t>RPs</a:t>
            </a:r>
          </a:p>
          <a:p>
            <a:r>
              <a:rPr lang="en-US" dirty="0" smtClean="0"/>
              <a:t>the </a:t>
            </a:r>
            <a:r>
              <a:rPr lang="en-US" dirty="0"/>
              <a:t>actual use of SHA</a:t>
            </a:r>
            <a:r>
              <a:rPr lang="en-US" dirty="0" smtClean="0"/>
              <a:t>-2 </a:t>
            </a:r>
            <a:r>
              <a:rPr lang="en-US" dirty="0"/>
              <a:t>certs and CAs should be tested for every </a:t>
            </a:r>
            <a:r>
              <a:rPr lang="en-US" dirty="0" smtClean="0"/>
              <a:t>software </a:t>
            </a:r>
            <a:r>
              <a:rPr lang="en-US" dirty="0"/>
              <a:t>release from </a:t>
            </a:r>
            <a:r>
              <a:rPr lang="en-US" dirty="0" smtClean="0"/>
              <a:t>now</a:t>
            </a:r>
          </a:p>
          <a:p>
            <a:pPr lvl="1"/>
            <a:r>
              <a:rPr lang="en-US" dirty="0" smtClean="0"/>
              <a:t>EGI </a:t>
            </a:r>
            <a:r>
              <a:rPr lang="en-US" dirty="0"/>
              <a:t>should do the certification and Staged Roll</a:t>
            </a:r>
            <a:r>
              <a:rPr lang="en-US" dirty="0" smtClean="0"/>
              <a:t>-out </a:t>
            </a:r>
            <a:r>
              <a:rPr lang="en-US" dirty="0"/>
              <a:t>of their UMD 2.0 distribution with SHA</a:t>
            </a:r>
            <a:r>
              <a:rPr lang="en-US" dirty="0" smtClean="0"/>
              <a:t>-2 </a:t>
            </a:r>
            <a:r>
              <a:rPr lang="en-US" dirty="0"/>
              <a:t>based </a:t>
            </a:r>
            <a:r>
              <a:rPr lang="en-US" dirty="0" smtClean="0"/>
              <a:t>certificates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EGI RT ticket #3078 has been updated for this </a:t>
            </a:r>
            <a:r>
              <a:rPr lang="en-US" dirty="0" smtClean="0"/>
              <a:t>issue</a:t>
            </a:r>
            <a:endParaRPr lang="en-US" dirty="0"/>
          </a:p>
          <a:p>
            <a:r>
              <a:rPr lang="en-US" dirty="0"/>
              <a:t>Jules </a:t>
            </a:r>
            <a:r>
              <a:rPr lang="en-US" dirty="0" err="1" smtClean="0"/>
              <a:t>Wolfrat</a:t>
            </a:r>
            <a:r>
              <a:rPr lang="en-US" dirty="0" smtClean="0"/>
              <a:t> will </a:t>
            </a:r>
            <a:r>
              <a:rPr lang="en-US" dirty="0"/>
              <a:t>similarly collect this info from PRACE</a:t>
            </a:r>
            <a:r>
              <a:rPr lang="en-US" dirty="0" smtClean="0"/>
              <a:t>-RI </a:t>
            </a:r>
            <a:r>
              <a:rPr lang="en-US" dirty="0"/>
              <a:t>and its </a:t>
            </a:r>
            <a:r>
              <a:rPr lang="en-US" dirty="0" smtClean="0"/>
              <a:t>software providers</a:t>
            </a:r>
            <a:endParaRPr lang="en-US" dirty="0"/>
          </a:p>
          <a:p>
            <a:r>
              <a:rPr lang="en-US" dirty="0" smtClean="0"/>
              <a:t>At </a:t>
            </a:r>
            <a:r>
              <a:rPr lang="en-US" dirty="0"/>
              <a:t>least SHA</a:t>
            </a:r>
            <a:r>
              <a:rPr lang="en-US" dirty="0" smtClean="0"/>
              <a:t>-256 </a:t>
            </a:r>
            <a:r>
              <a:rPr lang="en-US" dirty="0"/>
              <a:t>and SHA</a:t>
            </a:r>
            <a:r>
              <a:rPr lang="en-US" dirty="0" smtClean="0"/>
              <a:t>-512 </a:t>
            </a:r>
            <a:r>
              <a:rPr lang="en-US" dirty="0"/>
              <a:t>should be </a:t>
            </a:r>
            <a:r>
              <a:rPr lang="en-US" dirty="0" smtClean="0"/>
              <a:t>tested</a:t>
            </a:r>
            <a:endParaRPr lang="en-US" dirty="0"/>
          </a:p>
          <a:p>
            <a:r>
              <a:rPr lang="en-US" dirty="0" smtClean="0"/>
              <a:t>There </a:t>
            </a:r>
            <a:r>
              <a:rPr lang="en-US" dirty="0"/>
              <a:t>are 'test CAs' available for the </a:t>
            </a:r>
            <a:r>
              <a:rPr lang="en-US" dirty="0" smtClean="0"/>
              <a:t>certification </a:t>
            </a:r>
            <a:r>
              <a:rPr lang="en-US" dirty="0"/>
              <a:t>process (e.g. </a:t>
            </a:r>
            <a:r>
              <a:rPr lang="en-US" dirty="0" smtClean="0"/>
              <a:t>the </a:t>
            </a:r>
            <a:r>
              <a:rPr lang="en-US" dirty="0" err="1"/>
              <a:t>OpenID</a:t>
            </a:r>
            <a:r>
              <a:rPr lang="en-US" dirty="0"/>
              <a:t> based one by NCSA which is already in the experimental IGTF distribution area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there </a:t>
            </a:r>
            <a:r>
              <a:rPr lang="en-US" dirty="0"/>
              <a:t>are several IGTF CAs that </a:t>
            </a:r>
            <a:r>
              <a:rPr lang="en-US" dirty="0" smtClean="0"/>
              <a:t>will be </a:t>
            </a:r>
            <a:r>
              <a:rPr lang="en-US" dirty="0"/>
              <a:t>willing to issue dedicated test certs off their </a:t>
            </a:r>
            <a:r>
              <a:rPr lang="en-US" dirty="0" smtClean="0"/>
              <a:t>production instance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367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ee following slides from Maarten Litmaath about WLCG situation</a:t>
            </a:r>
          </a:p>
          <a:p>
            <a:r>
              <a:rPr lang="en-GB" dirty="0" smtClean="0"/>
              <a:t>SHA-2 and the move to use of RFC proxies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SHA-2, 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0E347-345E-481E-AB8C-DB7F95EC5E4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Update on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SHA-2 and RFC proxy support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GDB</a:t>
            </a:r>
          </a:p>
          <a:p>
            <a:pPr>
              <a:defRPr/>
            </a:pPr>
            <a:r>
              <a:rPr lang="en-US" dirty="0" smtClean="0"/>
              <a:t> 2012-07-11</a:t>
            </a:r>
          </a:p>
          <a:p>
            <a:pPr>
              <a:defRPr/>
            </a:pPr>
            <a:r>
              <a:rPr lang="en-US" dirty="0" smtClean="0"/>
              <a:t>Maarten Litmaath</a:t>
            </a:r>
          </a:p>
          <a:p>
            <a:pPr>
              <a:defRPr/>
            </a:pPr>
            <a:r>
              <a:rPr lang="en-US" dirty="0" smtClean="0"/>
              <a:t>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-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5105400"/>
          </a:xfrm>
        </p:spPr>
        <p:txBody>
          <a:bodyPr/>
          <a:lstStyle/>
          <a:p>
            <a:r>
              <a:rPr lang="en-US" sz="2000" dirty="0" smtClean="0"/>
              <a:t>IGTF would like CAs to move from SHA-1 to </a:t>
            </a:r>
            <a:r>
              <a:rPr lang="en-US" sz="2000" dirty="0" smtClean="0">
                <a:solidFill>
                  <a:srgbClr val="FF0000"/>
                </a:solidFill>
              </a:rPr>
              <a:t>SHA-2</a:t>
            </a:r>
            <a:r>
              <a:rPr lang="en-US" sz="2000" dirty="0" smtClean="0"/>
              <a:t> signatures ASAP, to anticipate concerns about the long-term safety of the former</a:t>
            </a:r>
          </a:p>
          <a:p>
            <a:pPr lvl="1"/>
            <a:r>
              <a:rPr lang="en-US" sz="2000" dirty="0" smtClean="0"/>
              <a:t>See </a:t>
            </a:r>
            <a:r>
              <a:rPr lang="en-US" sz="2000" dirty="0" smtClean="0">
                <a:hlinkClick r:id="rId2"/>
              </a:rPr>
              <a:t>https://twiki.grid.iu.edu/bin/view/Security/HashAlgorithms</a:t>
            </a:r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For WLCG this currently implies using </a:t>
            </a:r>
            <a:r>
              <a:rPr lang="en-US" dirty="0" smtClean="0">
                <a:solidFill>
                  <a:srgbClr val="FF0000"/>
                </a:solidFill>
              </a:rPr>
              <a:t>RFC proxies </a:t>
            </a:r>
            <a:r>
              <a:rPr lang="en-US" dirty="0" smtClean="0"/>
              <a:t>instead of the </a:t>
            </a:r>
            <a:r>
              <a:rPr lang="en-US" dirty="0" smtClean="0">
                <a:solidFill>
                  <a:srgbClr val="FF0000"/>
                </a:solidFill>
              </a:rPr>
              <a:t>Globus legacy proxies</a:t>
            </a:r>
            <a:r>
              <a:rPr lang="en-US" dirty="0" smtClean="0"/>
              <a:t> in use today</a:t>
            </a:r>
          </a:p>
          <a:p>
            <a:pPr lvl="1"/>
            <a:r>
              <a:rPr lang="en-US" dirty="0" smtClean="0"/>
              <a:t>See Jan GDB presentation for detailed explanation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Switching to using the EMI Common Authentication Library (CANL) may help here: supports SHA-2 with legacy proxies</a:t>
            </a:r>
          </a:p>
          <a:p>
            <a:pPr lvl="1"/>
            <a:r>
              <a:rPr lang="en-US" dirty="0" smtClean="0"/>
              <a:t>Will be investigated by the dCache team</a:t>
            </a:r>
          </a:p>
          <a:p>
            <a:pPr lvl="2"/>
            <a:r>
              <a:rPr lang="en-US" dirty="0" smtClean="0"/>
              <a:t>GSI based delegation not yet supported, should not be hard</a:t>
            </a:r>
          </a:p>
          <a:p>
            <a:pPr lvl="1"/>
            <a:r>
              <a:rPr lang="en-US" dirty="0" smtClean="0"/>
              <a:t>Also BeStMan might use it then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Maarten Litmaath (CERN)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14D155-6671-4436-98F6-FE8B350B8E9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1810</Words>
  <Application>Microsoft Macintosh PowerPoint</Application>
  <PresentationFormat>On-screen Show (4:3)</PresentationFormat>
  <Paragraphs>211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1_Office Theme</vt:lpstr>
      <vt:lpstr>IGTF, WLCG, EGI and SHA-2 (and RFC proxies)</vt:lpstr>
      <vt:lpstr>Overview</vt:lpstr>
      <vt:lpstr>SHA-2 @ IGTF All Hands May 2012</vt:lpstr>
      <vt:lpstr>IGTF All Hands (2)</vt:lpstr>
      <vt:lpstr>IGTF All Hands (3)</vt:lpstr>
      <vt:lpstr>IGTF All Hands (4)</vt:lpstr>
      <vt:lpstr>WLCG status</vt:lpstr>
      <vt:lpstr>Update on SHA-2 and RFC proxy support</vt:lpstr>
      <vt:lpstr>Reminder - the problem</vt:lpstr>
      <vt:lpstr>IGTF plans</vt:lpstr>
      <vt:lpstr>Current state of affairs</vt:lpstr>
      <vt:lpstr>Updated phases and milestones  (1)</vt:lpstr>
      <vt:lpstr>Updated phases and milestones  (2)</vt:lpstr>
      <vt:lpstr>Plan B proposal</vt:lpstr>
      <vt:lpstr>Discussion WLCG – EUGridPMA since 11 July 2012</vt:lpstr>
      <vt:lpstr>EGI/WLCG Middleware releases</vt:lpstr>
      <vt:lpstr>EGI and SHA-2</vt:lpstr>
      <vt:lpstr>IGTF SHA-1 risk assessment</vt:lpstr>
      <vt:lpstr>Discussion</vt:lpstr>
    </vt:vector>
  </TitlesOfParts>
  <Company>PPD, RAL, 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Kelsey</dc:creator>
  <cp:lastModifiedBy>David Kelsey</cp:lastModifiedBy>
  <cp:revision>25</cp:revision>
  <dcterms:created xsi:type="dcterms:W3CDTF">2012-02-08T19:22:08Z</dcterms:created>
  <dcterms:modified xsi:type="dcterms:W3CDTF">2012-08-26T15:20:39Z</dcterms:modified>
</cp:coreProperties>
</file>