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5"/>
  </p:notesMasterIdLst>
  <p:handoutMasterIdLst>
    <p:handoutMasterId r:id="rId26"/>
  </p:handoutMasterIdLst>
  <p:sldIdLst>
    <p:sldId id="256" r:id="rId2"/>
    <p:sldId id="293" r:id="rId3"/>
    <p:sldId id="339" r:id="rId4"/>
    <p:sldId id="318" r:id="rId5"/>
    <p:sldId id="317" r:id="rId6"/>
    <p:sldId id="331" r:id="rId7"/>
    <p:sldId id="329" r:id="rId8"/>
    <p:sldId id="345" r:id="rId9"/>
    <p:sldId id="346" r:id="rId10"/>
    <p:sldId id="347" r:id="rId11"/>
    <p:sldId id="348" r:id="rId12"/>
    <p:sldId id="349" r:id="rId13"/>
    <p:sldId id="343" r:id="rId14"/>
    <p:sldId id="340" r:id="rId15"/>
    <p:sldId id="341" r:id="rId16"/>
    <p:sldId id="342" r:id="rId17"/>
    <p:sldId id="324" r:id="rId18"/>
    <p:sldId id="322" r:id="rId19"/>
    <p:sldId id="337" r:id="rId20"/>
    <p:sldId id="323" r:id="rId21"/>
    <p:sldId id="344" r:id="rId22"/>
    <p:sldId id="350" r:id="rId23"/>
    <p:sldId id="328" r:id="rId24"/>
  </p:sldIdLst>
  <p:sldSz cx="9144000" cy="6858000" type="screen4x3"/>
  <p:notesSz cx="6858000" cy="9144000"/>
  <p:defaultTextStyle>
    <a:defPPr>
      <a:defRPr lang="en-US"/>
    </a:defPPr>
    <a:lvl1pPr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1pPr>
    <a:lvl2pPr marL="4572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2pPr>
    <a:lvl3pPr marL="9144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3pPr>
    <a:lvl4pPr marL="13716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4pPr>
    <a:lvl5pPr marL="18288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5pPr>
    <a:lvl6pPr marL="2286000" algn="l" defTabSz="914400" rtl="0" eaLnBrk="1" latinLnBrk="0" hangingPunct="1">
      <a:defRPr sz="2400" kern="1200">
        <a:solidFill>
          <a:schemeClr val="tx1"/>
        </a:solidFill>
        <a:latin typeface="Lucida Grande" pitchFamily="84" charset="0"/>
        <a:ea typeface="ヒラギノ角ゴ Pro W3" pitchFamily="84" charset="-128"/>
        <a:cs typeface="+mn-cs"/>
      </a:defRPr>
    </a:lvl6pPr>
    <a:lvl7pPr marL="2743200" algn="l" defTabSz="914400" rtl="0" eaLnBrk="1" latinLnBrk="0" hangingPunct="1">
      <a:defRPr sz="2400" kern="1200">
        <a:solidFill>
          <a:schemeClr val="tx1"/>
        </a:solidFill>
        <a:latin typeface="Lucida Grande" pitchFamily="84" charset="0"/>
        <a:ea typeface="ヒラギノ角ゴ Pro W3" pitchFamily="84" charset="-128"/>
        <a:cs typeface="+mn-cs"/>
      </a:defRPr>
    </a:lvl7pPr>
    <a:lvl8pPr marL="3200400" algn="l" defTabSz="914400" rtl="0" eaLnBrk="1" latinLnBrk="0" hangingPunct="1">
      <a:defRPr sz="2400" kern="1200">
        <a:solidFill>
          <a:schemeClr val="tx1"/>
        </a:solidFill>
        <a:latin typeface="Lucida Grande" pitchFamily="84" charset="0"/>
        <a:ea typeface="ヒラギノ角ゴ Pro W3" pitchFamily="84" charset="-128"/>
        <a:cs typeface="+mn-cs"/>
      </a:defRPr>
    </a:lvl8pPr>
    <a:lvl9pPr marL="3657600" algn="l" defTabSz="914400" rtl="0" eaLnBrk="1" latinLnBrk="0" hangingPunct="1">
      <a:defRPr sz="2400" kern="1200">
        <a:solidFill>
          <a:schemeClr val="tx1"/>
        </a:solidFill>
        <a:latin typeface="Lucida Grande" pitchFamily="84" charset="0"/>
        <a:ea typeface="ヒラギノ角ゴ Pro W3" pitchFamily="8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87" d="100"/>
          <a:sy n="87" d="100"/>
        </p:scale>
        <p:origin x="-1144"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6E85937-6FF5-C445-ACB9-9F464713F92D}" type="datetimeFigureOut">
              <a:rPr lang="en-US" smtClean="0"/>
              <a:pPr/>
              <a:t>05/09/2012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8B01487-A5EB-9147-873E-FEC628449E5F}" type="slidenum">
              <a:rPr lang="en-US" smtClean="0"/>
              <a:pPr/>
              <a:t>‹#›</a:t>
            </a:fld>
            <a:endParaRPr lang="en-US"/>
          </a:p>
        </p:txBody>
      </p:sp>
    </p:spTree>
    <p:extLst>
      <p:ext uri="{BB962C8B-B14F-4D97-AF65-F5344CB8AC3E}">
        <p14:creationId xmlns:p14="http://schemas.microsoft.com/office/powerpoint/2010/main" val="35120956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a:latin typeface="Arial" charset="0"/>
              </a:defRPr>
            </a:lvl1pPr>
          </a:lstStyle>
          <a:p>
            <a:pPr>
              <a:defRPr/>
            </a:pPr>
            <a:endParaRPr lang="en-GB"/>
          </a:p>
        </p:txBody>
      </p:sp>
      <p:sp>
        <p:nvSpPr>
          <p:cNvPr id="4301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GB"/>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301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301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latin typeface="Arial" charset="0"/>
              </a:defRPr>
            </a:lvl1pPr>
          </a:lstStyle>
          <a:p>
            <a:pPr>
              <a:defRPr/>
            </a:pPr>
            <a:endParaRPr lang="en-GB"/>
          </a:p>
        </p:txBody>
      </p:sp>
      <p:sp>
        <p:nvSpPr>
          <p:cNvPr id="4301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CADDBFF2-9216-48EB-BCD2-6FC0E473544E}" type="slidenum">
              <a:rPr lang="en-GB"/>
              <a:pPr>
                <a:defRPr/>
              </a:pPr>
              <a:t>‹#›</a:t>
            </a:fld>
            <a:endParaRPr lang="en-GB"/>
          </a:p>
        </p:txBody>
      </p:sp>
    </p:spTree>
    <p:extLst>
      <p:ext uri="{BB962C8B-B14F-4D97-AF65-F5344CB8AC3E}">
        <p14:creationId xmlns:p14="http://schemas.microsoft.com/office/powerpoint/2010/main" val="2733824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lvl1pPr defTabSz="915234">
              <a:defRPr sz="1600">
                <a:solidFill>
                  <a:schemeClr val="tx1"/>
                </a:solidFill>
                <a:latin typeface="Comic Sans MS" charset="0"/>
                <a:ea typeface="ＭＳ Ｐゴシック" charset="0"/>
                <a:cs typeface="ＭＳ Ｐゴシック" charset="0"/>
              </a:defRPr>
            </a:lvl1pPr>
            <a:lvl2pPr marL="38098625" indent="-37639413" defTabSz="915234">
              <a:defRPr sz="1600">
                <a:solidFill>
                  <a:schemeClr val="tx1"/>
                </a:solidFill>
                <a:latin typeface="Comic Sans MS" charset="0"/>
                <a:ea typeface="ＭＳ Ｐゴシック" charset="0"/>
              </a:defRPr>
            </a:lvl2pPr>
            <a:lvl3pPr>
              <a:defRPr sz="1600">
                <a:solidFill>
                  <a:schemeClr val="tx1"/>
                </a:solidFill>
                <a:latin typeface="Comic Sans MS" charset="0"/>
                <a:ea typeface="ＭＳ Ｐゴシック" charset="0"/>
              </a:defRPr>
            </a:lvl3pPr>
            <a:lvl4pPr>
              <a:defRPr sz="1600">
                <a:solidFill>
                  <a:schemeClr val="tx1"/>
                </a:solidFill>
                <a:latin typeface="Comic Sans MS" charset="0"/>
                <a:ea typeface="ＭＳ Ｐゴシック" charset="0"/>
              </a:defRPr>
            </a:lvl4pPr>
            <a:lvl5pPr>
              <a:defRPr sz="1600">
                <a:solidFill>
                  <a:schemeClr val="tx1"/>
                </a:solidFill>
                <a:latin typeface="Comic Sans MS" charset="0"/>
                <a:ea typeface="ＭＳ Ｐゴシック" charset="0"/>
              </a:defRPr>
            </a:lvl5pPr>
            <a:lvl6pPr marL="459212" eaLnBrk="0" fontAlgn="base" hangingPunct="0">
              <a:spcBef>
                <a:spcPct val="0"/>
              </a:spcBef>
              <a:spcAft>
                <a:spcPct val="0"/>
              </a:spcAft>
              <a:defRPr sz="1600">
                <a:solidFill>
                  <a:schemeClr val="tx1"/>
                </a:solidFill>
                <a:latin typeface="Comic Sans MS" charset="0"/>
                <a:ea typeface="ＭＳ Ｐゴシック" charset="0"/>
              </a:defRPr>
            </a:lvl6pPr>
            <a:lvl7pPr marL="918423" eaLnBrk="0" fontAlgn="base" hangingPunct="0">
              <a:spcBef>
                <a:spcPct val="0"/>
              </a:spcBef>
              <a:spcAft>
                <a:spcPct val="0"/>
              </a:spcAft>
              <a:defRPr sz="1600">
                <a:solidFill>
                  <a:schemeClr val="tx1"/>
                </a:solidFill>
                <a:latin typeface="Comic Sans MS" charset="0"/>
                <a:ea typeface="ＭＳ Ｐゴシック" charset="0"/>
              </a:defRPr>
            </a:lvl7pPr>
            <a:lvl8pPr marL="1377635" eaLnBrk="0" fontAlgn="base" hangingPunct="0">
              <a:spcBef>
                <a:spcPct val="0"/>
              </a:spcBef>
              <a:spcAft>
                <a:spcPct val="0"/>
              </a:spcAft>
              <a:defRPr sz="1600">
                <a:solidFill>
                  <a:schemeClr val="tx1"/>
                </a:solidFill>
                <a:latin typeface="Comic Sans MS" charset="0"/>
                <a:ea typeface="ＭＳ Ｐゴシック" charset="0"/>
              </a:defRPr>
            </a:lvl8pPr>
            <a:lvl9pPr marL="1836847" eaLnBrk="0" fontAlgn="base" hangingPunct="0">
              <a:spcBef>
                <a:spcPct val="0"/>
              </a:spcBef>
              <a:spcAft>
                <a:spcPct val="0"/>
              </a:spcAft>
              <a:defRPr sz="1600">
                <a:solidFill>
                  <a:schemeClr val="tx1"/>
                </a:solidFill>
                <a:latin typeface="Comic Sans MS" charset="0"/>
                <a:ea typeface="ＭＳ Ｐゴシック" charset="0"/>
              </a:defRPr>
            </a:lvl9pPr>
          </a:lstStyle>
          <a:p>
            <a:pPr>
              <a:defRPr/>
            </a:pPr>
            <a:fld id="{0A6EBABB-ACE6-7E44-BE53-5E4FC7B1F597}" type="slidenum">
              <a:rPr lang="en-US" sz="1300">
                <a:latin typeface="Times New Roman" charset="0"/>
              </a:rPr>
              <a:pPr>
                <a:defRPr/>
              </a:pPr>
              <a:t>14</a:t>
            </a:fld>
            <a:endParaRPr lang="en-US" sz="1300">
              <a:latin typeface="Times New Roman"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6 Sep 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FIM4R Overview,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A65ECCB-D2D6-47DD-9F2B-E0D52A20D0C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6 Sep 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FIM4R Overview,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68B7645-D8E9-46C3-86B4-60CD28484E4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3513" y="981075"/>
            <a:ext cx="1943100" cy="50403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4213" y="981075"/>
            <a:ext cx="5676900" cy="50403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6 Sep 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FIM4R Overview,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010C890-734D-4F2B-90BC-9AD75D43C5E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6 Sep 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FIM4R Overview,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3CE2775-E956-414F-BA27-FBD68D57FAC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6 Sep 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FIM4R Overview,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5722891-D3B3-43FA-8EF0-7474EC2C563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4213" y="2205038"/>
            <a:ext cx="3810000" cy="3816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2205038"/>
            <a:ext cx="3810000" cy="3816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6 Sep 12</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FIM4R Overview, Kelsey</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6A30518-AD6C-485E-B5F3-9C31FADC0ED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GB" smtClean="0"/>
              <a:t>6 Sep 12</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GB" smtClean="0"/>
              <a:t>FIM4R Overview, Kelsey</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35BA60E-1359-4938-B1AC-686739EEBF0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GB" smtClean="0"/>
              <a:t>6 Sep 12</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GB" smtClean="0"/>
              <a:t>FIM4R Overview, Kelsey</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8A7F324-4841-49F8-8853-AD1CBADEBE3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GB" smtClean="0"/>
              <a:t>6 Sep 12</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GB" smtClean="0"/>
              <a:t>FIM4R Overview, Kelsey</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F9A0F390-D524-4E13-AB54-6DF295E7C4F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6 Sep 12</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FIM4R Overview, Kelsey</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D0A90A2-FA98-4CB7-8B1F-6174C184765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6 Sep 12</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FIM4R Overview, Kelsey</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A2899CF-374B-4972-9947-3DE8F343495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4213" y="981075"/>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4213" y="2205038"/>
            <a:ext cx="7772400" cy="3816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a:defRPr sz="1400" smtClean="0"/>
            </a:lvl1pPr>
          </a:lstStyle>
          <a:p>
            <a:pPr>
              <a:defRPr/>
            </a:pPr>
            <a:r>
              <a:rPr lang="en-GB" smtClean="0"/>
              <a:t>6 Sep 12</a:t>
            </a:r>
            <a:endParaRPr lang="en-US"/>
          </a:p>
        </p:txBody>
      </p:sp>
      <p:sp>
        <p:nvSpPr>
          <p:cNvPr id="410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smtClean="0"/>
            </a:lvl1pPr>
          </a:lstStyle>
          <a:p>
            <a:pPr>
              <a:defRPr/>
            </a:pPr>
            <a:r>
              <a:rPr lang="en-GB" smtClean="0"/>
              <a:t>FIM4R Overview, Kelsey</a:t>
            </a:r>
            <a:endParaRPr lang="en-US"/>
          </a:p>
        </p:txBody>
      </p:sp>
      <p:sp>
        <p:nvSpPr>
          <p:cNvPr id="4102"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a:defRPr/>
            </a:pPr>
            <a:fld id="{11C46EFB-F553-4F51-93D3-0EB19F44BAE7}" type="slidenum">
              <a:rPr lang="en-US"/>
              <a:pPr>
                <a:defRPr/>
              </a:pPr>
              <a:t>‹#›</a:t>
            </a:fld>
            <a:endParaRPr lang="en-US"/>
          </a:p>
        </p:txBody>
      </p:sp>
      <p:pic>
        <p:nvPicPr>
          <p:cNvPr id="1031" name="Picture 7" descr="SCI_PPT_templ4"/>
          <p:cNvPicPr>
            <a:picLocks noChangeAspect="1" noChangeArrowheads="1"/>
          </p:cNvPicPr>
          <p:nvPr/>
        </p:nvPicPr>
        <p:blipFill>
          <a:blip r:embed="rId13" cstate="print"/>
          <a:srcRect/>
          <a:stretch>
            <a:fillRect/>
          </a:stretch>
        </p:blipFill>
        <p:spPr bwMode="auto">
          <a:xfrm>
            <a:off x="0" y="0"/>
            <a:ext cx="7162800" cy="15176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2pPr>
      <a:lvl3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3pPr>
      <a:lvl4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4pPr>
      <a:lvl5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5pPr>
      <a:lvl6pPr marL="457200" algn="ctr" rtl="0" fontAlgn="base">
        <a:spcBef>
          <a:spcPct val="0"/>
        </a:spcBef>
        <a:spcAft>
          <a:spcPct val="0"/>
        </a:spcAft>
        <a:defRPr sz="4400">
          <a:solidFill>
            <a:schemeClr val="tx2"/>
          </a:solidFill>
          <a:latin typeface="Lucida Grande" pitchFamily="84" charset="0"/>
          <a:ea typeface="ヒラギノ角ゴ Pro W3" pitchFamily="84" charset="-128"/>
        </a:defRPr>
      </a:lvl6pPr>
      <a:lvl7pPr marL="914400" algn="ctr" rtl="0" fontAlgn="base">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fontAlgn="base">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fontAlgn="base">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ugridpma.org/guidelines/aaops/" TargetMode="External"/><Relationship Id="rId3" Type="http://schemas.openxmlformats.org/officeDocument/2006/relationships/hyperlink" Target="https://documents.egi.eu/document/79"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conferenceDisplay.py?confId=191892" TargetMode="External"/><Relationship Id="rId3" Type="http://schemas.openxmlformats.org/officeDocument/2006/relationships/hyperlink" Target="https://cdsweb.cern.ch/record/1442597"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11560" y="1484784"/>
            <a:ext cx="7772400" cy="1470025"/>
          </a:xfrm>
        </p:spPr>
        <p:txBody>
          <a:bodyPr/>
          <a:lstStyle/>
          <a:p>
            <a:pPr eaLnBrk="1" hangingPunct="1"/>
            <a:r>
              <a:rPr lang="en-US" dirty="0" smtClean="0"/>
              <a:t/>
            </a:r>
            <a:br>
              <a:rPr lang="en-US" dirty="0" smtClean="0"/>
            </a:br>
            <a:r>
              <a:rPr lang="en-US" dirty="0" smtClean="0"/>
              <a:t>Research Community Requirements</a:t>
            </a:r>
            <a:br>
              <a:rPr lang="en-US" dirty="0" smtClean="0"/>
            </a:br>
            <a:r>
              <a:rPr lang="en-US" dirty="0" smtClean="0"/>
              <a:t>(FIM4R)</a:t>
            </a:r>
          </a:p>
        </p:txBody>
      </p:sp>
      <p:sp>
        <p:nvSpPr>
          <p:cNvPr id="2051" name="Rectangle 3"/>
          <p:cNvSpPr>
            <a:spLocks noGrp="1" noChangeArrowheads="1"/>
          </p:cNvSpPr>
          <p:nvPr>
            <p:ph type="subTitle" idx="1"/>
          </p:nvPr>
        </p:nvSpPr>
        <p:spPr/>
        <p:txBody>
          <a:bodyPr/>
          <a:lstStyle/>
          <a:p>
            <a:pPr eaLnBrk="1" hangingPunct="1"/>
            <a:r>
              <a:rPr lang="en-US" dirty="0" smtClean="0"/>
              <a:t>David Kelsey (STFC-RAL)</a:t>
            </a:r>
          </a:p>
          <a:p>
            <a:pPr eaLnBrk="1" hangingPunct="1"/>
            <a:r>
              <a:rPr lang="en-US" dirty="0" smtClean="0"/>
              <a:t>VAMP Workshop</a:t>
            </a:r>
          </a:p>
          <a:p>
            <a:pPr eaLnBrk="1" hangingPunct="1"/>
            <a:r>
              <a:rPr lang="en-US" dirty="0"/>
              <a:t>6</a:t>
            </a:r>
            <a:r>
              <a:rPr lang="en-US" dirty="0" smtClean="0"/>
              <a:t> Sep 2012</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Humanities</a:t>
            </a:r>
            <a:endParaRPr lang="en-US" dirty="0"/>
          </a:p>
        </p:txBody>
      </p:sp>
      <p:sp>
        <p:nvSpPr>
          <p:cNvPr id="3" name="Content Placeholder 2"/>
          <p:cNvSpPr>
            <a:spLocks noGrp="1"/>
          </p:cNvSpPr>
          <p:nvPr>
            <p:ph idx="1"/>
          </p:nvPr>
        </p:nvSpPr>
        <p:spPr/>
        <p:txBody>
          <a:bodyPr/>
          <a:lstStyle/>
          <a:p>
            <a:r>
              <a:rPr lang="en-US" sz="2000" dirty="0" smtClean="0"/>
              <a:t>Several infrastructure projects identified the need for AAI, SSO &amp; federated </a:t>
            </a:r>
            <a:r>
              <a:rPr lang="en-US" sz="2000" dirty="0" err="1" smtClean="0"/>
              <a:t>IdM</a:t>
            </a:r>
            <a:endParaRPr lang="en-US" sz="2000" dirty="0" smtClean="0"/>
          </a:p>
          <a:p>
            <a:pPr lvl="1"/>
            <a:r>
              <a:rPr lang="en-US" sz="1800" dirty="0" smtClean="0"/>
              <a:t>CLARIN, DARIAH, CESSDA, DASISH, Project Bamboo</a:t>
            </a:r>
          </a:p>
          <a:p>
            <a:r>
              <a:rPr lang="en-US" sz="2000" dirty="0" smtClean="0"/>
              <a:t>Small numbers of users but growing fast</a:t>
            </a:r>
          </a:p>
          <a:p>
            <a:r>
              <a:rPr lang="en-US" sz="2000" dirty="0" smtClean="0"/>
              <a:t>CLARIN is valiantly making contracts with national Identity Federations</a:t>
            </a:r>
          </a:p>
          <a:p>
            <a:pPr lvl="1"/>
            <a:r>
              <a:rPr lang="en-US" sz="1800" dirty="0" smtClean="0"/>
              <a:t>Challenges of negotiating attribute release (</a:t>
            </a:r>
            <a:r>
              <a:rPr lang="en-US" sz="1800" dirty="0" err="1" smtClean="0"/>
              <a:t>ePPN</a:t>
            </a:r>
            <a:r>
              <a:rPr lang="en-US" sz="1800" dirty="0" smtClean="0"/>
              <a:t> or </a:t>
            </a:r>
            <a:r>
              <a:rPr lang="en-US" sz="1800" dirty="0" err="1" smtClean="0"/>
              <a:t>ePTID</a:t>
            </a:r>
            <a:r>
              <a:rPr lang="en-US" sz="1800" dirty="0" smtClean="0"/>
              <a:t> + </a:t>
            </a:r>
            <a:r>
              <a:rPr lang="en-US" sz="1800" dirty="0" err="1" smtClean="0"/>
              <a:t>cn</a:t>
            </a:r>
            <a:r>
              <a:rPr lang="en-US" sz="1800" dirty="0" smtClean="0"/>
              <a:t>, mail, o,...)</a:t>
            </a:r>
          </a:p>
          <a:p>
            <a:pPr lvl="1"/>
            <a:r>
              <a:rPr lang="en-US" sz="1800" dirty="0" smtClean="0"/>
              <a:t>Many IdPs do not release (IDF has no control)</a:t>
            </a:r>
          </a:p>
          <a:p>
            <a:pPr lvl="1"/>
            <a:r>
              <a:rPr lang="en-US" sz="1800" dirty="0" smtClean="0"/>
              <a:t>Some IDFs require opt-in – does not scale</a:t>
            </a:r>
          </a:p>
          <a:p>
            <a:pPr lvl="1"/>
            <a:r>
              <a:rPr lang="en-US" sz="1800" dirty="0" smtClean="0"/>
              <a:t>Many “homeless” researchers (either country or institute)</a:t>
            </a:r>
            <a:endParaRPr lang="en-US" sz="1800" dirty="0"/>
          </a:p>
        </p:txBody>
      </p:sp>
      <p:sp>
        <p:nvSpPr>
          <p:cNvPr id="4" name="Date Placeholder 3"/>
          <p:cNvSpPr>
            <a:spLocks noGrp="1"/>
          </p:cNvSpPr>
          <p:nvPr>
            <p:ph type="dt" sz="half" idx="10"/>
          </p:nvPr>
        </p:nvSpPr>
        <p:spPr/>
        <p:txBody>
          <a:bodyPr/>
          <a:lstStyle/>
          <a:p>
            <a:pPr>
              <a:defRPr/>
            </a:pPr>
            <a:r>
              <a:rPr lang="en-GB" smtClean="0"/>
              <a:t>6 Sep 12</a:t>
            </a:r>
            <a:endParaRPr lang="en-US"/>
          </a:p>
        </p:txBody>
      </p:sp>
      <p:sp>
        <p:nvSpPr>
          <p:cNvPr id="5" name="Footer Placeholder 4"/>
          <p:cNvSpPr>
            <a:spLocks noGrp="1"/>
          </p:cNvSpPr>
          <p:nvPr>
            <p:ph type="ftr" sz="quarter" idx="11"/>
          </p:nvPr>
        </p:nvSpPr>
        <p:spPr/>
        <p:txBody>
          <a:bodyPr/>
          <a:lstStyle/>
          <a:p>
            <a:pPr>
              <a:defRPr/>
            </a:pPr>
            <a:r>
              <a:rPr lang="en-GB" smtClean="0"/>
              <a:t>FIM4R Overview,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10</a:t>
            </a:fld>
            <a:endParaRPr lang="en-US"/>
          </a:p>
        </p:txBody>
      </p:sp>
    </p:spTree>
    <p:extLst>
      <p:ext uri="{BB962C8B-B14F-4D97-AF65-F5344CB8AC3E}">
        <p14:creationId xmlns:p14="http://schemas.microsoft.com/office/powerpoint/2010/main" val="258360627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 Science</a:t>
            </a:r>
            <a:endParaRPr lang="en-US" dirty="0"/>
          </a:p>
        </p:txBody>
      </p:sp>
      <p:sp>
        <p:nvSpPr>
          <p:cNvPr id="3" name="Content Placeholder 2"/>
          <p:cNvSpPr>
            <a:spLocks noGrp="1"/>
          </p:cNvSpPr>
          <p:nvPr>
            <p:ph idx="1"/>
          </p:nvPr>
        </p:nvSpPr>
        <p:spPr/>
        <p:txBody>
          <a:bodyPr/>
          <a:lstStyle/>
          <a:p>
            <a:r>
              <a:rPr lang="en-US" sz="1600" dirty="0" smtClean="0"/>
              <a:t>Researchers use data from many sources</a:t>
            </a:r>
          </a:p>
          <a:p>
            <a:r>
              <a:rPr lang="en-US" sz="1600" dirty="0" smtClean="0"/>
              <a:t>Management of access control and </a:t>
            </a:r>
            <a:r>
              <a:rPr lang="en-US" sz="1600" dirty="0" err="1" smtClean="0"/>
              <a:t>IdM</a:t>
            </a:r>
            <a:r>
              <a:rPr lang="en-US" sz="1600" dirty="0" smtClean="0"/>
              <a:t> between multiple domains</a:t>
            </a:r>
          </a:p>
          <a:p>
            <a:pPr lvl="1"/>
            <a:r>
              <a:rPr lang="en-US" sz="1400" dirty="0" smtClean="0"/>
              <a:t>Is a barrier – many datasets underused</a:t>
            </a:r>
          </a:p>
          <a:p>
            <a:r>
              <a:rPr lang="en-US" sz="1600" dirty="0" smtClean="0"/>
              <a:t>CMIP5 – international coupled models</a:t>
            </a:r>
          </a:p>
          <a:p>
            <a:pPr lvl="1"/>
            <a:r>
              <a:rPr lang="en-US" sz="1400" dirty="0" smtClean="0"/>
              <a:t>Tackling many of these issues</a:t>
            </a:r>
          </a:p>
          <a:p>
            <a:pPr lvl="1"/>
            <a:r>
              <a:rPr lang="en-US" sz="1400" dirty="0" smtClean="0"/>
              <a:t>~50 modeling </a:t>
            </a:r>
            <a:r>
              <a:rPr lang="en-US" sz="1400" dirty="0" err="1" smtClean="0"/>
              <a:t>centres</a:t>
            </a:r>
            <a:endParaRPr lang="en-US" sz="1400" dirty="0" smtClean="0"/>
          </a:p>
          <a:p>
            <a:r>
              <a:rPr lang="en-US" sz="1600" dirty="0" smtClean="0"/>
              <a:t>Earth System Grid Federation (ESGF)</a:t>
            </a:r>
          </a:p>
          <a:p>
            <a:pPr lvl="1"/>
            <a:r>
              <a:rPr lang="en-US" sz="1400" dirty="0" smtClean="0"/>
              <a:t>Deployed to meet needs of CMIP5</a:t>
            </a:r>
          </a:p>
          <a:p>
            <a:pPr lvl="1"/>
            <a:r>
              <a:rPr lang="en-US" sz="1400" dirty="0" smtClean="0"/>
              <a:t>Includes a complete FIM solution</a:t>
            </a:r>
          </a:p>
          <a:p>
            <a:pPr lvl="2"/>
            <a:r>
              <a:rPr lang="en-US" sz="1100" dirty="0" err="1" smtClean="0"/>
              <a:t>OpenID</a:t>
            </a:r>
            <a:r>
              <a:rPr lang="en-US" sz="1100" dirty="0" smtClean="0"/>
              <a:t> for browser-based interactions and </a:t>
            </a:r>
            <a:r>
              <a:rPr lang="en-US" sz="1100" dirty="0" err="1" smtClean="0"/>
              <a:t>MyProxyCA</a:t>
            </a:r>
            <a:r>
              <a:rPr lang="en-US" sz="1100" dirty="0" smtClean="0"/>
              <a:t> and short-lived certificates</a:t>
            </a:r>
          </a:p>
          <a:p>
            <a:pPr lvl="2"/>
            <a:r>
              <a:rPr lang="en-US" sz="1100" dirty="0" smtClean="0"/>
              <a:t>SAML used for attribute management and </a:t>
            </a:r>
            <a:r>
              <a:rPr lang="en-US" sz="1100" dirty="0" err="1" smtClean="0"/>
              <a:t>AuthZ</a:t>
            </a:r>
            <a:endParaRPr lang="en-US" sz="1100" dirty="0"/>
          </a:p>
          <a:p>
            <a:pPr lvl="1"/>
            <a:r>
              <a:rPr lang="en-US" sz="1400" dirty="0" smtClean="0"/>
              <a:t>Access control essential for wider use by Eart</a:t>
            </a:r>
            <a:r>
              <a:rPr lang="en-US" sz="1400" dirty="0" smtClean="0"/>
              <a:t>h Sciences community</a:t>
            </a:r>
          </a:p>
          <a:p>
            <a:r>
              <a:rPr lang="en-US" sz="1600" dirty="0" smtClean="0"/>
              <a:t>New UK Climate and Environmental Monitoring from Space (CEMS) will use cloud technologies and dynamic trust &amp; credentials</a:t>
            </a:r>
            <a:endParaRPr lang="en-US" sz="1600" dirty="0"/>
          </a:p>
        </p:txBody>
      </p:sp>
      <p:sp>
        <p:nvSpPr>
          <p:cNvPr id="4" name="Date Placeholder 3"/>
          <p:cNvSpPr>
            <a:spLocks noGrp="1"/>
          </p:cNvSpPr>
          <p:nvPr>
            <p:ph type="dt" sz="half" idx="10"/>
          </p:nvPr>
        </p:nvSpPr>
        <p:spPr/>
        <p:txBody>
          <a:bodyPr/>
          <a:lstStyle/>
          <a:p>
            <a:pPr>
              <a:defRPr/>
            </a:pPr>
            <a:r>
              <a:rPr lang="en-GB" smtClean="0"/>
              <a:t>6 Sep 12</a:t>
            </a:r>
            <a:endParaRPr lang="en-US"/>
          </a:p>
        </p:txBody>
      </p:sp>
      <p:sp>
        <p:nvSpPr>
          <p:cNvPr id="5" name="Footer Placeholder 4"/>
          <p:cNvSpPr>
            <a:spLocks noGrp="1"/>
          </p:cNvSpPr>
          <p:nvPr>
            <p:ph type="ftr" sz="quarter" idx="11"/>
          </p:nvPr>
        </p:nvSpPr>
        <p:spPr/>
        <p:txBody>
          <a:bodyPr/>
          <a:lstStyle/>
          <a:p>
            <a:pPr>
              <a:defRPr/>
            </a:pPr>
            <a:r>
              <a:rPr lang="en-GB" smtClean="0"/>
              <a:t>FIM4R Overview,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11</a:t>
            </a:fld>
            <a:endParaRPr lang="en-US"/>
          </a:p>
        </p:txBody>
      </p:sp>
    </p:spTree>
    <p:extLst>
      <p:ext uri="{BB962C8B-B14F-4D97-AF65-F5344CB8AC3E}">
        <p14:creationId xmlns:p14="http://schemas.microsoft.com/office/powerpoint/2010/main" val="108912676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Energy Physics</a:t>
            </a:r>
            <a:endParaRPr lang="en-US" dirty="0"/>
          </a:p>
        </p:txBody>
      </p:sp>
      <p:sp>
        <p:nvSpPr>
          <p:cNvPr id="3" name="Content Placeholder 2"/>
          <p:cNvSpPr>
            <a:spLocks noGrp="1"/>
          </p:cNvSpPr>
          <p:nvPr>
            <p:ph idx="1"/>
          </p:nvPr>
        </p:nvSpPr>
        <p:spPr/>
        <p:txBody>
          <a:bodyPr/>
          <a:lstStyle/>
          <a:p>
            <a:r>
              <a:rPr lang="en-US" sz="1800" dirty="0" smtClean="0"/>
              <a:t>&gt; 10,000 physicists in &gt;60 countries</a:t>
            </a:r>
          </a:p>
          <a:p>
            <a:r>
              <a:rPr lang="en-US" sz="1800" dirty="0" smtClean="0"/>
              <a:t>WLCG, EGI, Open Science Grid and others provide a very successful federation (for Grid apps) with SSO and delegation</a:t>
            </a:r>
          </a:p>
          <a:p>
            <a:pPr lvl="1"/>
            <a:r>
              <a:rPr lang="en-US" sz="1600" dirty="0" smtClean="0"/>
              <a:t>National CA accredited by IGTF and</a:t>
            </a:r>
            <a:r>
              <a:rPr lang="en-US" sz="1600" dirty="0"/>
              <a:t> </a:t>
            </a:r>
            <a:r>
              <a:rPr lang="en-US" sz="1600" dirty="0" smtClean="0"/>
              <a:t>g</a:t>
            </a:r>
            <a:r>
              <a:rPr lang="en-US" sz="1600" dirty="0" smtClean="0"/>
              <a:t>rowing use of the TCS</a:t>
            </a:r>
            <a:endParaRPr lang="en-US" sz="1600" dirty="0" smtClean="0"/>
          </a:p>
          <a:p>
            <a:pPr lvl="1"/>
            <a:r>
              <a:rPr lang="en-US" sz="1600" dirty="0" smtClean="0"/>
              <a:t>VOMS Attribute Certs for </a:t>
            </a:r>
            <a:r>
              <a:rPr lang="en-US" sz="1600" dirty="0" err="1" smtClean="0"/>
              <a:t>AuthZ</a:t>
            </a:r>
            <a:endParaRPr lang="en-US" sz="1600" dirty="0" smtClean="0"/>
          </a:p>
          <a:p>
            <a:r>
              <a:rPr lang="en-US" sz="1800" dirty="0" smtClean="0"/>
              <a:t>HEP community has many other collaborative tools (wikis, portals, mail lists, </a:t>
            </a:r>
            <a:r>
              <a:rPr lang="en-US" sz="1800" dirty="0" err="1" smtClean="0"/>
              <a:t>etc</a:t>
            </a:r>
            <a:r>
              <a:rPr lang="en-US" sz="1800" dirty="0" smtClean="0"/>
              <a:t>) where </a:t>
            </a:r>
            <a:r>
              <a:rPr lang="en-US" sz="1800" dirty="0" smtClean="0"/>
              <a:t>Federated </a:t>
            </a:r>
            <a:r>
              <a:rPr lang="en-US" sz="1800" dirty="0" err="1" smtClean="0"/>
              <a:t>IdM</a:t>
            </a:r>
            <a:r>
              <a:rPr lang="en-US" sz="1800" dirty="0" smtClean="0"/>
              <a:t> would help a lot</a:t>
            </a:r>
          </a:p>
          <a:p>
            <a:r>
              <a:rPr lang="en-US" sz="1800" dirty="0" smtClean="0"/>
              <a:t>Credential translation will be needed</a:t>
            </a:r>
          </a:p>
          <a:p>
            <a:pPr lvl="1"/>
            <a:r>
              <a:rPr lang="en-US" sz="1600" dirty="0" smtClean="0"/>
              <a:t>E.g. the EMI Security Token Service</a:t>
            </a:r>
          </a:p>
          <a:p>
            <a:r>
              <a:rPr lang="en-US" sz="1800" dirty="0" smtClean="0"/>
              <a:t>Need to tackle </a:t>
            </a:r>
            <a:r>
              <a:rPr lang="en-US" sz="1800" dirty="0" err="1" smtClean="0"/>
              <a:t>LoA</a:t>
            </a:r>
            <a:endParaRPr lang="en-US" sz="1800" dirty="0" smtClean="0"/>
          </a:p>
          <a:p>
            <a:r>
              <a:rPr lang="en-US" sz="1800" dirty="0" smtClean="0"/>
              <a:t>Concerned about security risks and establishing Trust</a:t>
            </a:r>
          </a:p>
          <a:p>
            <a:pPr lvl="1"/>
            <a:r>
              <a:rPr lang="en-US" sz="1400" dirty="0" smtClean="0"/>
              <a:t>Role for IGTF (or others) in defining best practice</a:t>
            </a:r>
            <a:endParaRPr lang="en-US" sz="1400" dirty="0"/>
          </a:p>
        </p:txBody>
      </p:sp>
      <p:sp>
        <p:nvSpPr>
          <p:cNvPr id="4" name="Date Placeholder 3"/>
          <p:cNvSpPr>
            <a:spLocks noGrp="1"/>
          </p:cNvSpPr>
          <p:nvPr>
            <p:ph type="dt" sz="half" idx="10"/>
          </p:nvPr>
        </p:nvSpPr>
        <p:spPr/>
        <p:txBody>
          <a:bodyPr/>
          <a:lstStyle/>
          <a:p>
            <a:pPr>
              <a:defRPr/>
            </a:pPr>
            <a:r>
              <a:rPr lang="en-GB" smtClean="0"/>
              <a:t>6 Sep 12</a:t>
            </a:r>
            <a:endParaRPr lang="en-US"/>
          </a:p>
        </p:txBody>
      </p:sp>
      <p:sp>
        <p:nvSpPr>
          <p:cNvPr id="5" name="Footer Placeholder 4"/>
          <p:cNvSpPr>
            <a:spLocks noGrp="1"/>
          </p:cNvSpPr>
          <p:nvPr>
            <p:ph type="ftr" sz="quarter" idx="11"/>
          </p:nvPr>
        </p:nvSpPr>
        <p:spPr/>
        <p:txBody>
          <a:bodyPr/>
          <a:lstStyle/>
          <a:p>
            <a:pPr>
              <a:defRPr/>
            </a:pPr>
            <a:r>
              <a:rPr lang="en-GB" smtClean="0"/>
              <a:t>FIM4R Overview,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12</a:t>
            </a:fld>
            <a:endParaRPr lang="en-US"/>
          </a:p>
        </p:txBody>
      </p:sp>
    </p:spTree>
    <p:extLst>
      <p:ext uri="{BB962C8B-B14F-4D97-AF65-F5344CB8AC3E}">
        <p14:creationId xmlns:p14="http://schemas.microsoft.com/office/powerpoint/2010/main" val="299226690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en-US" sz="2800" dirty="0"/>
          </a:p>
          <a:p>
            <a:r>
              <a:rPr lang="en-US" sz="2800" dirty="0"/>
              <a:t>A recent example </a:t>
            </a:r>
            <a:r>
              <a:rPr lang="en-US" sz="2800" dirty="0" smtClean="0"/>
              <a:t>use of the WLCG infrastructure (</a:t>
            </a:r>
            <a:r>
              <a:rPr lang="en-US" sz="2800" dirty="0"/>
              <a:t>CERN </a:t>
            </a:r>
            <a:r>
              <a:rPr lang="en-US" sz="2800" dirty="0" smtClean="0"/>
              <a:t>event 4 </a:t>
            </a:r>
            <a:r>
              <a:rPr lang="en-US" sz="2800" dirty="0"/>
              <a:t>July 12)</a:t>
            </a:r>
          </a:p>
          <a:p>
            <a:pPr lvl="1"/>
            <a:r>
              <a:rPr lang="en-US" sz="2400" dirty="0"/>
              <a:t>2 slides (ATLAS &amp; CMS) </a:t>
            </a:r>
          </a:p>
          <a:p>
            <a:endParaRPr lang="en-US" dirty="0"/>
          </a:p>
        </p:txBody>
      </p:sp>
      <p:sp>
        <p:nvSpPr>
          <p:cNvPr id="4" name="Date Placeholder 3"/>
          <p:cNvSpPr>
            <a:spLocks noGrp="1"/>
          </p:cNvSpPr>
          <p:nvPr>
            <p:ph type="dt" sz="half" idx="10"/>
          </p:nvPr>
        </p:nvSpPr>
        <p:spPr/>
        <p:txBody>
          <a:bodyPr/>
          <a:lstStyle/>
          <a:p>
            <a:pPr>
              <a:defRPr/>
            </a:pPr>
            <a:r>
              <a:rPr lang="en-GB" smtClean="0"/>
              <a:t>6 Sep 12</a:t>
            </a:r>
            <a:endParaRPr lang="en-US"/>
          </a:p>
        </p:txBody>
      </p:sp>
      <p:sp>
        <p:nvSpPr>
          <p:cNvPr id="5" name="Footer Placeholder 4"/>
          <p:cNvSpPr>
            <a:spLocks noGrp="1"/>
          </p:cNvSpPr>
          <p:nvPr>
            <p:ph type="ftr" sz="quarter" idx="11"/>
          </p:nvPr>
        </p:nvSpPr>
        <p:spPr/>
        <p:txBody>
          <a:bodyPr/>
          <a:lstStyle/>
          <a:p>
            <a:pPr>
              <a:defRPr/>
            </a:pPr>
            <a:r>
              <a:rPr lang="en-GB" smtClean="0"/>
              <a:t>FIM4R Overview,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13</a:t>
            </a:fld>
            <a:endParaRPr lang="en-US"/>
          </a:p>
        </p:txBody>
      </p:sp>
    </p:spTree>
    <p:extLst>
      <p:ext uri="{BB962C8B-B14F-4D97-AF65-F5344CB8AC3E}">
        <p14:creationId xmlns:p14="http://schemas.microsoft.com/office/powerpoint/2010/main" val="287124605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324544" y="-99392"/>
            <a:ext cx="9865096" cy="7200800"/>
          </a:xfrm>
          <a:prstGeom prst="rect">
            <a:avLst/>
          </a:prstGeom>
          <a:solidFill>
            <a:srgbClr val="6633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Comic Sans MS" pitchFamily="-111" charset="0"/>
            </a:endParaRPr>
          </a:p>
        </p:txBody>
      </p:sp>
      <p:pic>
        <p:nvPicPr>
          <p:cNvPr id="2" name="Picture 1" descr="Untitle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1462" y="720678"/>
            <a:ext cx="4685074" cy="3372997"/>
          </a:xfrm>
          <a:prstGeom prst="rect">
            <a:avLst/>
          </a:prstGeom>
        </p:spPr>
      </p:pic>
      <p:pic>
        <p:nvPicPr>
          <p:cNvPr id="25" name="Picture 24" descr="Untitled1.png"/>
          <p:cNvPicPr preferRelativeResize="0">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685863"/>
            <a:ext cx="4719953" cy="3428585"/>
          </a:xfrm>
          <a:prstGeom prst="rect">
            <a:avLst/>
          </a:prstGeom>
          <a:ln>
            <a:solidFill>
              <a:srgbClr val="000000"/>
            </a:solidFill>
          </a:ln>
        </p:spPr>
      </p:pic>
      <p:sp>
        <p:nvSpPr>
          <p:cNvPr id="16" name="TextBox 15"/>
          <p:cNvSpPr txBox="1"/>
          <p:nvPr/>
        </p:nvSpPr>
        <p:spPr>
          <a:xfrm>
            <a:off x="2321426" y="116632"/>
            <a:ext cx="3767377" cy="400110"/>
          </a:xfrm>
          <a:prstGeom prst="rect">
            <a:avLst/>
          </a:prstGeom>
          <a:solidFill>
            <a:srgbClr val="FFCC00"/>
          </a:solidFill>
          <a:ln>
            <a:solidFill>
              <a:schemeClr val="tx1"/>
            </a:solidFill>
          </a:ln>
        </p:spPr>
        <p:txBody>
          <a:bodyPr wrap="none" rtlCol="0">
            <a:spAutoFit/>
          </a:bodyPr>
          <a:lstStyle/>
          <a:p>
            <a:r>
              <a:rPr lang="en-US" sz="2000" dirty="0" smtClean="0">
                <a:effectLst/>
              </a:rPr>
              <a:t>Combined results:  the excess</a:t>
            </a:r>
            <a:endParaRPr lang="en-US" sz="2000" dirty="0">
              <a:effectLst/>
            </a:endParaRPr>
          </a:p>
        </p:txBody>
      </p:sp>
      <p:sp>
        <p:nvSpPr>
          <p:cNvPr id="6" name="TextBox 5"/>
          <p:cNvSpPr txBox="1"/>
          <p:nvPr/>
        </p:nvSpPr>
        <p:spPr>
          <a:xfrm>
            <a:off x="5998125" y="1836220"/>
            <a:ext cx="518091" cy="400110"/>
          </a:xfrm>
          <a:prstGeom prst="rect">
            <a:avLst/>
          </a:prstGeom>
          <a:solidFill>
            <a:srgbClr val="FF0000"/>
          </a:solidFill>
          <a:ln>
            <a:solidFill>
              <a:srgbClr val="000000"/>
            </a:solidFill>
          </a:ln>
        </p:spPr>
        <p:txBody>
          <a:bodyPr wrap="none" rtlCol="0">
            <a:spAutoFit/>
          </a:bodyPr>
          <a:lstStyle/>
          <a:p>
            <a:r>
              <a:rPr lang="en-US" sz="2000" dirty="0" smtClean="0">
                <a:solidFill>
                  <a:schemeClr val="bg1"/>
                </a:solidFill>
                <a:effectLst/>
              </a:rPr>
              <a:t>5</a:t>
            </a:r>
            <a:r>
              <a:rPr lang="en-US" sz="2000" dirty="0" smtClean="0">
                <a:solidFill>
                  <a:schemeClr val="bg1"/>
                </a:solidFill>
                <a:effectLst/>
                <a:latin typeface="Lucida Grande"/>
                <a:ea typeface="Lucida Grande"/>
                <a:cs typeface="Lucida Grande"/>
              </a:rPr>
              <a:t>σ</a:t>
            </a:r>
            <a:endParaRPr lang="en-US" sz="2000" dirty="0" smtClean="0">
              <a:solidFill>
                <a:schemeClr val="bg1"/>
              </a:solidFill>
              <a:effectLst/>
            </a:endParaRPr>
          </a:p>
        </p:txBody>
      </p:sp>
      <p:cxnSp>
        <p:nvCxnSpPr>
          <p:cNvPr id="12" name="Straight Arrow Connector 11"/>
          <p:cNvCxnSpPr/>
          <p:nvPr/>
        </p:nvCxnSpPr>
        <p:spPr bwMode="auto">
          <a:xfrm flipH="1" flipV="1">
            <a:off x="7452320" y="2164322"/>
            <a:ext cx="360040" cy="288032"/>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19" name="TextBox 18"/>
          <p:cNvSpPr txBox="1"/>
          <p:nvPr/>
        </p:nvSpPr>
        <p:spPr>
          <a:xfrm>
            <a:off x="7740352" y="2020306"/>
            <a:ext cx="979755" cy="954107"/>
          </a:xfrm>
          <a:prstGeom prst="rect">
            <a:avLst/>
          </a:prstGeom>
          <a:solidFill>
            <a:srgbClr val="FFCC99"/>
          </a:solidFill>
          <a:ln>
            <a:solidFill>
              <a:schemeClr val="tx1"/>
            </a:solidFill>
          </a:ln>
        </p:spPr>
        <p:txBody>
          <a:bodyPr wrap="none" rtlCol="0">
            <a:spAutoFit/>
          </a:bodyPr>
          <a:lstStyle/>
          <a:p>
            <a:r>
              <a:rPr lang="en-US" sz="1400" dirty="0" smtClean="0">
                <a:effectLst/>
              </a:rPr>
              <a:t>Expected </a:t>
            </a:r>
          </a:p>
          <a:p>
            <a:r>
              <a:rPr lang="en-US" sz="1400" dirty="0">
                <a:effectLst/>
              </a:rPr>
              <a:t>f</a:t>
            </a:r>
            <a:r>
              <a:rPr lang="en-US" sz="1400" dirty="0" smtClean="0">
                <a:effectLst/>
              </a:rPr>
              <a:t>rom SM </a:t>
            </a:r>
          </a:p>
          <a:p>
            <a:r>
              <a:rPr lang="en-US" sz="1400" dirty="0" smtClean="0">
                <a:effectLst/>
              </a:rPr>
              <a:t>Higgs at</a:t>
            </a:r>
          </a:p>
          <a:p>
            <a:r>
              <a:rPr lang="en-US" sz="1400" dirty="0" smtClean="0">
                <a:effectLst/>
              </a:rPr>
              <a:t>given </a:t>
            </a:r>
            <a:r>
              <a:rPr lang="en-US" sz="1400" dirty="0" err="1" smtClean="0">
                <a:effectLst/>
              </a:rPr>
              <a:t>m</a:t>
            </a:r>
            <a:r>
              <a:rPr lang="en-US" sz="1400" baseline="-25000" dirty="0" err="1" smtClean="0">
                <a:effectLst/>
              </a:rPr>
              <a:t>H</a:t>
            </a:r>
            <a:endParaRPr lang="en-US" sz="1400" baseline="-25000" dirty="0">
              <a:effectLst/>
            </a:endParaRPr>
          </a:p>
        </p:txBody>
      </p:sp>
      <p:cxnSp>
        <p:nvCxnSpPr>
          <p:cNvPr id="20" name="Straight Arrow Connector 19"/>
          <p:cNvCxnSpPr/>
          <p:nvPr/>
        </p:nvCxnSpPr>
        <p:spPr bwMode="auto">
          <a:xfrm flipH="1">
            <a:off x="2411760" y="2636912"/>
            <a:ext cx="504056" cy="216024"/>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sp>
        <p:nvSpPr>
          <p:cNvPr id="35" name="TextBox 34"/>
          <p:cNvSpPr txBox="1"/>
          <p:nvPr/>
        </p:nvSpPr>
        <p:spPr>
          <a:xfrm>
            <a:off x="539552" y="6387425"/>
            <a:ext cx="7344816" cy="323165"/>
          </a:xfrm>
          <a:prstGeom prst="rect">
            <a:avLst/>
          </a:prstGeom>
          <a:solidFill>
            <a:srgbClr val="CCFFCC"/>
          </a:solidFill>
          <a:ln>
            <a:solidFill>
              <a:schemeClr val="tx1"/>
            </a:solidFill>
          </a:ln>
        </p:spPr>
        <p:txBody>
          <a:bodyPr wrap="square" rtlCol="0">
            <a:spAutoFit/>
          </a:bodyPr>
          <a:lstStyle/>
          <a:p>
            <a:r>
              <a:rPr lang="en-US" sz="1500" dirty="0" smtClean="0">
                <a:effectLst/>
              </a:rPr>
              <a:t>Global significance: 4.1-4.3 </a:t>
            </a:r>
            <a:r>
              <a:rPr lang="en-US" sz="1500" dirty="0" err="1" smtClean="0">
                <a:effectLst/>
                <a:latin typeface="Lucida Grande"/>
                <a:ea typeface="Lucida Grande"/>
                <a:cs typeface="Lucida Grande"/>
              </a:rPr>
              <a:t>σ</a:t>
            </a:r>
            <a:r>
              <a:rPr lang="en-US" sz="1500" dirty="0" smtClean="0">
                <a:effectLst/>
                <a:latin typeface="Lucida Grande"/>
                <a:ea typeface="Lucida Grande"/>
                <a:cs typeface="Lucida Grande"/>
              </a:rPr>
              <a:t> </a:t>
            </a:r>
            <a:r>
              <a:rPr lang="en-US" sz="1400" dirty="0" smtClean="0">
                <a:effectLst/>
              </a:rPr>
              <a:t>(for LEE </a:t>
            </a:r>
            <a:r>
              <a:rPr lang="en-US" sz="1400" dirty="0">
                <a:effectLst/>
              </a:rPr>
              <a:t>over 110</a:t>
            </a:r>
            <a:r>
              <a:rPr lang="en-US" sz="1400" dirty="0" smtClean="0">
                <a:effectLst/>
              </a:rPr>
              <a:t>-600 or 110-150 </a:t>
            </a:r>
            <a:r>
              <a:rPr lang="en-US" sz="1400" dirty="0" err="1" smtClean="0">
                <a:effectLst/>
              </a:rPr>
              <a:t>GeV</a:t>
            </a:r>
            <a:r>
              <a:rPr lang="en-US" sz="1400" dirty="0" smtClean="0">
                <a:effectLst/>
              </a:rPr>
              <a:t>) </a:t>
            </a:r>
            <a:endParaRPr lang="en-US" sz="1400" dirty="0" smtClean="0">
              <a:effectLst/>
              <a:latin typeface="Lucida Grande"/>
              <a:ea typeface="Lucida Grande"/>
              <a:cs typeface="Lucida Grande"/>
            </a:endParaRPr>
          </a:p>
        </p:txBody>
      </p:sp>
      <p:grpSp>
        <p:nvGrpSpPr>
          <p:cNvPr id="23" name="Group 22"/>
          <p:cNvGrpSpPr/>
          <p:nvPr/>
        </p:nvGrpSpPr>
        <p:grpSpPr>
          <a:xfrm>
            <a:off x="683568" y="4221088"/>
            <a:ext cx="8064896" cy="2016224"/>
            <a:chOff x="35496" y="4365104"/>
            <a:chExt cx="6720747" cy="2016224"/>
          </a:xfrm>
        </p:grpSpPr>
        <p:sp>
          <p:nvSpPr>
            <p:cNvPr id="29" name="Rectangle 28"/>
            <p:cNvSpPr/>
            <p:nvPr/>
          </p:nvSpPr>
          <p:spPr bwMode="auto">
            <a:xfrm>
              <a:off x="35496" y="4365104"/>
              <a:ext cx="6720747" cy="2016224"/>
            </a:xfrm>
            <a:prstGeom prst="rect">
              <a:avLst/>
            </a:prstGeom>
            <a:solidFill>
              <a:srgbClr val="FFCC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Comic Sans MS" pitchFamily="-111" charset="0"/>
              </a:endParaRPr>
            </a:p>
          </p:txBody>
        </p:sp>
        <p:sp>
          <p:nvSpPr>
            <p:cNvPr id="30" name="TextBox 29"/>
            <p:cNvSpPr txBox="1"/>
            <p:nvPr/>
          </p:nvSpPr>
          <p:spPr>
            <a:xfrm>
              <a:off x="251520" y="4499828"/>
              <a:ext cx="3334942" cy="369332"/>
            </a:xfrm>
            <a:prstGeom prst="rect">
              <a:avLst/>
            </a:prstGeom>
            <a:solidFill>
              <a:srgbClr val="000090"/>
            </a:solidFill>
            <a:ln>
              <a:solidFill>
                <a:schemeClr val="tx1"/>
              </a:solidFill>
            </a:ln>
          </p:spPr>
          <p:txBody>
            <a:bodyPr wrap="none" rtlCol="0">
              <a:spAutoFit/>
            </a:bodyPr>
            <a:lstStyle/>
            <a:p>
              <a:r>
                <a:rPr lang="en-US" sz="1800" dirty="0" smtClean="0">
                  <a:solidFill>
                    <a:srgbClr val="FFFFFF"/>
                  </a:solidFill>
                  <a:effectLst/>
                  <a:sym typeface="Wingdings"/>
                </a:rPr>
                <a:t>Maximum excess observed at </a:t>
              </a:r>
            </a:p>
          </p:txBody>
        </p:sp>
        <p:sp>
          <p:nvSpPr>
            <p:cNvPr id="32" name="TextBox 31"/>
            <p:cNvSpPr txBox="1"/>
            <p:nvPr/>
          </p:nvSpPr>
          <p:spPr>
            <a:xfrm>
              <a:off x="251520" y="4941168"/>
              <a:ext cx="4300229" cy="369332"/>
            </a:xfrm>
            <a:prstGeom prst="rect">
              <a:avLst/>
            </a:prstGeom>
            <a:solidFill>
              <a:srgbClr val="000090"/>
            </a:solidFill>
            <a:ln>
              <a:solidFill>
                <a:schemeClr val="tx1"/>
              </a:solidFill>
            </a:ln>
          </p:spPr>
          <p:txBody>
            <a:bodyPr wrap="none" rtlCol="0">
              <a:spAutoFit/>
            </a:bodyPr>
            <a:lstStyle/>
            <a:p>
              <a:r>
                <a:rPr lang="en-US" sz="1800" dirty="0" smtClean="0">
                  <a:solidFill>
                    <a:srgbClr val="FFFFFF"/>
                  </a:solidFill>
                  <a:effectLst/>
                </a:rPr>
                <a:t>Local significance </a:t>
              </a:r>
              <a:r>
                <a:rPr lang="en-US" sz="1400" dirty="0" smtClean="0">
                  <a:solidFill>
                    <a:srgbClr val="FFFFFF"/>
                  </a:solidFill>
                  <a:effectLst/>
                </a:rPr>
                <a:t>(including energy-scale systematics) </a:t>
              </a:r>
            </a:p>
          </p:txBody>
        </p:sp>
        <p:sp>
          <p:nvSpPr>
            <p:cNvPr id="24" name="TextBox 23"/>
            <p:cNvSpPr txBox="1"/>
            <p:nvPr/>
          </p:nvSpPr>
          <p:spPr>
            <a:xfrm>
              <a:off x="4654853" y="4509120"/>
              <a:ext cx="1801357" cy="369332"/>
            </a:xfrm>
            <a:prstGeom prst="rect">
              <a:avLst/>
            </a:prstGeom>
            <a:solidFill>
              <a:srgbClr val="000090"/>
            </a:solidFill>
            <a:ln>
              <a:solidFill>
                <a:schemeClr val="tx1"/>
              </a:solidFill>
            </a:ln>
          </p:spPr>
          <p:txBody>
            <a:bodyPr wrap="none" rtlCol="0">
              <a:spAutoFit/>
            </a:bodyPr>
            <a:lstStyle/>
            <a:p>
              <a:r>
                <a:rPr lang="en-US" sz="1800" dirty="0" err="1" smtClean="0">
                  <a:solidFill>
                    <a:srgbClr val="FFFFFF"/>
                  </a:solidFill>
                  <a:effectLst/>
                  <a:sym typeface="Wingdings"/>
                </a:rPr>
                <a:t>m</a:t>
              </a:r>
              <a:r>
                <a:rPr lang="en-US" sz="1800" baseline="-25000" dirty="0" err="1" smtClean="0">
                  <a:solidFill>
                    <a:srgbClr val="FFFFFF"/>
                  </a:solidFill>
                  <a:effectLst/>
                  <a:sym typeface="Wingdings"/>
                </a:rPr>
                <a:t>H</a:t>
              </a:r>
              <a:r>
                <a:rPr lang="en-US" sz="1800" baseline="-25000" dirty="0" smtClean="0">
                  <a:solidFill>
                    <a:srgbClr val="FFFFFF"/>
                  </a:solidFill>
                  <a:effectLst/>
                  <a:sym typeface="Wingdings"/>
                </a:rPr>
                <a:t> </a:t>
              </a:r>
              <a:r>
                <a:rPr lang="en-US" sz="1800" dirty="0" smtClean="0">
                  <a:solidFill>
                    <a:srgbClr val="FFFFFF"/>
                  </a:solidFill>
                  <a:effectLst/>
                  <a:sym typeface="Wingdings"/>
                </a:rPr>
                <a:t>= 126.5 </a:t>
              </a:r>
              <a:r>
                <a:rPr lang="en-US" sz="1800" dirty="0" err="1" smtClean="0">
                  <a:solidFill>
                    <a:srgbClr val="FFFFFF"/>
                  </a:solidFill>
                  <a:effectLst/>
                  <a:sym typeface="Wingdings"/>
                </a:rPr>
                <a:t>GeV</a:t>
              </a:r>
              <a:endParaRPr lang="en-US" sz="1800" dirty="0" smtClean="0">
                <a:solidFill>
                  <a:srgbClr val="FFFFFF"/>
                </a:solidFill>
                <a:effectLst/>
                <a:sym typeface="Wingdings"/>
              </a:endParaRPr>
            </a:p>
          </p:txBody>
        </p:sp>
        <p:sp>
          <p:nvSpPr>
            <p:cNvPr id="26" name="TextBox 25"/>
            <p:cNvSpPr txBox="1"/>
            <p:nvPr/>
          </p:nvSpPr>
          <p:spPr>
            <a:xfrm>
              <a:off x="5256076" y="4941168"/>
              <a:ext cx="813043" cy="400110"/>
            </a:xfrm>
            <a:prstGeom prst="rect">
              <a:avLst/>
            </a:prstGeom>
            <a:solidFill>
              <a:srgbClr val="FF0000"/>
            </a:solidFill>
            <a:ln>
              <a:solidFill>
                <a:srgbClr val="000000"/>
              </a:solidFill>
            </a:ln>
          </p:spPr>
          <p:txBody>
            <a:bodyPr wrap="none" rtlCol="0">
              <a:spAutoFit/>
            </a:bodyPr>
            <a:lstStyle/>
            <a:p>
              <a:r>
                <a:rPr lang="en-US" sz="2000" dirty="0" smtClean="0">
                  <a:solidFill>
                    <a:schemeClr val="bg1"/>
                  </a:solidFill>
                  <a:effectLst/>
                </a:rPr>
                <a:t>5.0 </a:t>
              </a:r>
              <a:r>
                <a:rPr lang="en-US" sz="2000" dirty="0" err="1" smtClean="0">
                  <a:solidFill>
                    <a:schemeClr val="bg1"/>
                  </a:solidFill>
                  <a:effectLst/>
                  <a:latin typeface="Lucida Grande"/>
                  <a:ea typeface="Lucida Grande"/>
                  <a:cs typeface="Lucida Grande"/>
                </a:rPr>
                <a:t>σ</a:t>
              </a:r>
              <a:endParaRPr lang="en-US" sz="2000" dirty="0" smtClean="0">
                <a:solidFill>
                  <a:schemeClr val="bg1"/>
                </a:solidFill>
                <a:effectLst/>
              </a:endParaRPr>
            </a:p>
          </p:txBody>
        </p:sp>
        <p:sp>
          <p:nvSpPr>
            <p:cNvPr id="33" name="TextBox 32"/>
            <p:cNvSpPr txBox="1"/>
            <p:nvPr/>
          </p:nvSpPr>
          <p:spPr>
            <a:xfrm>
              <a:off x="251520" y="5877272"/>
              <a:ext cx="3971836" cy="369332"/>
            </a:xfrm>
            <a:prstGeom prst="rect">
              <a:avLst/>
            </a:prstGeom>
            <a:solidFill>
              <a:srgbClr val="000090"/>
            </a:solidFill>
            <a:ln>
              <a:solidFill>
                <a:schemeClr val="tx1"/>
              </a:solidFill>
            </a:ln>
          </p:spPr>
          <p:txBody>
            <a:bodyPr wrap="none" rtlCol="0">
              <a:spAutoFit/>
            </a:bodyPr>
            <a:lstStyle/>
            <a:p>
              <a:r>
                <a:rPr lang="en-US" sz="1800" dirty="0" smtClean="0">
                  <a:solidFill>
                    <a:srgbClr val="FFFFFF"/>
                  </a:solidFill>
                  <a:effectLst/>
                  <a:sym typeface="Wingdings"/>
                </a:rPr>
                <a:t>Expected from SM Higgs </a:t>
              </a:r>
              <a:r>
                <a:rPr lang="en-US" sz="1800" dirty="0" err="1" smtClean="0">
                  <a:solidFill>
                    <a:srgbClr val="FFFFFF"/>
                  </a:solidFill>
                  <a:effectLst/>
                  <a:sym typeface="Wingdings"/>
                </a:rPr>
                <a:t>m</a:t>
              </a:r>
              <a:r>
                <a:rPr lang="en-US" sz="1800" baseline="-25000" dirty="0" err="1" smtClean="0">
                  <a:solidFill>
                    <a:srgbClr val="FFFFFF"/>
                  </a:solidFill>
                  <a:effectLst/>
                  <a:sym typeface="Wingdings"/>
                </a:rPr>
                <a:t>H</a:t>
              </a:r>
              <a:r>
                <a:rPr lang="en-US" sz="1800" dirty="0" smtClean="0">
                  <a:solidFill>
                    <a:srgbClr val="FFFFFF"/>
                  </a:solidFill>
                  <a:effectLst/>
                  <a:sym typeface="Wingdings"/>
                </a:rPr>
                <a:t>=126.5 </a:t>
              </a:r>
            </a:p>
          </p:txBody>
        </p:sp>
        <p:sp>
          <p:nvSpPr>
            <p:cNvPr id="34" name="TextBox 33"/>
            <p:cNvSpPr txBox="1"/>
            <p:nvPr/>
          </p:nvSpPr>
          <p:spPr>
            <a:xfrm>
              <a:off x="5226356" y="5877272"/>
              <a:ext cx="749800" cy="369332"/>
            </a:xfrm>
            <a:prstGeom prst="rect">
              <a:avLst/>
            </a:prstGeom>
            <a:solidFill>
              <a:srgbClr val="000090"/>
            </a:solidFill>
            <a:ln>
              <a:solidFill>
                <a:srgbClr val="000000"/>
              </a:solidFill>
            </a:ln>
          </p:spPr>
          <p:txBody>
            <a:bodyPr wrap="none" rtlCol="0">
              <a:spAutoFit/>
            </a:bodyPr>
            <a:lstStyle/>
            <a:p>
              <a:r>
                <a:rPr lang="en-US" sz="1800" dirty="0" smtClean="0">
                  <a:solidFill>
                    <a:schemeClr val="bg1"/>
                  </a:solidFill>
                  <a:effectLst/>
                </a:rPr>
                <a:t>4.6 </a:t>
              </a:r>
              <a:r>
                <a:rPr lang="en-US" sz="1800" dirty="0" err="1" smtClean="0">
                  <a:solidFill>
                    <a:schemeClr val="bg1"/>
                  </a:solidFill>
                  <a:effectLst/>
                  <a:latin typeface="Lucida Grande"/>
                  <a:ea typeface="Lucida Grande"/>
                  <a:cs typeface="Lucida Grande"/>
                </a:rPr>
                <a:t>σ</a:t>
              </a:r>
              <a:endParaRPr lang="en-US" sz="1800" dirty="0" smtClean="0">
                <a:solidFill>
                  <a:schemeClr val="bg1"/>
                </a:solidFill>
                <a:effectLst/>
              </a:endParaRPr>
            </a:p>
          </p:txBody>
        </p:sp>
        <p:sp>
          <p:nvSpPr>
            <p:cNvPr id="36" name="TextBox 35"/>
            <p:cNvSpPr txBox="1"/>
            <p:nvPr/>
          </p:nvSpPr>
          <p:spPr>
            <a:xfrm>
              <a:off x="251520" y="5405154"/>
              <a:ext cx="4616243" cy="369332"/>
            </a:xfrm>
            <a:prstGeom prst="rect">
              <a:avLst/>
            </a:prstGeom>
            <a:solidFill>
              <a:srgbClr val="000090"/>
            </a:solidFill>
            <a:ln>
              <a:solidFill>
                <a:schemeClr val="tx1"/>
              </a:solidFill>
            </a:ln>
          </p:spPr>
          <p:txBody>
            <a:bodyPr wrap="none" rtlCol="0">
              <a:spAutoFit/>
            </a:bodyPr>
            <a:lstStyle/>
            <a:p>
              <a:r>
                <a:rPr lang="en-US" sz="1800" dirty="0">
                  <a:solidFill>
                    <a:srgbClr val="FFFFFF"/>
                  </a:solidFill>
                  <a:effectLst/>
                </a:rPr>
                <a:t>P</a:t>
              </a:r>
              <a:r>
                <a:rPr lang="en-US" sz="1800" dirty="0" smtClean="0">
                  <a:solidFill>
                    <a:srgbClr val="FFFFFF"/>
                  </a:solidFill>
                  <a:effectLst/>
                </a:rPr>
                <a:t>robability of background up-fluctuation</a:t>
              </a:r>
            </a:p>
          </p:txBody>
        </p:sp>
        <p:sp>
          <p:nvSpPr>
            <p:cNvPr id="37" name="TextBox 36"/>
            <p:cNvSpPr txBox="1"/>
            <p:nvPr/>
          </p:nvSpPr>
          <p:spPr>
            <a:xfrm>
              <a:off x="5153565" y="5445224"/>
              <a:ext cx="1002611" cy="369332"/>
            </a:xfrm>
            <a:prstGeom prst="rect">
              <a:avLst/>
            </a:prstGeom>
            <a:solidFill>
              <a:srgbClr val="000090"/>
            </a:solidFill>
            <a:ln>
              <a:solidFill>
                <a:schemeClr val="tx1"/>
              </a:solidFill>
            </a:ln>
          </p:spPr>
          <p:txBody>
            <a:bodyPr wrap="none" rtlCol="0">
              <a:spAutoFit/>
            </a:bodyPr>
            <a:lstStyle/>
            <a:p>
              <a:r>
                <a:rPr lang="fr-FR" sz="1800" dirty="0">
                  <a:solidFill>
                    <a:srgbClr val="FFFFFF"/>
                  </a:solidFill>
                  <a:effectLst/>
                </a:rPr>
                <a:t>3</a:t>
              </a:r>
              <a:r>
                <a:rPr lang="fr-FR" sz="1800" dirty="0" smtClean="0">
                  <a:solidFill>
                    <a:srgbClr val="FFFFFF"/>
                  </a:solidFill>
                  <a:effectLst/>
                </a:rPr>
                <a:t> </a:t>
              </a:r>
              <a:r>
                <a:rPr lang="fr-FR" sz="1800" dirty="0">
                  <a:solidFill>
                    <a:srgbClr val="FFFFFF"/>
                  </a:solidFill>
                  <a:effectLst/>
                </a:rPr>
                <a:t>x 10</a:t>
              </a:r>
              <a:r>
                <a:rPr lang="fr-FR" sz="1800" baseline="30000" dirty="0">
                  <a:solidFill>
                    <a:srgbClr val="FFFFFF"/>
                  </a:solidFill>
                  <a:effectLst/>
                </a:rPr>
                <a:t>-</a:t>
              </a:r>
              <a:r>
                <a:rPr lang="fr-FR" sz="1800" baseline="30000" dirty="0" smtClean="0">
                  <a:solidFill>
                    <a:srgbClr val="FFFFFF"/>
                  </a:solidFill>
                  <a:effectLst/>
                </a:rPr>
                <a:t>7</a:t>
              </a:r>
              <a:endParaRPr lang="en-US" sz="1800" baseline="30000" dirty="0" smtClean="0">
                <a:solidFill>
                  <a:srgbClr val="FFFFFF"/>
                </a:solidFill>
                <a:effectLst/>
              </a:endParaRPr>
            </a:p>
          </p:txBody>
        </p:sp>
      </p:grpSp>
      <p:sp>
        <p:nvSpPr>
          <p:cNvPr id="27" name="TextBox 26"/>
          <p:cNvSpPr txBox="1"/>
          <p:nvPr/>
        </p:nvSpPr>
        <p:spPr>
          <a:xfrm>
            <a:off x="2771800" y="2020306"/>
            <a:ext cx="979755" cy="954107"/>
          </a:xfrm>
          <a:prstGeom prst="rect">
            <a:avLst/>
          </a:prstGeom>
          <a:solidFill>
            <a:srgbClr val="FFCC99"/>
          </a:solidFill>
          <a:ln>
            <a:solidFill>
              <a:schemeClr val="tx1"/>
            </a:solidFill>
          </a:ln>
        </p:spPr>
        <p:txBody>
          <a:bodyPr wrap="none" rtlCol="0">
            <a:spAutoFit/>
          </a:bodyPr>
          <a:lstStyle/>
          <a:p>
            <a:r>
              <a:rPr lang="en-US" sz="1400" dirty="0" smtClean="0">
                <a:effectLst/>
              </a:rPr>
              <a:t>Expected </a:t>
            </a:r>
          </a:p>
          <a:p>
            <a:r>
              <a:rPr lang="en-US" sz="1400" dirty="0">
                <a:effectLst/>
              </a:rPr>
              <a:t>f</a:t>
            </a:r>
            <a:r>
              <a:rPr lang="en-US" sz="1400" dirty="0" smtClean="0">
                <a:effectLst/>
              </a:rPr>
              <a:t>rom SM </a:t>
            </a:r>
          </a:p>
          <a:p>
            <a:r>
              <a:rPr lang="en-US" sz="1400" dirty="0" smtClean="0">
                <a:effectLst/>
              </a:rPr>
              <a:t>Higgs at</a:t>
            </a:r>
          </a:p>
          <a:p>
            <a:r>
              <a:rPr lang="en-US" sz="1400" dirty="0" smtClean="0">
                <a:effectLst/>
              </a:rPr>
              <a:t>given </a:t>
            </a:r>
            <a:r>
              <a:rPr lang="en-US" sz="1400" dirty="0" err="1" smtClean="0">
                <a:effectLst/>
              </a:rPr>
              <a:t>m</a:t>
            </a:r>
            <a:r>
              <a:rPr lang="en-US" sz="1400" baseline="-25000" dirty="0" err="1" smtClean="0">
                <a:effectLst/>
              </a:rPr>
              <a:t>H</a:t>
            </a:r>
            <a:endParaRPr lang="en-US" sz="1400" baseline="-25000" dirty="0">
              <a:effectLst/>
            </a:endParaRPr>
          </a:p>
        </p:txBody>
      </p:sp>
    </p:spTree>
    <p:extLst>
      <p:ext uri="{BB962C8B-B14F-4D97-AF65-F5344CB8AC3E}">
        <p14:creationId xmlns:p14="http://schemas.microsoft.com/office/powerpoint/2010/main" val="13510953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GB" smtClean="0"/>
              <a:t>6 Sep 12</a:t>
            </a:r>
            <a:endParaRPr lang="en-US"/>
          </a:p>
        </p:txBody>
      </p:sp>
      <p:sp>
        <p:nvSpPr>
          <p:cNvPr id="3" name="Footer Placeholder 2"/>
          <p:cNvSpPr>
            <a:spLocks noGrp="1"/>
          </p:cNvSpPr>
          <p:nvPr>
            <p:ph type="ftr" sz="quarter" idx="11"/>
          </p:nvPr>
        </p:nvSpPr>
        <p:spPr/>
        <p:txBody>
          <a:bodyPr/>
          <a:lstStyle/>
          <a:p>
            <a:pPr>
              <a:defRPr/>
            </a:pPr>
            <a:r>
              <a:rPr lang="en-GB" smtClean="0"/>
              <a:t>FIM4R Overview, Kelsey</a:t>
            </a:r>
            <a:endParaRPr lang="en-US"/>
          </a:p>
        </p:txBody>
      </p:sp>
      <p:sp>
        <p:nvSpPr>
          <p:cNvPr id="4" name="Slide Number Placeholder 3"/>
          <p:cNvSpPr>
            <a:spLocks noGrp="1"/>
          </p:cNvSpPr>
          <p:nvPr>
            <p:ph type="sldNum" sz="quarter" idx="12"/>
          </p:nvPr>
        </p:nvSpPr>
        <p:spPr/>
        <p:txBody>
          <a:bodyPr/>
          <a:lstStyle/>
          <a:p>
            <a:pPr>
              <a:defRPr/>
            </a:pPr>
            <a:fld id="{F9A0F390-D524-4E13-AB54-6DF295E7C4F6}" type="slidenum">
              <a:rPr lang="en-US" smtClean="0"/>
              <a:pPr>
                <a:defRPr/>
              </a:pPr>
              <a:t>15</a:t>
            </a:fld>
            <a:endParaRPr lang="en-US"/>
          </a:p>
        </p:txBody>
      </p:sp>
      <p:pic>
        <p:nvPicPr>
          <p:cNvPr id="5" name="Picture 4" descr="cms-slide6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31300" cy="6858000"/>
          </a:xfrm>
          <a:prstGeom prst="rect">
            <a:avLst/>
          </a:prstGeom>
        </p:spPr>
      </p:pic>
    </p:spTree>
    <p:extLst>
      <p:ext uri="{BB962C8B-B14F-4D97-AF65-F5344CB8AC3E}">
        <p14:creationId xmlns:p14="http://schemas.microsoft.com/office/powerpoint/2010/main" val="193366428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3" y="1556792"/>
            <a:ext cx="7772400" cy="4464596"/>
          </a:xfrm>
        </p:spPr>
        <p:txBody>
          <a:bodyPr/>
          <a:lstStyle/>
          <a:p>
            <a:r>
              <a:rPr lang="en-US" dirty="0" smtClean="0"/>
              <a:t>Speedy analysis of so much data only possible because of the success of WLCG, EGI, OSG and other related infrastructures</a:t>
            </a:r>
          </a:p>
          <a:p>
            <a:pPr lvl="1"/>
            <a:r>
              <a:rPr lang="en-US" dirty="0" smtClean="0"/>
              <a:t>Including the Grid AAI !!</a:t>
            </a:r>
          </a:p>
          <a:p>
            <a:pPr lvl="1"/>
            <a:r>
              <a:rPr lang="en-US" dirty="0" smtClean="0"/>
              <a:t>Not forgetting the accelerator, the experiments, the physicists, the engineers </a:t>
            </a:r>
            <a:r>
              <a:rPr lang="en-US" dirty="0" err="1" smtClean="0"/>
              <a:t>etc</a:t>
            </a:r>
            <a:r>
              <a:rPr lang="en-US" dirty="0" smtClean="0"/>
              <a:t> </a:t>
            </a:r>
            <a:r>
              <a:rPr lang="en-US" dirty="0" err="1" smtClean="0"/>
              <a:t>etc</a:t>
            </a:r>
            <a:r>
              <a:rPr lang="en-US" dirty="0" smtClean="0"/>
              <a:t>!</a:t>
            </a:r>
          </a:p>
        </p:txBody>
      </p:sp>
      <p:sp>
        <p:nvSpPr>
          <p:cNvPr id="4" name="Date Placeholder 3"/>
          <p:cNvSpPr>
            <a:spLocks noGrp="1"/>
          </p:cNvSpPr>
          <p:nvPr>
            <p:ph type="dt" sz="half" idx="10"/>
          </p:nvPr>
        </p:nvSpPr>
        <p:spPr/>
        <p:txBody>
          <a:bodyPr/>
          <a:lstStyle/>
          <a:p>
            <a:pPr>
              <a:defRPr/>
            </a:pPr>
            <a:r>
              <a:rPr lang="en-GB" smtClean="0"/>
              <a:t>6 Sep 12</a:t>
            </a:r>
            <a:endParaRPr lang="en-US"/>
          </a:p>
        </p:txBody>
      </p:sp>
      <p:sp>
        <p:nvSpPr>
          <p:cNvPr id="5" name="Footer Placeholder 4"/>
          <p:cNvSpPr>
            <a:spLocks noGrp="1"/>
          </p:cNvSpPr>
          <p:nvPr>
            <p:ph type="ftr" sz="quarter" idx="11"/>
          </p:nvPr>
        </p:nvSpPr>
        <p:spPr/>
        <p:txBody>
          <a:bodyPr/>
          <a:lstStyle/>
          <a:p>
            <a:pPr>
              <a:defRPr/>
            </a:pPr>
            <a:r>
              <a:rPr lang="en-GB" smtClean="0"/>
              <a:t>FIM4R Overview,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16</a:t>
            </a:fld>
            <a:endParaRPr lang="en-US"/>
          </a:p>
        </p:txBody>
      </p:sp>
    </p:spTree>
    <p:extLst>
      <p:ext uri="{BB962C8B-B14F-4D97-AF65-F5344CB8AC3E}">
        <p14:creationId xmlns:p14="http://schemas.microsoft.com/office/powerpoint/2010/main" val="199766871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vision statement</a:t>
            </a:r>
            <a:endParaRPr lang="en-US" dirty="0"/>
          </a:p>
        </p:txBody>
      </p:sp>
      <p:sp>
        <p:nvSpPr>
          <p:cNvPr id="3" name="Content Placeholder 2"/>
          <p:cNvSpPr>
            <a:spLocks noGrp="1"/>
          </p:cNvSpPr>
          <p:nvPr>
            <p:ph idx="1"/>
          </p:nvPr>
        </p:nvSpPr>
        <p:spPr/>
        <p:txBody>
          <a:bodyPr/>
          <a:lstStyle/>
          <a:p>
            <a:pPr marL="0" indent="0">
              <a:buNone/>
            </a:pPr>
            <a:r>
              <a:rPr lang="en-US" sz="2400" b="1" i="1" dirty="0"/>
              <a:t>A</a:t>
            </a:r>
            <a:r>
              <a:rPr lang="en-US" sz="2400" b="1" i="1" dirty="0" smtClean="0"/>
              <a:t> </a:t>
            </a:r>
            <a:r>
              <a:rPr lang="en-US" sz="2400" b="1" i="1" dirty="0"/>
              <a:t>common policy and trust framework for Identity Management based on existing structures and federations either presently in use by or available to the communities. This framework must provide researchers with unique electronic identities authenticated in multiple administrative domains and across national boundaries that can be used together with community defined attributes to authorize access to digital </a:t>
            </a:r>
            <a:r>
              <a:rPr lang="en-US" sz="2400" b="1" i="1" dirty="0" smtClean="0"/>
              <a:t>resources </a:t>
            </a:r>
            <a:endParaRPr lang="en-US" sz="2400" i="1" dirty="0"/>
          </a:p>
          <a:p>
            <a:endParaRPr lang="en-US" sz="2400" dirty="0"/>
          </a:p>
        </p:txBody>
      </p:sp>
      <p:sp>
        <p:nvSpPr>
          <p:cNvPr id="4" name="Date Placeholder 3"/>
          <p:cNvSpPr>
            <a:spLocks noGrp="1"/>
          </p:cNvSpPr>
          <p:nvPr>
            <p:ph type="dt" sz="half" idx="10"/>
          </p:nvPr>
        </p:nvSpPr>
        <p:spPr/>
        <p:txBody>
          <a:bodyPr/>
          <a:lstStyle/>
          <a:p>
            <a:pPr>
              <a:defRPr/>
            </a:pPr>
            <a:r>
              <a:rPr lang="en-GB" smtClean="0"/>
              <a:t>6 Sep 12</a:t>
            </a:r>
            <a:endParaRPr lang="en-US"/>
          </a:p>
        </p:txBody>
      </p:sp>
      <p:sp>
        <p:nvSpPr>
          <p:cNvPr id="5" name="Footer Placeholder 4"/>
          <p:cNvSpPr>
            <a:spLocks noGrp="1"/>
          </p:cNvSpPr>
          <p:nvPr>
            <p:ph type="ftr" sz="quarter" idx="11"/>
          </p:nvPr>
        </p:nvSpPr>
        <p:spPr/>
        <p:txBody>
          <a:bodyPr/>
          <a:lstStyle/>
          <a:p>
            <a:pPr>
              <a:defRPr/>
            </a:pPr>
            <a:r>
              <a:rPr lang="en-GB" smtClean="0"/>
              <a:t>FIM4R Overview,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17</a:t>
            </a:fld>
            <a:endParaRPr lang="en-US"/>
          </a:p>
        </p:txBody>
      </p:sp>
    </p:spTree>
    <p:extLst>
      <p:ext uri="{BB962C8B-B14F-4D97-AF65-F5344CB8AC3E}">
        <p14:creationId xmlns:p14="http://schemas.microsoft.com/office/powerpoint/2010/main" val="303987437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Requirements</a:t>
            </a:r>
            <a:endParaRPr lang="en-US" dirty="0"/>
          </a:p>
        </p:txBody>
      </p:sp>
      <p:sp>
        <p:nvSpPr>
          <p:cNvPr id="3" name="Content Placeholder 2"/>
          <p:cNvSpPr>
            <a:spLocks noGrp="1"/>
          </p:cNvSpPr>
          <p:nvPr>
            <p:ph idx="1"/>
          </p:nvPr>
        </p:nvSpPr>
        <p:spPr/>
        <p:txBody>
          <a:bodyPr/>
          <a:lstStyle/>
          <a:p>
            <a:r>
              <a:rPr lang="en-US" sz="1600" dirty="0" smtClean="0"/>
              <a:t>User friendliness</a:t>
            </a:r>
          </a:p>
          <a:p>
            <a:pPr lvl="1"/>
            <a:r>
              <a:rPr lang="en-US" sz="1200" dirty="0" smtClean="0"/>
              <a:t>Many users use infrequently</a:t>
            </a:r>
          </a:p>
          <a:p>
            <a:r>
              <a:rPr lang="en-US" sz="1600" dirty="0" smtClean="0"/>
              <a:t>Browser and non-browser federated access</a:t>
            </a:r>
          </a:p>
          <a:p>
            <a:r>
              <a:rPr lang="en-US" sz="1600" dirty="0" smtClean="0"/>
              <a:t>Bridging between communities</a:t>
            </a:r>
          </a:p>
          <a:p>
            <a:r>
              <a:rPr lang="en-US" sz="1600" dirty="0" smtClean="0"/>
              <a:t>Multiple technologies and translators</a:t>
            </a:r>
          </a:p>
          <a:p>
            <a:pPr lvl="1"/>
            <a:r>
              <a:rPr lang="en-US" sz="1200" dirty="0" smtClean="0"/>
              <a:t>Translation will often need to be dynamic</a:t>
            </a:r>
          </a:p>
          <a:p>
            <a:r>
              <a:rPr lang="en-US" sz="1600" dirty="0" smtClean="0"/>
              <a:t>Open standards and sustainable licenses</a:t>
            </a:r>
          </a:p>
          <a:p>
            <a:pPr lvl="1"/>
            <a:r>
              <a:rPr lang="en-US" sz="1200" dirty="0" smtClean="0"/>
              <a:t>For interoperability and sustainability</a:t>
            </a:r>
          </a:p>
          <a:p>
            <a:r>
              <a:rPr lang="en-US" sz="1600" dirty="0" smtClean="0"/>
              <a:t>Different Levels of Assurance</a:t>
            </a:r>
          </a:p>
          <a:p>
            <a:pPr lvl="1"/>
            <a:r>
              <a:rPr lang="en-US" sz="1200" dirty="0" smtClean="0"/>
              <a:t>When credentials are translated, </a:t>
            </a:r>
            <a:r>
              <a:rPr lang="en-US" sz="1200" dirty="0" err="1" smtClean="0"/>
              <a:t>LoA</a:t>
            </a:r>
            <a:r>
              <a:rPr lang="en-US" sz="1200" dirty="0" smtClean="0"/>
              <a:t> provenance to be preserved</a:t>
            </a:r>
          </a:p>
          <a:p>
            <a:r>
              <a:rPr lang="en-US" sz="1600" dirty="0" err="1"/>
              <a:t>Authorisation</a:t>
            </a:r>
            <a:r>
              <a:rPr lang="en-US" sz="1600" dirty="0"/>
              <a:t> under community and/or facility control</a:t>
            </a:r>
          </a:p>
          <a:p>
            <a:pPr lvl="1"/>
            <a:r>
              <a:rPr lang="en-US" sz="1200" dirty="0"/>
              <a:t>Externally managed IdPs cannot </a:t>
            </a:r>
            <a:r>
              <a:rPr lang="en-US" sz="1200" dirty="0" err="1"/>
              <a:t>fulfil</a:t>
            </a:r>
            <a:r>
              <a:rPr lang="en-US" sz="1200" dirty="0"/>
              <a:t> this role</a:t>
            </a:r>
          </a:p>
          <a:p>
            <a:r>
              <a:rPr lang="en-US" sz="1600" dirty="0"/>
              <a:t>Well defined semantically </a:t>
            </a:r>
            <a:r>
              <a:rPr lang="en-US" sz="1600" dirty="0" err="1"/>
              <a:t>harmonised</a:t>
            </a:r>
            <a:r>
              <a:rPr lang="en-US" sz="1600" dirty="0"/>
              <a:t> attributes</a:t>
            </a:r>
          </a:p>
          <a:p>
            <a:pPr lvl="1"/>
            <a:r>
              <a:rPr lang="en-US" sz="1200" dirty="0"/>
              <a:t>For interoperable </a:t>
            </a:r>
            <a:r>
              <a:rPr lang="en-US" sz="1200" dirty="0" err="1"/>
              <a:t>authorisation</a:t>
            </a:r>
            <a:endParaRPr lang="en-US" sz="1200" dirty="0"/>
          </a:p>
          <a:p>
            <a:pPr lvl="1"/>
            <a:r>
              <a:rPr lang="en-US" sz="1200" dirty="0"/>
              <a:t>Likely to be very difficult to achieve!</a:t>
            </a:r>
          </a:p>
          <a:p>
            <a:endParaRPr lang="en-US" sz="1600" dirty="0" smtClean="0"/>
          </a:p>
          <a:p>
            <a:endParaRPr lang="en-US" sz="2000" dirty="0"/>
          </a:p>
        </p:txBody>
      </p:sp>
      <p:sp>
        <p:nvSpPr>
          <p:cNvPr id="4" name="Date Placeholder 3"/>
          <p:cNvSpPr>
            <a:spLocks noGrp="1"/>
          </p:cNvSpPr>
          <p:nvPr>
            <p:ph type="dt" sz="half" idx="10"/>
          </p:nvPr>
        </p:nvSpPr>
        <p:spPr/>
        <p:txBody>
          <a:bodyPr/>
          <a:lstStyle/>
          <a:p>
            <a:pPr>
              <a:defRPr/>
            </a:pPr>
            <a:r>
              <a:rPr lang="en-GB" smtClean="0"/>
              <a:t>6 Sep 12</a:t>
            </a:r>
            <a:endParaRPr lang="en-US"/>
          </a:p>
        </p:txBody>
      </p:sp>
      <p:sp>
        <p:nvSpPr>
          <p:cNvPr id="5" name="Footer Placeholder 4"/>
          <p:cNvSpPr>
            <a:spLocks noGrp="1"/>
          </p:cNvSpPr>
          <p:nvPr>
            <p:ph type="ftr" sz="quarter" idx="11"/>
          </p:nvPr>
        </p:nvSpPr>
        <p:spPr/>
        <p:txBody>
          <a:bodyPr/>
          <a:lstStyle/>
          <a:p>
            <a:pPr>
              <a:defRPr/>
            </a:pPr>
            <a:r>
              <a:rPr lang="en-GB" smtClean="0"/>
              <a:t>FIM4R Overview,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18</a:t>
            </a:fld>
            <a:endParaRPr lang="en-US"/>
          </a:p>
        </p:txBody>
      </p:sp>
    </p:spTree>
    <p:extLst>
      <p:ext uri="{BB962C8B-B14F-4D97-AF65-F5344CB8AC3E}">
        <p14:creationId xmlns:p14="http://schemas.microsoft.com/office/powerpoint/2010/main" val="400490164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(2)</a:t>
            </a:r>
            <a:endParaRPr lang="en-US" dirty="0"/>
          </a:p>
        </p:txBody>
      </p:sp>
      <p:sp>
        <p:nvSpPr>
          <p:cNvPr id="3" name="Content Placeholder 2"/>
          <p:cNvSpPr>
            <a:spLocks noGrp="1"/>
          </p:cNvSpPr>
          <p:nvPr>
            <p:ph idx="1"/>
          </p:nvPr>
        </p:nvSpPr>
        <p:spPr/>
        <p:txBody>
          <a:bodyPr/>
          <a:lstStyle/>
          <a:p>
            <a:r>
              <a:rPr lang="en-US" sz="2000" dirty="0" smtClean="0"/>
              <a:t>Flexible </a:t>
            </a:r>
            <a:r>
              <a:rPr lang="en-US" sz="2000" dirty="0"/>
              <a:t>and scalable </a:t>
            </a:r>
            <a:r>
              <a:rPr lang="en-US" sz="2000" dirty="0" err="1"/>
              <a:t>IdP</a:t>
            </a:r>
            <a:r>
              <a:rPr lang="en-US" sz="2000" dirty="0"/>
              <a:t> attribute release </a:t>
            </a:r>
            <a:r>
              <a:rPr lang="en-US" sz="2000" dirty="0" smtClean="0"/>
              <a:t>policy</a:t>
            </a:r>
          </a:p>
          <a:p>
            <a:pPr lvl="1"/>
            <a:r>
              <a:rPr lang="en-US" sz="1600" dirty="0" smtClean="0"/>
              <a:t>Different communities and different SPs need different attributes</a:t>
            </a:r>
          </a:p>
          <a:p>
            <a:pPr lvl="1"/>
            <a:r>
              <a:rPr lang="en-US" sz="1600" dirty="0" smtClean="0"/>
              <a:t>Negotiate with </a:t>
            </a:r>
            <a:r>
              <a:rPr lang="en-US" sz="1600" dirty="0" err="1" smtClean="0"/>
              <a:t>IdF</a:t>
            </a:r>
            <a:r>
              <a:rPr lang="en-US" sz="1600" dirty="0" smtClean="0"/>
              <a:t> not all IdPs – for scaling</a:t>
            </a:r>
            <a:endParaRPr lang="en-US" sz="1600" dirty="0"/>
          </a:p>
          <a:p>
            <a:r>
              <a:rPr lang="en-US" sz="2000" dirty="0"/>
              <a:t>Attributes must be able to cross national </a:t>
            </a:r>
            <a:r>
              <a:rPr lang="en-US" sz="2000" dirty="0" smtClean="0"/>
              <a:t>borders</a:t>
            </a:r>
          </a:p>
          <a:p>
            <a:pPr lvl="1"/>
            <a:r>
              <a:rPr lang="en-US" sz="1600" dirty="0" smtClean="0"/>
              <a:t>Data protection/privacy considerations</a:t>
            </a:r>
            <a:endParaRPr lang="en-US" sz="1600" dirty="0"/>
          </a:p>
          <a:p>
            <a:r>
              <a:rPr lang="en-US" sz="2000" dirty="0"/>
              <a:t>Attribute aggregation for </a:t>
            </a:r>
            <a:r>
              <a:rPr lang="en-US" sz="2000" dirty="0" err="1" smtClean="0"/>
              <a:t>authorisation</a:t>
            </a:r>
            <a:endParaRPr lang="en-US" sz="2000" dirty="0" smtClean="0"/>
          </a:p>
          <a:p>
            <a:r>
              <a:rPr lang="en-US" sz="2000" dirty="0" smtClean="0"/>
              <a:t>Privacy </a:t>
            </a:r>
            <a:r>
              <a:rPr lang="en-US" sz="2000" dirty="0"/>
              <a:t>and data protection to be addressed with community-wide individual </a:t>
            </a:r>
            <a:r>
              <a:rPr lang="en-US" sz="2000" dirty="0" smtClean="0"/>
              <a:t>identities</a:t>
            </a:r>
          </a:p>
          <a:p>
            <a:pPr lvl="1"/>
            <a:r>
              <a:rPr lang="en-US" sz="1600" dirty="0" smtClean="0"/>
              <a:t>We need to identify individuals</a:t>
            </a:r>
          </a:p>
          <a:p>
            <a:pPr lvl="2"/>
            <a:r>
              <a:rPr lang="en-US" sz="1200" dirty="0" smtClean="0"/>
              <a:t>E.g. ethical committees can require names, addresses, supervisors to grant access </a:t>
            </a:r>
            <a:endParaRPr lang="en-US" sz="1200" dirty="0"/>
          </a:p>
          <a:p>
            <a:endParaRPr lang="en-US" sz="2000" dirty="0"/>
          </a:p>
        </p:txBody>
      </p:sp>
      <p:sp>
        <p:nvSpPr>
          <p:cNvPr id="4" name="Date Placeholder 3"/>
          <p:cNvSpPr>
            <a:spLocks noGrp="1"/>
          </p:cNvSpPr>
          <p:nvPr>
            <p:ph type="dt" sz="half" idx="10"/>
          </p:nvPr>
        </p:nvSpPr>
        <p:spPr/>
        <p:txBody>
          <a:bodyPr/>
          <a:lstStyle/>
          <a:p>
            <a:pPr>
              <a:defRPr/>
            </a:pPr>
            <a:r>
              <a:rPr lang="en-GB" smtClean="0"/>
              <a:t>6 Sep 12</a:t>
            </a:r>
            <a:endParaRPr lang="en-US"/>
          </a:p>
        </p:txBody>
      </p:sp>
      <p:sp>
        <p:nvSpPr>
          <p:cNvPr id="5" name="Footer Placeholder 4"/>
          <p:cNvSpPr>
            <a:spLocks noGrp="1"/>
          </p:cNvSpPr>
          <p:nvPr>
            <p:ph type="ftr" sz="quarter" idx="11"/>
          </p:nvPr>
        </p:nvSpPr>
        <p:spPr/>
        <p:txBody>
          <a:bodyPr/>
          <a:lstStyle/>
          <a:p>
            <a:pPr>
              <a:defRPr/>
            </a:pPr>
            <a:r>
              <a:rPr lang="en-GB" smtClean="0"/>
              <a:t>FIM4R Overview,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19</a:t>
            </a:fld>
            <a:endParaRPr lang="en-US"/>
          </a:p>
        </p:txBody>
      </p:sp>
    </p:spTree>
    <p:extLst>
      <p:ext uri="{BB962C8B-B14F-4D97-AF65-F5344CB8AC3E}">
        <p14:creationId xmlns:p14="http://schemas.microsoft.com/office/powerpoint/2010/main" val="343913485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sz="2400" dirty="0" smtClean="0"/>
              <a:t>FIM4R</a:t>
            </a:r>
          </a:p>
          <a:p>
            <a:pPr lvl="1"/>
            <a:r>
              <a:rPr lang="en-US" sz="2000" dirty="0" smtClean="0"/>
              <a:t>“Federated Identity Management for Research”</a:t>
            </a:r>
          </a:p>
          <a:p>
            <a:r>
              <a:rPr lang="en-US" sz="2400" dirty="0" smtClean="0"/>
              <a:t>Some background</a:t>
            </a:r>
          </a:p>
          <a:p>
            <a:r>
              <a:rPr lang="en-US" sz="2400" dirty="0" smtClean="0"/>
              <a:t>FIM4R workshops and our paper</a:t>
            </a:r>
          </a:p>
          <a:p>
            <a:r>
              <a:rPr lang="en-US" sz="2400" dirty="0" smtClean="0"/>
              <a:t>Communities</a:t>
            </a:r>
          </a:p>
          <a:p>
            <a:pPr lvl="1"/>
            <a:r>
              <a:rPr lang="en-US" sz="2000" dirty="0" smtClean="0"/>
              <a:t>And some use cases</a:t>
            </a:r>
          </a:p>
          <a:p>
            <a:r>
              <a:rPr lang="en-US" sz="2400" dirty="0" smtClean="0"/>
              <a:t>Vision and Common Requirements</a:t>
            </a:r>
          </a:p>
          <a:p>
            <a:pPr lvl="1"/>
            <a:r>
              <a:rPr lang="en-US" sz="2000" dirty="0" smtClean="0"/>
              <a:t>More details later today</a:t>
            </a:r>
          </a:p>
          <a:p>
            <a:r>
              <a:rPr lang="en-US" sz="2400" dirty="0" smtClean="0"/>
              <a:t>Advert: other </a:t>
            </a:r>
            <a:r>
              <a:rPr lang="en-US" sz="2400" dirty="0" smtClean="0"/>
              <a:t>activities in IGTF and Grids</a:t>
            </a:r>
          </a:p>
          <a:p>
            <a:pPr marL="0" indent="0">
              <a:buNone/>
            </a:pPr>
            <a:endParaRPr lang="en-US" sz="2800" dirty="0" smtClean="0"/>
          </a:p>
        </p:txBody>
      </p:sp>
      <p:sp>
        <p:nvSpPr>
          <p:cNvPr id="4" name="Date Placeholder 3"/>
          <p:cNvSpPr>
            <a:spLocks noGrp="1"/>
          </p:cNvSpPr>
          <p:nvPr>
            <p:ph type="dt" sz="half" idx="10"/>
          </p:nvPr>
        </p:nvSpPr>
        <p:spPr/>
        <p:txBody>
          <a:bodyPr/>
          <a:lstStyle/>
          <a:p>
            <a:pPr>
              <a:defRPr/>
            </a:pPr>
            <a:r>
              <a:rPr lang="en-GB" dirty="0" smtClean="0"/>
              <a:t>6 Sep 12</a:t>
            </a:r>
            <a:endParaRPr lang="en-US" dirty="0"/>
          </a:p>
        </p:txBody>
      </p:sp>
      <p:sp>
        <p:nvSpPr>
          <p:cNvPr id="5" name="Footer Placeholder 4"/>
          <p:cNvSpPr>
            <a:spLocks noGrp="1"/>
          </p:cNvSpPr>
          <p:nvPr>
            <p:ph type="ftr" sz="quarter" idx="11"/>
          </p:nvPr>
        </p:nvSpPr>
        <p:spPr/>
        <p:txBody>
          <a:bodyPr/>
          <a:lstStyle/>
          <a:p>
            <a:pPr>
              <a:defRPr/>
            </a:pPr>
            <a:r>
              <a:rPr lang="en-GB" smtClean="0"/>
              <a:t>FIM4R Overview,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2</a:t>
            </a:fld>
            <a:endParaRPr lang="en-US"/>
          </a:p>
        </p:txBody>
      </p:sp>
    </p:spTree>
    <p:extLst>
      <p:ext uri="{BB962C8B-B14F-4D97-AF65-F5344CB8AC3E}">
        <p14:creationId xmlns:p14="http://schemas.microsoft.com/office/powerpoint/2010/main" val="36246597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Operational Requirements</a:t>
            </a:r>
            <a:endParaRPr lang="en-US" dirty="0"/>
          </a:p>
        </p:txBody>
      </p:sp>
      <p:sp>
        <p:nvSpPr>
          <p:cNvPr id="3" name="Content Placeholder 2"/>
          <p:cNvSpPr>
            <a:spLocks noGrp="1"/>
          </p:cNvSpPr>
          <p:nvPr>
            <p:ph idx="1"/>
          </p:nvPr>
        </p:nvSpPr>
        <p:spPr/>
        <p:txBody>
          <a:bodyPr/>
          <a:lstStyle/>
          <a:p>
            <a:r>
              <a:rPr lang="en-US" sz="2000" dirty="0" smtClean="0"/>
              <a:t>Risk analysis</a:t>
            </a:r>
          </a:p>
          <a:p>
            <a:r>
              <a:rPr lang="en-US" sz="2000" dirty="0" smtClean="0"/>
              <a:t>Traceability</a:t>
            </a:r>
          </a:p>
          <a:p>
            <a:pPr lvl="1"/>
            <a:r>
              <a:rPr lang="en-US" sz="1800" dirty="0" smtClean="0"/>
              <a:t>Audit trails include IdPs</a:t>
            </a:r>
          </a:p>
          <a:p>
            <a:r>
              <a:rPr lang="en-US" sz="2000" dirty="0" smtClean="0"/>
              <a:t>Security incident response</a:t>
            </a:r>
          </a:p>
          <a:p>
            <a:pPr lvl="1"/>
            <a:r>
              <a:rPr lang="en-US" sz="1800" dirty="0" smtClean="0"/>
              <a:t>To include all IdPs and SPs</a:t>
            </a:r>
          </a:p>
          <a:p>
            <a:r>
              <a:rPr lang="en-US" sz="2000" dirty="0" smtClean="0"/>
              <a:t>Transparency of policies</a:t>
            </a:r>
          </a:p>
          <a:p>
            <a:pPr lvl="1"/>
            <a:r>
              <a:rPr lang="en-US" sz="1600" dirty="0" smtClean="0"/>
              <a:t>To gain trust of SPs and users</a:t>
            </a:r>
          </a:p>
          <a:p>
            <a:r>
              <a:rPr lang="en-US" sz="2000" dirty="0" smtClean="0"/>
              <a:t>Reliability and resilience</a:t>
            </a:r>
          </a:p>
          <a:p>
            <a:r>
              <a:rPr lang="en-US" sz="2000" dirty="0" smtClean="0"/>
              <a:t>Smooth transition (from today’s production)</a:t>
            </a:r>
          </a:p>
          <a:p>
            <a:r>
              <a:rPr lang="en-US" sz="2000" dirty="0" smtClean="0"/>
              <a:t>Easy integration with local SP</a:t>
            </a:r>
          </a:p>
          <a:p>
            <a:pPr lvl="1"/>
            <a:r>
              <a:rPr lang="en-US" sz="1600" dirty="0" smtClean="0"/>
              <a:t>SP likely to want to support multiple </a:t>
            </a:r>
            <a:r>
              <a:rPr lang="en-US" sz="1600" dirty="0" err="1" smtClean="0"/>
              <a:t>AuthN</a:t>
            </a:r>
            <a:r>
              <a:rPr lang="en-US" sz="1600" dirty="0" smtClean="0"/>
              <a:t> technologies</a:t>
            </a:r>
            <a:endParaRPr lang="en-US" sz="1600" dirty="0"/>
          </a:p>
        </p:txBody>
      </p:sp>
      <p:sp>
        <p:nvSpPr>
          <p:cNvPr id="4" name="Date Placeholder 3"/>
          <p:cNvSpPr>
            <a:spLocks noGrp="1"/>
          </p:cNvSpPr>
          <p:nvPr>
            <p:ph type="dt" sz="half" idx="10"/>
          </p:nvPr>
        </p:nvSpPr>
        <p:spPr/>
        <p:txBody>
          <a:bodyPr/>
          <a:lstStyle/>
          <a:p>
            <a:pPr>
              <a:defRPr/>
            </a:pPr>
            <a:r>
              <a:rPr lang="en-GB" smtClean="0"/>
              <a:t>6 Sep 12</a:t>
            </a:r>
            <a:endParaRPr lang="en-US"/>
          </a:p>
        </p:txBody>
      </p:sp>
      <p:sp>
        <p:nvSpPr>
          <p:cNvPr id="5" name="Footer Placeholder 4"/>
          <p:cNvSpPr>
            <a:spLocks noGrp="1"/>
          </p:cNvSpPr>
          <p:nvPr>
            <p:ph type="ftr" sz="quarter" idx="11"/>
          </p:nvPr>
        </p:nvSpPr>
        <p:spPr/>
        <p:txBody>
          <a:bodyPr/>
          <a:lstStyle/>
          <a:p>
            <a:pPr>
              <a:defRPr/>
            </a:pPr>
            <a:r>
              <a:rPr lang="en-GB" smtClean="0"/>
              <a:t>FIM4R Overview,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20</a:t>
            </a:fld>
            <a:endParaRPr lang="en-US"/>
          </a:p>
        </p:txBody>
      </p:sp>
    </p:spTree>
    <p:extLst>
      <p:ext uri="{BB962C8B-B14F-4D97-AF65-F5344CB8AC3E}">
        <p14:creationId xmlns:p14="http://schemas.microsoft.com/office/powerpoint/2010/main" val="67888583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Policy &amp; Trust</a:t>
            </a:r>
            <a:endParaRPr lang="en-US" dirty="0"/>
          </a:p>
        </p:txBody>
      </p:sp>
      <p:sp>
        <p:nvSpPr>
          <p:cNvPr id="3" name="Content Placeholder 2"/>
          <p:cNvSpPr>
            <a:spLocks noGrp="1"/>
          </p:cNvSpPr>
          <p:nvPr>
            <p:ph idx="1"/>
          </p:nvPr>
        </p:nvSpPr>
        <p:spPr/>
        <p:txBody>
          <a:bodyPr/>
          <a:lstStyle/>
          <a:p>
            <a:r>
              <a:rPr lang="en-US" sz="2400" dirty="0" smtClean="0"/>
              <a:t>Contracts or SLAs between communities and IDFs must be scalable</a:t>
            </a:r>
          </a:p>
          <a:p>
            <a:pPr lvl="1"/>
            <a:r>
              <a:rPr lang="en-US" sz="2000" dirty="0" smtClean="0"/>
              <a:t>Include maximum number of participants</a:t>
            </a:r>
          </a:p>
          <a:p>
            <a:pPr lvl="1"/>
            <a:r>
              <a:rPr lang="en-US" sz="2000" dirty="0" smtClean="0"/>
              <a:t>Bi-lateral agreements will not scale</a:t>
            </a:r>
          </a:p>
          <a:p>
            <a:r>
              <a:rPr lang="en-US" sz="2400" dirty="0" smtClean="0"/>
              <a:t>Standards of Trust (or Codes of Conduct) similar to IGTF approach is an attractive scalable solution</a:t>
            </a:r>
            <a:endParaRPr lang="en-US" sz="2400" dirty="0"/>
          </a:p>
        </p:txBody>
      </p:sp>
      <p:sp>
        <p:nvSpPr>
          <p:cNvPr id="4" name="Date Placeholder 3"/>
          <p:cNvSpPr>
            <a:spLocks noGrp="1"/>
          </p:cNvSpPr>
          <p:nvPr>
            <p:ph type="dt" sz="half" idx="10"/>
          </p:nvPr>
        </p:nvSpPr>
        <p:spPr/>
        <p:txBody>
          <a:bodyPr/>
          <a:lstStyle/>
          <a:p>
            <a:pPr>
              <a:defRPr/>
            </a:pPr>
            <a:r>
              <a:rPr lang="en-GB" smtClean="0"/>
              <a:t>6 Sep 12</a:t>
            </a:r>
            <a:endParaRPr lang="en-US"/>
          </a:p>
        </p:txBody>
      </p:sp>
      <p:sp>
        <p:nvSpPr>
          <p:cNvPr id="5" name="Footer Placeholder 4"/>
          <p:cNvSpPr>
            <a:spLocks noGrp="1"/>
          </p:cNvSpPr>
          <p:nvPr>
            <p:ph type="ftr" sz="quarter" idx="11"/>
          </p:nvPr>
        </p:nvSpPr>
        <p:spPr/>
        <p:txBody>
          <a:bodyPr/>
          <a:lstStyle/>
          <a:p>
            <a:pPr>
              <a:defRPr/>
            </a:pPr>
            <a:r>
              <a:rPr lang="en-GB" smtClean="0"/>
              <a:t>FIM4R Overview,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21</a:t>
            </a:fld>
            <a:endParaRPr lang="en-US"/>
          </a:p>
        </p:txBody>
      </p:sp>
    </p:spTree>
    <p:extLst>
      <p:ext uri="{BB962C8B-B14F-4D97-AF65-F5344CB8AC3E}">
        <p14:creationId xmlns:p14="http://schemas.microsoft.com/office/powerpoint/2010/main" val="231169010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t>
            </a:r>
            <a:r>
              <a:rPr lang="en-US" dirty="0" smtClean="0"/>
              <a:t>efforts to build Trust</a:t>
            </a:r>
            <a:endParaRPr lang="en-US" dirty="0"/>
          </a:p>
        </p:txBody>
      </p:sp>
      <p:sp>
        <p:nvSpPr>
          <p:cNvPr id="3" name="Content Placeholder 2"/>
          <p:cNvSpPr>
            <a:spLocks noGrp="1"/>
          </p:cNvSpPr>
          <p:nvPr>
            <p:ph idx="1"/>
          </p:nvPr>
        </p:nvSpPr>
        <p:spPr/>
        <p:txBody>
          <a:bodyPr/>
          <a:lstStyle/>
          <a:p>
            <a:r>
              <a:rPr lang="en-US" dirty="0" smtClean="0"/>
              <a:t>International Grid Trust Federation</a:t>
            </a:r>
          </a:p>
          <a:p>
            <a:pPr lvl="1"/>
            <a:r>
              <a:rPr lang="en-US" i="1" dirty="0" smtClean="0"/>
              <a:t>Guidelines for Attribute Authority Service Provider Operations</a:t>
            </a:r>
            <a:r>
              <a:rPr lang="en-US" i="1" dirty="0" smtClean="0"/>
              <a:t> </a:t>
            </a:r>
          </a:p>
          <a:p>
            <a:pPr lvl="1"/>
            <a:r>
              <a:rPr lang="en-US" sz="2000" dirty="0">
                <a:hlinkClick r:id="rId2"/>
              </a:rPr>
              <a:t>http://</a:t>
            </a:r>
            <a:r>
              <a:rPr lang="en-US" sz="2000" dirty="0" err="1">
                <a:hlinkClick r:id="rId2"/>
              </a:rPr>
              <a:t>www.eugridpma.org</a:t>
            </a:r>
            <a:r>
              <a:rPr lang="en-US" sz="2000" dirty="0">
                <a:hlinkClick r:id="rId2"/>
              </a:rPr>
              <a:t>/guidelines/</a:t>
            </a:r>
            <a:r>
              <a:rPr lang="en-US" sz="2000" dirty="0" err="1">
                <a:hlinkClick r:id="rId2"/>
              </a:rPr>
              <a:t>aaops</a:t>
            </a:r>
            <a:r>
              <a:rPr lang="en-US" sz="2000" dirty="0">
                <a:hlinkClick r:id="rId2"/>
              </a:rPr>
              <a:t>/</a:t>
            </a:r>
            <a:endParaRPr lang="en-US" sz="2000" dirty="0" smtClean="0"/>
          </a:p>
          <a:p>
            <a:r>
              <a:rPr lang="en-US" dirty="0" smtClean="0"/>
              <a:t>Grids (EGI Security Policy Group)</a:t>
            </a:r>
          </a:p>
          <a:p>
            <a:pPr lvl="1"/>
            <a:r>
              <a:rPr lang="en-US" i="1" dirty="0" smtClean="0"/>
              <a:t>VO Membership Management Policy</a:t>
            </a:r>
          </a:p>
          <a:p>
            <a:pPr lvl="1"/>
            <a:r>
              <a:rPr lang="en-US" sz="2000" dirty="0">
                <a:hlinkClick r:id="rId3"/>
              </a:rPr>
              <a:t>https://</a:t>
            </a:r>
            <a:r>
              <a:rPr lang="en-US" sz="2000" dirty="0" err="1">
                <a:hlinkClick r:id="rId3"/>
              </a:rPr>
              <a:t>documents.egi.eu</a:t>
            </a:r>
            <a:r>
              <a:rPr lang="en-US" sz="2000" dirty="0">
                <a:hlinkClick r:id="rId3"/>
              </a:rPr>
              <a:t>/document/79</a:t>
            </a:r>
            <a:endParaRPr lang="en-US" sz="2000" dirty="0"/>
          </a:p>
        </p:txBody>
      </p:sp>
      <p:sp>
        <p:nvSpPr>
          <p:cNvPr id="4" name="Date Placeholder 3"/>
          <p:cNvSpPr>
            <a:spLocks noGrp="1"/>
          </p:cNvSpPr>
          <p:nvPr>
            <p:ph type="dt" sz="half" idx="10"/>
          </p:nvPr>
        </p:nvSpPr>
        <p:spPr/>
        <p:txBody>
          <a:bodyPr/>
          <a:lstStyle/>
          <a:p>
            <a:pPr>
              <a:defRPr/>
            </a:pPr>
            <a:r>
              <a:rPr lang="en-GB" smtClean="0"/>
              <a:t>6 Sep 12</a:t>
            </a:r>
            <a:endParaRPr lang="en-US"/>
          </a:p>
        </p:txBody>
      </p:sp>
      <p:sp>
        <p:nvSpPr>
          <p:cNvPr id="5" name="Footer Placeholder 4"/>
          <p:cNvSpPr>
            <a:spLocks noGrp="1"/>
          </p:cNvSpPr>
          <p:nvPr>
            <p:ph type="ftr" sz="quarter" idx="11"/>
          </p:nvPr>
        </p:nvSpPr>
        <p:spPr/>
        <p:txBody>
          <a:bodyPr/>
          <a:lstStyle/>
          <a:p>
            <a:pPr>
              <a:defRPr/>
            </a:pPr>
            <a:r>
              <a:rPr lang="en-GB" smtClean="0"/>
              <a:t>FIM4R Overview,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22</a:t>
            </a:fld>
            <a:endParaRPr lang="en-US"/>
          </a:p>
        </p:txBody>
      </p:sp>
    </p:spTree>
    <p:extLst>
      <p:ext uri="{BB962C8B-B14F-4D97-AF65-F5344CB8AC3E}">
        <p14:creationId xmlns:p14="http://schemas.microsoft.com/office/powerpoint/2010/main" val="423734860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lgn="ctr">
              <a:buNone/>
            </a:pPr>
            <a:r>
              <a:rPr lang="en-US" dirty="0" smtClean="0"/>
              <a:t>Questions?</a:t>
            </a:r>
            <a:endParaRPr lang="en-US" dirty="0"/>
          </a:p>
        </p:txBody>
      </p:sp>
      <p:sp>
        <p:nvSpPr>
          <p:cNvPr id="4" name="Date Placeholder 3"/>
          <p:cNvSpPr>
            <a:spLocks noGrp="1"/>
          </p:cNvSpPr>
          <p:nvPr>
            <p:ph type="dt" sz="half" idx="10"/>
          </p:nvPr>
        </p:nvSpPr>
        <p:spPr/>
        <p:txBody>
          <a:bodyPr/>
          <a:lstStyle/>
          <a:p>
            <a:pPr>
              <a:defRPr/>
            </a:pPr>
            <a:r>
              <a:rPr lang="en-GB" smtClean="0"/>
              <a:t>6 Sep 12</a:t>
            </a:r>
            <a:endParaRPr lang="en-US"/>
          </a:p>
        </p:txBody>
      </p:sp>
      <p:sp>
        <p:nvSpPr>
          <p:cNvPr id="5" name="Footer Placeholder 4"/>
          <p:cNvSpPr>
            <a:spLocks noGrp="1"/>
          </p:cNvSpPr>
          <p:nvPr>
            <p:ph type="ftr" sz="quarter" idx="11"/>
          </p:nvPr>
        </p:nvSpPr>
        <p:spPr/>
        <p:txBody>
          <a:bodyPr/>
          <a:lstStyle/>
          <a:p>
            <a:pPr>
              <a:defRPr/>
            </a:pPr>
            <a:r>
              <a:rPr lang="en-GB" smtClean="0"/>
              <a:t>FIM4R Overview,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23</a:t>
            </a:fld>
            <a:endParaRPr lang="en-US"/>
          </a:p>
        </p:txBody>
      </p:sp>
    </p:spTree>
    <p:extLst>
      <p:ext uri="{BB962C8B-B14F-4D97-AF65-F5344CB8AC3E}">
        <p14:creationId xmlns:p14="http://schemas.microsoft.com/office/powerpoint/2010/main" val="259419361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me</a:t>
            </a:r>
            <a:endParaRPr lang="en-US" dirty="0"/>
          </a:p>
        </p:txBody>
      </p:sp>
      <p:sp>
        <p:nvSpPr>
          <p:cNvPr id="3" name="Content Placeholder 2"/>
          <p:cNvSpPr>
            <a:spLocks noGrp="1"/>
          </p:cNvSpPr>
          <p:nvPr>
            <p:ph idx="1"/>
          </p:nvPr>
        </p:nvSpPr>
        <p:spPr/>
        <p:txBody>
          <a:bodyPr/>
          <a:lstStyle/>
          <a:p>
            <a:r>
              <a:rPr lang="en-US" sz="2800" dirty="0" smtClean="0"/>
              <a:t>Head of Particle Physics Computing Group at STFC-RAL, UK</a:t>
            </a:r>
          </a:p>
          <a:p>
            <a:r>
              <a:rPr lang="en-US" sz="2800" dirty="0" smtClean="0"/>
              <a:t>Many roles in Grids, Security, AAI, </a:t>
            </a:r>
            <a:r>
              <a:rPr lang="en-US" sz="2800" dirty="0" err="1" smtClean="0"/>
              <a:t>IdM</a:t>
            </a:r>
            <a:r>
              <a:rPr lang="en-US" sz="2800" dirty="0" smtClean="0"/>
              <a:t> </a:t>
            </a:r>
            <a:r>
              <a:rPr lang="en-US" sz="2800" dirty="0" err="1" smtClean="0"/>
              <a:t>etc</a:t>
            </a:r>
            <a:endParaRPr lang="en-US" sz="2800" dirty="0" smtClean="0"/>
          </a:p>
          <a:p>
            <a:pPr lvl="1"/>
            <a:r>
              <a:rPr lang="en-US" sz="2400" dirty="0" smtClean="0"/>
              <a:t>Including EGI, </a:t>
            </a:r>
            <a:r>
              <a:rPr lang="en-US" sz="2400" dirty="0" err="1" smtClean="0"/>
              <a:t>GridPP</a:t>
            </a:r>
            <a:r>
              <a:rPr lang="en-US" sz="2400" dirty="0" smtClean="0"/>
              <a:t>, WLCG, IGTF, SCI, TERENA, FIM4R</a:t>
            </a:r>
          </a:p>
        </p:txBody>
      </p:sp>
      <p:sp>
        <p:nvSpPr>
          <p:cNvPr id="4" name="Date Placeholder 3"/>
          <p:cNvSpPr>
            <a:spLocks noGrp="1"/>
          </p:cNvSpPr>
          <p:nvPr>
            <p:ph type="dt" sz="half" idx="10"/>
          </p:nvPr>
        </p:nvSpPr>
        <p:spPr/>
        <p:txBody>
          <a:bodyPr/>
          <a:lstStyle/>
          <a:p>
            <a:pPr>
              <a:defRPr/>
            </a:pPr>
            <a:r>
              <a:rPr lang="en-GB" smtClean="0"/>
              <a:t>6 Sep 12</a:t>
            </a:r>
            <a:endParaRPr lang="en-US" dirty="0"/>
          </a:p>
        </p:txBody>
      </p:sp>
      <p:sp>
        <p:nvSpPr>
          <p:cNvPr id="5" name="Footer Placeholder 4"/>
          <p:cNvSpPr>
            <a:spLocks noGrp="1"/>
          </p:cNvSpPr>
          <p:nvPr>
            <p:ph type="ftr" sz="quarter" idx="11"/>
          </p:nvPr>
        </p:nvSpPr>
        <p:spPr/>
        <p:txBody>
          <a:bodyPr/>
          <a:lstStyle/>
          <a:p>
            <a:pPr>
              <a:defRPr/>
            </a:pPr>
            <a:r>
              <a:rPr lang="en-GB" smtClean="0"/>
              <a:t>FIM4R Overview,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3</a:t>
            </a:fld>
            <a:endParaRPr lang="en-US"/>
          </a:p>
        </p:txBody>
      </p:sp>
    </p:spTree>
    <p:extLst>
      <p:ext uri="{BB962C8B-B14F-4D97-AF65-F5344CB8AC3E}">
        <p14:creationId xmlns:p14="http://schemas.microsoft.com/office/powerpoint/2010/main" val="400725458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a:xfrm>
            <a:off x="683568" y="2060848"/>
            <a:ext cx="7772400" cy="3816350"/>
          </a:xfrm>
        </p:spPr>
        <p:txBody>
          <a:bodyPr/>
          <a:lstStyle/>
          <a:p>
            <a:r>
              <a:rPr lang="en-GB" sz="1800" dirty="0" smtClean="0"/>
              <a:t>Issue of </a:t>
            </a:r>
            <a:r>
              <a:rPr lang="en-GB" sz="1800" dirty="0" err="1" smtClean="0"/>
              <a:t>IdM</a:t>
            </a:r>
            <a:r>
              <a:rPr lang="en-GB" sz="1800" dirty="0" smtClean="0"/>
              <a:t> raised by IT leaders from </a:t>
            </a:r>
            <a:r>
              <a:rPr lang="en-GB" sz="1800" dirty="0" err="1" smtClean="0"/>
              <a:t>EIROforum</a:t>
            </a:r>
            <a:r>
              <a:rPr lang="en-GB" sz="1800" dirty="0" smtClean="0"/>
              <a:t> labs </a:t>
            </a:r>
            <a:r>
              <a:rPr lang="en-GB" sz="1800" dirty="0"/>
              <a:t>(</a:t>
            </a:r>
            <a:r>
              <a:rPr lang="en-GB" sz="1800" dirty="0" smtClean="0"/>
              <a:t>Jan 2011)</a:t>
            </a:r>
          </a:p>
          <a:p>
            <a:pPr lvl="1"/>
            <a:r>
              <a:rPr lang="es-ES" sz="1400" dirty="0" smtClean="0"/>
              <a:t>CERN, EFDA-JET, EMBL, ESA, ESO, ESRF, </a:t>
            </a:r>
            <a:r>
              <a:rPr lang="es-ES" sz="1400" dirty="0" err="1" smtClean="0"/>
              <a:t>European</a:t>
            </a:r>
            <a:r>
              <a:rPr lang="es-ES" sz="1400" dirty="0" smtClean="0"/>
              <a:t> </a:t>
            </a:r>
            <a:r>
              <a:rPr lang="en-GB" sz="1400" dirty="0" smtClean="0"/>
              <a:t>XFEL and ILL</a:t>
            </a:r>
          </a:p>
          <a:p>
            <a:r>
              <a:rPr lang="en-GB" sz="1800" dirty="0" smtClean="0"/>
              <a:t>These laboratories, as well as national and regional research organizations, are facing similar challenges</a:t>
            </a:r>
          </a:p>
          <a:p>
            <a:pPr lvl="1"/>
            <a:r>
              <a:rPr lang="en-GB" sz="1600" dirty="0" smtClean="0"/>
              <a:t>Scientific data deluge means massive quantities of data</a:t>
            </a:r>
          </a:p>
          <a:p>
            <a:pPr lvl="1"/>
            <a:r>
              <a:rPr lang="en-GB" sz="1600" dirty="0" smtClean="0"/>
              <a:t>needs to be accessed by expanding user bases in dynamic collaborations across organisational and national boundaries</a:t>
            </a:r>
          </a:p>
          <a:p>
            <a:r>
              <a:rPr lang="en-GB" sz="1800" dirty="0" smtClean="0"/>
              <a:t>“Facebook” generation demands all the tools (work &amp; social) integrate smoothly</a:t>
            </a:r>
          </a:p>
          <a:p>
            <a:r>
              <a:rPr lang="en-GB" sz="1800" dirty="0" smtClean="0"/>
              <a:t>Also encouraged by EEF and </a:t>
            </a:r>
            <a:r>
              <a:rPr lang="en-GB" sz="1800" dirty="0" err="1" smtClean="0"/>
              <a:t>eIRG</a:t>
            </a:r>
            <a:endParaRPr lang="en-GB" sz="1800" dirty="0" smtClean="0"/>
          </a:p>
          <a:p>
            <a:r>
              <a:rPr lang="en-GB" sz="1800" dirty="0" smtClean="0"/>
              <a:t>Global problem, not just EU</a:t>
            </a:r>
          </a:p>
          <a:p>
            <a:r>
              <a:rPr lang="en-GB" sz="1800" i="1" dirty="0" smtClean="0"/>
              <a:t>“Science” changed to “Research” to include Humanities</a:t>
            </a:r>
            <a:endParaRPr lang="en-US" sz="2800" i="1" dirty="0"/>
          </a:p>
        </p:txBody>
      </p:sp>
      <p:sp>
        <p:nvSpPr>
          <p:cNvPr id="4" name="Date Placeholder 3"/>
          <p:cNvSpPr>
            <a:spLocks noGrp="1"/>
          </p:cNvSpPr>
          <p:nvPr>
            <p:ph type="dt" sz="half" idx="10"/>
          </p:nvPr>
        </p:nvSpPr>
        <p:spPr/>
        <p:txBody>
          <a:bodyPr/>
          <a:lstStyle/>
          <a:p>
            <a:pPr>
              <a:defRPr/>
            </a:pPr>
            <a:r>
              <a:rPr lang="en-GB" smtClean="0"/>
              <a:t>6 Sep 12</a:t>
            </a:r>
            <a:endParaRPr lang="en-US"/>
          </a:p>
        </p:txBody>
      </p:sp>
      <p:sp>
        <p:nvSpPr>
          <p:cNvPr id="5" name="Footer Placeholder 4"/>
          <p:cNvSpPr>
            <a:spLocks noGrp="1"/>
          </p:cNvSpPr>
          <p:nvPr>
            <p:ph type="ftr" sz="quarter" idx="11"/>
          </p:nvPr>
        </p:nvSpPr>
        <p:spPr/>
        <p:txBody>
          <a:bodyPr/>
          <a:lstStyle/>
          <a:p>
            <a:pPr>
              <a:defRPr/>
            </a:pPr>
            <a:r>
              <a:rPr lang="en-GB" smtClean="0"/>
              <a:t>FIM4R Overview,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4</a:t>
            </a:fld>
            <a:endParaRPr lang="en-US"/>
          </a:p>
        </p:txBody>
      </p:sp>
    </p:spTree>
    <p:extLst>
      <p:ext uri="{BB962C8B-B14F-4D97-AF65-F5344CB8AC3E}">
        <p14:creationId xmlns:p14="http://schemas.microsoft.com/office/powerpoint/2010/main" val="325843542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Federated </a:t>
            </a:r>
            <a:r>
              <a:rPr lang="en-US" dirty="0" err="1" smtClean="0"/>
              <a:t>IdM</a:t>
            </a:r>
            <a:r>
              <a:rPr lang="en-US" dirty="0" smtClean="0"/>
              <a:t> for Research</a:t>
            </a:r>
            <a:br>
              <a:rPr lang="en-US" dirty="0" smtClean="0"/>
            </a:br>
            <a:r>
              <a:rPr lang="en-US" dirty="0" smtClean="0"/>
              <a:t>(FIM4R)</a:t>
            </a:r>
            <a:endParaRPr lang="en-US" dirty="0"/>
          </a:p>
        </p:txBody>
      </p:sp>
      <p:sp>
        <p:nvSpPr>
          <p:cNvPr id="3" name="Content Placeholder 2"/>
          <p:cNvSpPr>
            <a:spLocks noGrp="1"/>
          </p:cNvSpPr>
          <p:nvPr>
            <p:ph idx="1"/>
          </p:nvPr>
        </p:nvSpPr>
        <p:spPr>
          <a:xfrm>
            <a:off x="683568" y="2204864"/>
            <a:ext cx="7772400" cy="3816350"/>
          </a:xfrm>
        </p:spPr>
        <p:txBody>
          <a:bodyPr/>
          <a:lstStyle/>
          <a:p>
            <a:r>
              <a:rPr lang="en-US" sz="2000" dirty="0" smtClean="0"/>
              <a:t>A collaborative effort started in June 2011</a:t>
            </a:r>
          </a:p>
          <a:p>
            <a:r>
              <a:rPr lang="en-US" sz="2000" dirty="0" smtClean="0"/>
              <a:t>Not just </a:t>
            </a:r>
            <a:r>
              <a:rPr lang="en-US" sz="2000" dirty="0" err="1" smtClean="0"/>
              <a:t>EIROForum</a:t>
            </a:r>
            <a:r>
              <a:rPr lang="en-US" sz="2000" dirty="0" smtClean="0"/>
              <a:t>. include many ESFRI projects and providers and infrastructures</a:t>
            </a:r>
          </a:p>
          <a:p>
            <a:pPr lvl="1"/>
            <a:r>
              <a:rPr lang="en-US" sz="1600" dirty="0" smtClean="0"/>
              <a:t>Be inclusive</a:t>
            </a:r>
          </a:p>
          <a:p>
            <a:r>
              <a:rPr lang="en-US" sz="2000" dirty="0" smtClean="0"/>
              <a:t>Involves photon &amp; neutron </a:t>
            </a:r>
            <a:r>
              <a:rPr lang="en-US" sz="2000" dirty="0"/>
              <a:t>facilities, social science &amp; humanities, </a:t>
            </a:r>
            <a:r>
              <a:rPr lang="en-US" sz="2000" dirty="0" smtClean="0"/>
              <a:t>high energy </a:t>
            </a:r>
            <a:r>
              <a:rPr lang="en-US" sz="2000" dirty="0"/>
              <a:t>physics, </a:t>
            </a:r>
            <a:r>
              <a:rPr lang="en-US" sz="2000" dirty="0" smtClean="0"/>
              <a:t>climate science, life sciences and fusion energy</a:t>
            </a:r>
          </a:p>
          <a:p>
            <a:r>
              <a:rPr lang="en-US" sz="2000" dirty="0" smtClean="0"/>
              <a:t>Workshops included participation by HTC and HPC infrastructures, TERENA, IGTF, </a:t>
            </a:r>
            <a:r>
              <a:rPr lang="en-US" sz="2000" dirty="0" err="1" smtClean="0"/>
              <a:t>Geant</a:t>
            </a:r>
            <a:r>
              <a:rPr lang="en-US" sz="2000" dirty="0" smtClean="0"/>
              <a:t>/</a:t>
            </a:r>
            <a:r>
              <a:rPr lang="en-US" sz="2000" dirty="0" err="1" smtClean="0"/>
              <a:t>eduGAIN</a:t>
            </a:r>
            <a:r>
              <a:rPr lang="en-US" sz="2000" dirty="0" smtClean="0"/>
              <a:t>, middleware developers …</a:t>
            </a:r>
            <a:endParaRPr lang="en-US" sz="2000" dirty="0"/>
          </a:p>
        </p:txBody>
      </p:sp>
      <p:sp>
        <p:nvSpPr>
          <p:cNvPr id="4" name="Date Placeholder 3"/>
          <p:cNvSpPr>
            <a:spLocks noGrp="1"/>
          </p:cNvSpPr>
          <p:nvPr>
            <p:ph type="dt" sz="half" idx="10"/>
          </p:nvPr>
        </p:nvSpPr>
        <p:spPr/>
        <p:txBody>
          <a:bodyPr/>
          <a:lstStyle/>
          <a:p>
            <a:pPr>
              <a:defRPr/>
            </a:pPr>
            <a:r>
              <a:rPr lang="en-GB" smtClean="0"/>
              <a:t>6 Sep 12</a:t>
            </a:r>
            <a:endParaRPr lang="en-US"/>
          </a:p>
        </p:txBody>
      </p:sp>
      <p:sp>
        <p:nvSpPr>
          <p:cNvPr id="5" name="Footer Placeholder 4"/>
          <p:cNvSpPr>
            <a:spLocks noGrp="1"/>
          </p:cNvSpPr>
          <p:nvPr>
            <p:ph type="ftr" sz="quarter" idx="11"/>
          </p:nvPr>
        </p:nvSpPr>
        <p:spPr/>
        <p:txBody>
          <a:bodyPr/>
          <a:lstStyle/>
          <a:p>
            <a:pPr>
              <a:defRPr/>
            </a:pPr>
            <a:r>
              <a:rPr lang="en-GB" smtClean="0"/>
              <a:t>FIM4R Overview,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5</a:t>
            </a:fld>
            <a:endParaRPr lang="en-US"/>
          </a:p>
        </p:txBody>
      </p:sp>
    </p:spTree>
    <p:extLst>
      <p:ext uri="{BB962C8B-B14F-4D97-AF65-F5344CB8AC3E}">
        <p14:creationId xmlns:p14="http://schemas.microsoft.com/office/powerpoint/2010/main" val="121718622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Workshops (2)</a:t>
            </a:r>
            <a:endParaRPr lang="en-US" dirty="0"/>
          </a:p>
        </p:txBody>
      </p:sp>
      <p:sp>
        <p:nvSpPr>
          <p:cNvPr id="3" name="Content Placeholder 2"/>
          <p:cNvSpPr>
            <a:spLocks noGrp="1"/>
          </p:cNvSpPr>
          <p:nvPr>
            <p:ph idx="1"/>
          </p:nvPr>
        </p:nvSpPr>
        <p:spPr/>
        <p:txBody>
          <a:bodyPr/>
          <a:lstStyle/>
          <a:p>
            <a:r>
              <a:rPr lang="en-US" sz="2400" dirty="0"/>
              <a:t>4 workshops to date</a:t>
            </a:r>
          </a:p>
          <a:p>
            <a:pPr lvl="1"/>
            <a:r>
              <a:rPr lang="en-US" sz="1800" dirty="0"/>
              <a:t>link to Jun 2012 agenda below (</a:t>
            </a:r>
            <a:r>
              <a:rPr lang="en-US" sz="1800" dirty="0" smtClean="0"/>
              <a:t>other </a:t>
            </a:r>
            <a:r>
              <a:rPr lang="en-US" sz="1800" dirty="0"/>
              <a:t>links contained within)</a:t>
            </a:r>
          </a:p>
          <a:p>
            <a:pPr>
              <a:buNone/>
            </a:pPr>
            <a:r>
              <a:rPr lang="en-US" sz="1600" i="1" dirty="0" smtClean="0">
                <a:hlinkClick r:id="rId2"/>
              </a:rPr>
              <a:t>https://indico.cern.ch/conferenceDisplay.py?confId=191892</a:t>
            </a:r>
            <a:endParaRPr lang="en-US" sz="3600" dirty="0"/>
          </a:p>
          <a:p>
            <a:endParaRPr lang="en-US" sz="2000" dirty="0" smtClean="0"/>
          </a:p>
          <a:p>
            <a:r>
              <a:rPr lang="en-US" sz="2000" dirty="0" smtClean="0"/>
              <a:t>Prepared a paper that documents </a:t>
            </a:r>
            <a:r>
              <a:rPr lang="en-US" sz="2000" dirty="0"/>
              <a:t>common requirements, a common vision and recommendations</a:t>
            </a:r>
          </a:p>
          <a:p>
            <a:pPr lvl="1"/>
            <a:r>
              <a:rPr lang="en-US" sz="1800" dirty="0"/>
              <a:t>To research communities, identity federations, funding </a:t>
            </a:r>
            <a:r>
              <a:rPr lang="en-US" sz="1800" dirty="0" smtClean="0"/>
              <a:t>bodies</a:t>
            </a:r>
            <a:endParaRPr lang="en-US" sz="2000" dirty="0"/>
          </a:p>
          <a:p>
            <a:r>
              <a:rPr lang="en-US" sz="2400" dirty="0">
                <a:solidFill>
                  <a:srgbClr val="FF0000"/>
                </a:solidFill>
              </a:rPr>
              <a:t>Paper:</a:t>
            </a:r>
            <a:r>
              <a:rPr lang="en-US" sz="2400" dirty="0"/>
              <a:t> CERN-OPEN-2012-006: </a:t>
            </a:r>
            <a:r>
              <a:rPr lang="en-US" sz="2400" i="1" u="sng" dirty="0">
                <a:hlinkClick r:id="rId3"/>
              </a:rPr>
              <a:t>https://cdsweb.cern.ch/record/1442597</a:t>
            </a:r>
            <a:r>
              <a:rPr lang="en-US" sz="2400" dirty="0"/>
              <a:t> </a:t>
            </a:r>
          </a:p>
          <a:p>
            <a:endParaRPr lang="en-US" dirty="0"/>
          </a:p>
        </p:txBody>
      </p:sp>
      <p:sp>
        <p:nvSpPr>
          <p:cNvPr id="4" name="Date Placeholder 3"/>
          <p:cNvSpPr>
            <a:spLocks noGrp="1"/>
          </p:cNvSpPr>
          <p:nvPr>
            <p:ph type="dt" sz="half" idx="10"/>
          </p:nvPr>
        </p:nvSpPr>
        <p:spPr/>
        <p:txBody>
          <a:bodyPr/>
          <a:lstStyle/>
          <a:p>
            <a:pPr>
              <a:defRPr/>
            </a:pPr>
            <a:r>
              <a:rPr lang="en-GB" smtClean="0"/>
              <a:t>6 Sep 12</a:t>
            </a:r>
            <a:endParaRPr lang="en-US"/>
          </a:p>
        </p:txBody>
      </p:sp>
      <p:sp>
        <p:nvSpPr>
          <p:cNvPr id="5" name="Footer Placeholder 4"/>
          <p:cNvSpPr>
            <a:spLocks noGrp="1"/>
          </p:cNvSpPr>
          <p:nvPr>
            <p:ph type="ftr" sz="quarter" idx="11"/>
          </p:nvPr>
        </p:nvSpPr>
        <p:spPr/>
        <p:txBody>
          <a:bodyPr/>
          <a:lstStyle/>
          <a:p>
            <a:pPr>
              <a:defRPr/>
            </a:pPr>
            <a:r>
              <a:rPr lang="en-GB" smtClean="0"/>
              <a:t>FIM4R Overview,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6</a:t>
            </a:fld>
            <a:endParaRPr lang="en-US"/>
          </a:p>
        </p:txBody>
      </p:sp>
    </p:spTree>
    <p:extLst>
      <p:ext uri="{BB962C8B-B14F-4D97-AF65-F5344CB8AC3E}">
        <p14:creationId xmlns:p14="http://schemas.microsoft.com/office/powerpoint/2010/main" val="37910488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communities</a:t>
            </a:r>
            <a:endParaRPr lang="en-GB" dirty="0"/>
          </a:p>
        </p:txBody>
      </p:sp>
      <p:sp>
        <p:nvSpPr>
          <p:cNvPr id="3" name="Date Placeholder 2"/>
          <p:cNvSpPr>
            <a:spLocks noGrp="1"/>
          </p:cNvSpPr>
          <p:nvPr>
            <p:ph type="dt" sz="half" idx="10"/>
          </p:nvPr>
        </p:nvSpPr>
        <p:spPr/>
        <p:txBody>
          <a:bodyPr/>
          <a:lstStyle/>
          <a:p>
            <a:pPr>
              <a:defRPr/>
            </a:pPr>
            <a:r>
              <a:rPr lang="en-GB" smtClean="0"/>
              <a:t>6 Sep 12</a:t>
            </a:r>
            <a:endParaRPr lang="en-US"/>
          </a:p>
        </p:txBody>
      </p:sp>
      <p:sp>
        <p:nvSpPr>
          <p:cNvPr id="4" name="Footer Placeholder 3"/>
          <p:cNvSpPr>
            <a:spLocks noGrp="1"/>
          </p:cNvSpPr>
          <p:nvPr>
            <p:ph type="ftr" sz="quarter" idx="11"/>
          </p:nvPr>
        </p:nvSpPr>
        <p:spPr/>
        <p:txBody>
          <a:bodyPr/>
          <a:lstStyle/>
          <a:p>
            <a:pPr>
              <a:defRPr/>
            </a:pPr>
            <a:r>
              <a:rPr lang="en-GB" smtClean="0"/>
              <a:t>FIM4R Overview, Kelsey</a:t>
            </a:r>
            <a:endParaRPr lang="en-US"/>
          </a:p>
        </p:txBody>
      </p:sp>
      <p:sp>
        <p:nvSpPr>
          <p:cNvPr id="5" name="Slide Number Placeholder 4"/>
          <p:cNvSpPr>
            <a:spLocks noGrp="1"/>
          </p:cNvSpPr>
          <p:nvPr>
            <p:ph type="sldNum" sz="quarter" idx="12"/>
          </p:nvPr>
        </p:nvSpPr>
        <p:spPr/>
        <p:txBody>
          <a:bodyPr/>
          <a:lstStyle/>
          <a:p>
            <a:pPr>
              <a:defRPr/>
            </a:pPr>
            <a:fld id="{98A7F324-4841-49F8-8853-AD1CBADEBE32}" type="slidenum">
              <a:rPr lang="en-US" smtClean="0"/>
              <a:pPr>
                <a:defRPr/>
              </a:pPr>
              <a:t>7</a:t>
            </a:fld>
            <a:endParaRPr lang="en-US"/>
          </a:p>
        </p:txBody>
      </p:sp>
      <p:pic>
        <p:nvPicPr>
          <p:cNvPr id="7" name="Picture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2060848"/>
            <a:ext cx="6408712" cy="3672408"/>
          </a:xfrm>
          <a:prstGeom prst="rect">
            <a:avLst/>
          </a:prstGeom>
          <a:noFill/>
          <a:ln>
            <a:noFill/>
          </a:ln>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Sciences</a:t>
            </a:r>
            <a:endParaRPr lang="en-US" dirty="0"/>
          </a:p>
        </p:txBody>
      </p:sp>
      <p:sp>
        <p:nvSpPr>
          <p:cNvPr id="3" name="Content Placeholder 2"/>
          <p:cNvSpPr>
            <a:spLocks noGrp="1"/>
          </p:cNvSpPr>
          <p:nvPr>
            <p:ph idx="1"/>
          </p:nvPr>
        </p:nvSpPr>
        <p:spPr/>
        <p:txBody>
          <a:bodyPr/>
          <a:lstStyle/>
          <a:p>
            <a:r>
              <a:rPr lang="en-US" sz="1800" dirty="0" smtClean="0"/>
              <a:t>Large community – millions of scientists</a:t>
            </a:r>
          </a:p>
          <a:p>
            <a:r>
              <a:rPr lang="en-US" sz="1800" dirty="0" smtClean="0"/>
              <a:t>ELIXIR (an ESFRI project)</a:t>
            </a:r>
          </a:p>
          <a:p>
            <a:pPr lvl="1"/>
            <a:r>
              <a:rPr lang="en-US" sz="1600" dirty="0" smtClean="0"/>
              <a:t>Infrastructure for secure collection, storage and management of bio </a:t>
            </a:r>
            <a:r>
              <a:rPr lang="en-US" sz="1600" dirty="0" smtClean="0"/>
              <a:t>data</a:t>
            </a:r>
          </a:p>
          <a:p>
            <a:pPr lvl="2"/>
            <a:r>
              <a:rPr lang="en-US" sz="1200" dirty="0" smtClean="0"/>
              <a:t>Enable linking of bimolecular data to biomedical/clinical data</a:t>
            </a:r>
            <a:endParaRPr lang="en-US" sz="1200" dirty="0" smtClean="0"/>
          </a:p>
          <a:p>
            <a:r>
              <a:rPr lang="en-US" sz="1800" dirty="0" smtClean="0"/>
              <a:t>Challenges of ELSI data (restricted access because of ethical, legal, societal or other </a:t>
            </a:r>
            <a:r>
              <a:rPr lang="en-US" sz="1800" dirty="0" smtClean="0"/>
              <a:t>reasons) </a:t>
            </a:r>
            <a:r>
              <a:rPr lang="en-US" sz="1800" dirty="0" smtClean="0"/>
              <a:t>– Data Access Committees (DAC)</a:t>
            </a:r>
          </a:p>
          <a:p>
            <a:pPr lvl="1"/>
            <a:r>
              <a:rPr lang="en-US" sz="1400" dirty="0" smtClean="0"/>
              <a:t>E.g. European Genome-</a:t>
            </a:r>
            <a:r>
              <a:rPr lang="en-US" sz="1400" dirty="0" err="1" smtClean="0"/>
              <a:t>phenome</a:t>
            </a:r>
            <a:r>
              <a:rPr lang="en-US" sz="1400" dirty="0" smtClean="0"/>
              <a:t> </a:t>
            </a:r>
            <a:r>
              <a:rPr lang="en-US" sz="1400" dirty="0" smtClean="0"/>
              <a:t>Archive </a:t>
            </a:r>
            <a:r>
              <a:rPr lang="en-US" sz="1400" dirty="0" smtClean="0"/>
              <a:t>(EGA</a:t>
            </a:r>
            <a:r>
              <a:rPr lang="en-US" sz="1400" dirty="0" smtClean="0"/>
              <a:t>) - ~ 50 DACs</a:t>
            </a:r>
            <a:endParaRPr lang="en-US" sz="1400" dirty="0" smtClean="0"/>
          </a:p>
          <a:p>
            <a:r>
              <a:rPr lang="en-US" sz="1800" dirty="0" smtClean="0"/>
              <a:t>Pilot projects</a:t>
            </a:r>
          </a:p>
          <a:p>
            <a:pPr lvl="1"/>
            <a:r>
              <a:rPr lang="en-US" sz="1600" dirty="0" smtClean="0"/>
              <a:t>Users authenticate with FIM to access ELSI data</a:t>
            </a:r>
          </a:p>
          <a:p>
            <a:pPr lvl="1"/>
            <a:r>
              <a:rPr lang="en-US" sz="1600" dirty="0" smtClean="0"/>
              <a:t>Automated electronic workflow for authenticated user to be granted access to a dataset by a DAC</a:t>
            </a:r>
            <a:endParaRPr lang="en-US" sz="1600" dirty="0"/>
          </a:p>
        </p:txBody>
      </p:sp>
      <p:sp>
        <p:nvSpPr>
          <p:cNvPr id="4" name="Date Placeholder 3"/>
          <p:cNvSpPr>
            <a:spLocks noGrp="1"/>
          </p:cNvSpPr>
          <p:nvPr>
            <p:ph type="dt" sz="half" idx="10"/>
          </p:nvPr>
        </p:nvSpPr>
        <p:spPr/>
        <p:txBody>
          <a:bodyPr/>
          <a:lstStyle/>
          <a:p>
            <a:pPr>
              <a:defRPr/>
            </a:pPr>
            <a:r>
              <a:rPr lang="en-GB" smtClean="0"/>
              <a:t>6 Sep 12</a:t>
            </a:r>
            <a:endParaRPr lang="en-US"/>
          </a:p>
        </p:txBody>
      </p:sp>
      <p:sp>
        <p:nvSpPr>
          <p:cNvPr id="5" name="Footer Placeholder 4"/>
          <p:cNvSpPr>
            <a:spLocks noGrp="1"/>
          </p:cNvSpPr>
          <p:nvPr>
            <p:ph type="ftr" sz="quarter" idx="11"/>
          </p:nvPr>
        </p:nvSpPr>
        <p:spPr/>
        <p:txBody>
          <a:bodyPr/>
          <a:lstStyle/>
          <a:p>
            <a:pPr>
              <a:defRPr/>
            </a:pPr>
            <a:r>
              <a:rPr lang="en-GB" smtClean="0"/>
              <a:t>FIM4R Overview,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8</a:t>
            </a:fld>
            <a:endParaRPr lang="en-US"/>
          </a:p>
        </p:txBody>
      </p:sp>
    </p:spTree>
    <p:extLst>
      <p:ext uri="{BB962C8B-B14F-4D97-AF65-F5344CB8AC3E}">
        <p14:creationId xmlns:p14="http://schemas.microsoft.com/office/powerpoint/2010/main" val="382233745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Photon &amp; </a:t>
            </a:r>
            <a:r>
              <a:rPr lang="en-US" dirty="0" smtClean="0"/>
              <a:t>Neutron Facilities</a:t>
            </a:r>
            <a:endParaRPr lang="en-US" dirty="0"/>
          </a:p>
        </p:txBody>
      </p:sp>
      <p:sp>
        <p:nvSpPr>
          <p:cNvPr id="3" name="Content Placeholder 2"/>
          <p:cNvSpPr>
            <a:spLocks noGrp="1"/>
          </p:cNvSpPr>
          <p:nvPr>
            <p:ph idx="1"/>
          </p:nvPr>
        </p:nvSpPr>
        <p:spPr/>
        <p:txBody>
          <a:bodyPr/>
          <a:lstStyle/>
          <a:p>
            <a:r>
              <a:rPr lang="en-US" sz="1600" dirty="0" smtClean="0"/>
              <a:t>&gt; 30,000 users at ~24 facilities</a:t>
            </a:r>
          </a:p>
          <a:p>
            <a:r>
              <a:rPr lang="en-US" sz="1600" dirty="0" smtClean="0"/>
              <a:t>Largest community is structural biology – all protein structures for drug development, determined here</a:t>
            </a:r>
          </a:p>
          <a:p>
            <a:r>
              <a:rPr lang="en-US" sz="1600" dirty="0" smtClean="0"/>
              <a:t>Significant commercial activity</a:t>
            </a:r>
          </a:p>
          <a:p>
            <a:r>
              <a:rPr lang="en-US" sz="1600" dirty="0" smtClean="0"/>
              <a:t>Confidentiality and fine-grained access control essential</a:t>
            </a:r>
          </a:p>
          <a:p>
            <a:r>
              <a:rPr lang="en-US" sz="1600" dirty="0" smtClean="0"/>
              <a:t>Users are very mobile – facilities highly overbooked</a:t>
            </a:r>
          </a:p>
          <a:p>
            <a:r>
              <a:rPr lang="en-US" sz="1600" dirty="0" smtClean="0"/>
              <a:t>Increasingly complex analysis</a:t>
            </a:r>
          </a:p>
          <a:p>
            <a:r>
              <a:rPr lang="en-US" sz="1600" dirty="0" smtClean="0"/>
              <a:t>Data archival and </a:t>
            </a:r>
            <a:r>
              <a:rPr lang="en-US" sz="1600" dirty="0" err="1" smtClean="0"/>
              <a:t>curation</a:t>
            </a:r>
            <a:r>
              <a:rPr lang="en-US" sz="1600" dirty="0" smtClean="0"/>
              <a:t> should not be lef</a:t>
            </a:r>
            <a:r>
              <a:rPr lang="en-US" sz="1600" dirty="0" smtClean="0"/>
              <a:t>t to end users</a:t>
            </a:r>
          </a:p>
          <a:p>
            <a:r>
              <a:rPr lang="en-US" sz="1600" dirty="0" smtClean="0"/>
              <a:t>Need to manage all aspects, including proposals, travel </a:t>
            </a:r>
            <a:r>
              <a:rPr lang="en-US" sz="1600" dirty="0" err="1" smtClean="0"/>
              <a:t>etc</a:t>
            </a:r>
            <a:endParaRPr lang="en-US" sz="1600" dirty="0" smtClean="0"/>
          </a:p>
          <a:p>
            <a:r>
              <a:rPr lang="en-US" sz="1600" dirty="0" smtClean="0"/>
              <a:t>EU </a:t>
            </a:r>
            <a:r>
              <a:rPr lang="en-US" sz="1600" dirty="0" err="1" smtClean="0"/>
              <a:t>PaNdata</a:t>
            </a:r>
            <a:r>
              <a:rPr lang="en-US" sz="1600" dirty="0" smtClean="0"/>
              <a:t> and CRISP both working on a federated open infrastructure for this large community</a:t>
            </a:r>
          </a:p>
          <a:p>
            <a:r>
              <a:rPr lang="en-US" sz="1600" i="1" dirty="0" smtClean="0"/>
              <a:t>Umbrella</a:t>
            </a:r>
            <a:r>
              <a:rPr lang="en-US" sz="1600" dirty="0" smtClean="0"/>
              <a:t> system being developed</a:t>
            </a:r>
          </a:p>
          <a:p>
            <a:pPr lvl="1"/>
            <a:r>
              <a:rPr lang="en-US" sz="1200" dirty="0" smtClean="0"/>
              <a:t>Federated </a:t>
            </a:r>
            <a:r>
              <a:rPr lang="en-US" sz="1200" dirty="0" err="1" smtClean="0"/>
              <a:t>IdM</a:t>
            </a:r>
            <a:r>
              <a:rPr lang="en-US" sz="1200" dirty="0" smtClean="0"/>
              <a:t> system with all facility User Offices linked</a:t>
            </a:r>
          </a:p>
          <a:p>
            <a:pPr lvl="2"/>
            <a:r>
              <a:rPr lang="en-US" sz="900" dirty="0" smtClean="0"/>
              <a:t>More details in the local web-based User Office</a:t>
            </a:r>
            <a:endParaRPr lang="en-US" sz="900" dirty="0"/>
          </a:p>
        </p:txBody>
      </p:sp>
      <p:sp>
        <p:nvSpPr>
          <p:cNvPr id="4" name="Date Placeholder 3"/>
          <p:cNvSpPr>
            <a:spLocks noGrp="1"/>
          </p:cNvSpPr>
          <p:nvPr>
            <p:ph type="dt" sz="half" idx="10"/>
          </p:nvPr>
        </p:nvSpPr>
        <p:spPr/>
        <p:txBody>
          <a:bodyPr/>
          <a:lstStyle/>
          <a:p>
            <a:pPr>
              <a:defRPr/>
            </a:pPr>
            <a:r>
              <a:rPr lang="en-GB" smtClean="0"/>
              <a:t>6 Sep 12</a:t>
            </a:r>
            <a:endParaRPr lang="en-US"/>
          </a:p>
        </p:txBody>
      </p:sp>
      <p:sp>
        <p:nvSpPr>
          <p:cNvPr id="5" name="Footer Placeholder 4"/>
          <p:cNvSpPr>
            <a:spLocks noGrp="1"/>
          </p:cNvSpPr>
          <p:nvPr>
            <p:ph type="ftr" sz="quarter" idx="11"/>
          </p:nvPr>
        </p:nvSpPr>
        <p:spPr/>
        <p:txBody>
          <a:bodyPr/>
          <a:lstStyle/>
          <a:p>
            <a:pPr>
              <a:defRPr/>
            </a:pPr>
            <a:r>
              <a:rPr lang="en-GB" smtClean="0"/>
              <a:t>FIM4R Overview,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9</a:t>
            </a:fld>
            <a:endParaRPr lang="en-US"/>
          </a:p>
        </p:txBody>
      </p:sp>
    </p:spTree>
    <p:extLst>
      <p:ext uri="{BB962C8B-B14F-4D97-AF65-F5344CB8AC3E}">
        <p14:creationId xmlns:p14="http://schemas.microsoft.com/office/powerpoint/2010/main" val="428648268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accent2"/>
          </a:solidFill>
          <a:prstDash val="solid"/>
          <a:round/>
          <a:headEnd type="none" w="med" len="med"/>
          <a:tailEnd type="triangl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38100" cap="flat" cmpd="sng" algn="ctr">
          <a:solidFill>
            <a:schemeClr val="accent2"/>
          </a:solidFill>
          <a:prstDash val="solid"/>
          <a:round/>
          <a:headEnd type="none" w="med" len="med"/>
          <a:tailEnd type="triangl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stfc-ral</Template>
  <TotalTime>2193</TotalTime>
  <Words>1535</Words>
  <Application>Microsoft Macintosh PowerPoint</Application>
  <PresentationFormat>On-screen Show (4:3)</PresentationFormat>
  <Paragraphs>244</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Blank Presentation</vt:lpstr>
      <vt:lpstr> Research Community Requirements (FIM4R)</vt:lpstr>
      <vt:lpstr>Overview</vt:lpstr>
      <vt:lpstr>About me</vt:lpstr>
      <vt:lpstr>Background</vt:lpstr>
      <vt:lpstr>Federated IdM for Research (FIM4R)</vt:lpstr>
      <vt:lpstr>Workshops (2)</vt:lpstr>
      <vt:lpstr>The communities</vt:lpstr>
      <vt:lpstr>Life Sciences</vt:lpstr>
      <vt:lpstr>Photon &amp; Neutron Facilities</vt:lpstr>
      <vt:lpstr>Humanities</vt:lpstr>
      <vt:lpstr>Climate Science</vt:lpstr>
      <vt:lpstr>High Energy Physics</vt:lpstr>
      <vt:lpstr>PowerPoint Presentation</vt:lpstr>
      <vt:lpstr>PowerPoint Presentation</vt:lpstr>
      <vt:lpstr>PowerPoint Presentation</vt:lpstr>
      <vt:lpstr>PowerPoint Presentation</vt:lpstr>
      <vt:lpstr>Common vision statement</vt:lpstr>
      <vt:lpstr>Common Requirements</vt:lpstr>
      <vt:lpstr>Requirements (2)</vt:lpstr>
      <vt:lpstr>Operational Requirements</vt:lpstr>
      <vt:lpstr>Legal, Policy &amp; Trust</vt:lpstr>
      <vt:lpstr>Other efforts to build Trust</vt:lpstr>
      <vt:lpstr>PowerPoint Presentation</vt:lpstr>
    </vt:vector>
  </TitlesOfParts>
  <Company>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Grid Security</dc:title>
  <dc:creator>D Kelsey</dc:creator>
  <cp:lastModifiedBy>David Kelsey</cp:lastModifiedBy>
  <cp:revision>220</cp:revision>
  <dcterms:created xsi:type="dcterms:W3CDTF">2007-09-18T14:19:45Z</dcterms:created>
  <dcterms:modified xsi:type="dcterms:W3CDTF">2012-09-05T20:28:45Z</dcterms:modified>
</cp:coreProperties>
</file>