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1" r:id="rId2"/>
  </p:sldMasterIdLst>
  <p:notesMasterIdLst>
    <p:notesMasterId r:id="rId22"/>
  </p:notesMasterIdLst>
  <p:sldIdLst>
    <p:sldId id="256" r:id="rId3"/>
    <p:sldId id="289" r:id="rId4"/>
    <p:sldId id="288" r:id="rId5"/>
    <p:sldId id="263" r:id="rId6"/>
    <p:sldId id="287" r:id="rId7"/>
    <p:sldId id="276" r:id="rId8"/>
    <p:sldId id="277" r:id="rId9"/>
    <p:sldId id="290" r:id="rId10"/>
    <p:sldId id="278" r:id="rId11"/>
    <p:sldId id="279" r:id="rId12"/>
    <p:sldId id="292" r:id="rId13"/>
    <p:sldId id="293" r:id="rId14"/>
    <p:sldId id="282" r:id="rId15"/>
    <p:sldId id="291" r:id="rId16"/>
    <p:sldId id="281" r:id="rId17"/>
    <p:sldId id="284" r:id="rId18"/>
    <p:sldId id="285" r:id="rId19"/>
    <p:sldId id="286" r:id="rId20"/>
    <p:sldId id="275" r:id="rId21"/>
  </p:sldIdLst>
  <p:sldSz cx="9907588" cy="6858000"/>
  <p:notesSz cx="7315200" cy="9601200"/>
  <p:defaultTextStyle>
    <a:defPPr>
      <a:defRPr lang="en-GB"/>
    </a:defPPr>
    <a:lvl1pPr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1pPr>
    <a:lvl2pPr marL="742950" indent="-28575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2pPr>
    <a:lvl3pPr marL="11430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3pPr>
    <a:lvl4pPr marL="16002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4pPr>
    <a:lvl5pPr marL="20574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Arial" charset="0"/>
      </a:defRPr>
    </a:lvl5pPr>
    <a:lvl6pPr marL="2286000" algn="l" defTabSz="914400" rtl="0" eaLnBrk="1" latinLnBrk="0" hangingPunct="1">
      <a:defRPr kern="1200">
        <a:solidFill>
          <a:schemeClr val="bg1"/>
        </a:solidFill>
        <a:latin typeface="Arial" charset="0"/>
        <a:ea typeface="+mn-ea"/>
        <a:cs typeface="Arial" charset="0"/>
      </a:defRPr>
    </a:lvl6pPr>
    <a:lvl7pPr marL="2743200" algn="l" defTabSz="914400" rtl="0" eaLnBrk="1" latinLnBrk="0" hangingPunct="1">
      <a:defRPr kern="1200">
        <a:solidFill>
          <a:schemeClr val="bg1"/>
        </a:solidFill>
        <a:latin typeface="Arial" charset="0"/>
        <a:ea typeface="+mn-ea"/>
        <a:cs typeface="Arial" charset="0"/>
      </a:defRPr>
    </a:lvl7pPr>
    <a:lvl8pPr marL="3200400" algn="l" defTabSz="914400" rtl="0" eaLnBrk="1" latinLnBrk="0" hangingPunct="1">
      <a:defRPr kern="1200">
        <a:solidFill>
          <a:schemeClr val="bg1"/>
        </a:solidFill>
        <a:latin typeface="Arial" charset="0"/>
        <a:ea typeface="+mn-ea"/>
        <a:cs typeface="Arial" charset="0"/>
      </a:defRPr>
    </a:lvl8pPr>
    <a:lvl9pPr marL="3657600" algn="l" defTabSz="914400" rtl="0" eaLnBrk="1" latinLnBrk="0" hangingPunct="1">
      <a:defRPr kern="1200">
        <a:solidFill>
          <a:schemeClr val="bg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es Wolfrat" initials="JW" lastIdx="1" clrIdx="0"/>
  <p:cmAuthor id="1" name="Jules Wolfrat" initials="J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53" autoAdjust="0"/>
  </p:normalViewPr>
  <p:slideViewPr>
    <p:cSldViewPr>
      <p:cViewPr>
        <p:scale>
          <a:sx n="70" d="100"/>
          <a:sy n="70" d="100"/>
        </p:scale>
        <p:origin x="-990" y="-7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96" d="100"/>
          <a:sy n="96" d="100"/>
        </p:scale>
        <p:origin x="-350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AutoShape 1"/>
          <p:cNvSpPr>
            <a:spLocks noChangeArrowheads="1"/>
          </p:cNvSpPr>
          <p:nvPr/>
        </p:nvSpPr>
        <p:spPr bwMode="auto">
          <a:xfrm>
            <a:off x="0" y="0"/>
            <a:ext cx="7315200" cy="9601200"/>
          </a:xfrm>
          <a:prstGeom prst="roundRect">
            <a:avLst>
              <a:gd name="adj" fmla="val 19"/>
            </a:avLst>
          </a:prstGeom>
          <a:solidFill>
            <a:srgbClr val="FFFFFF"/>
          </a:solidFill>
          <a:ln w="9360">
            <a:noFill/>
            <a:miter lim="800000"/>
            <a:headEnd/>
            <a:tailEnd/>
          </a:ln>
          <a:effectLst/>
        </p:spPr>
        <p:txBody>
          <a:bodyPr wrap="none" anchor="ctr"/>
          <a:lstStyle/>
          <a:p>
            <a:pPr>
              <a:buFont typeface="Times New Roman" pitchFamily="16" charset="0"/>
              <a:buNone/>
              <a:defRPr/>
            </a:pPr>
            <a:endParaRPr lang="fr-FR"/>
          </a:p>
        </p:txBody>
      </p:sp>
      <p:sp>
        <p:nvSpPr>
          <p:cNvPr id="9218" name="AutoShape 2"/>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pPr>
              <a:buFont typeface="Times New Roman" pitchFamily="16" charset="0"/>
              <a:buNone/>
              <a:defRPr/>
            </a:pPr>
            <a:endParaRPr lang="fr-FR"/>
          </a:p>
        </p:txBody>
      </p:sp>
      <p:sp>
        <p:nvSpPr>
          <p:cNvPr id="9219" name="AutoShape 3"/>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6" charset="0"/>
              <a:buNone/>
              <a:defRPr/>
            </a:pPr>
            <a:endParaRPr lang="fr-FR"/>
          </a:p>
        </p:txBody>
      </p:sp>
      <p:sp>
        <p:nvSpPr>
          <p:cNvPr id="9220" name="AutoShape 4"/>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6" charset="0"/>
              <a:buNone/>
              <a:defRPr/>
            </a:pPr>
            <a:endParaRPr lang="fr-FR"/>
          </a:p>
        </p:txBody>
      </p:sp>
      <p:sp>
        <p:nvSpPr>
          <p:cNvPr id="9221" name="AutoShape 5"/>
          <p:cNvSpPr>
            <a:spLocks noChangeArrowheads="1"/>
          </p:cNvSpPr>
          <p:nvPr/>
        </p:nvSpPr>
        <p:spPr bwMode="auto">
          <a:xfrm>
            <a:off x="0" y="0"/>
            <a:ext cx="7315200" cy="96012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6" charset="0"/>
              <a:buNone/>
              <a:defRPr/>
            </a:pPr>
            <a:endParaRPr lang="fr-FR"/>
          </a:p>
        </p:txBody>
      </p:sp>
      <p:sp>
        <p:nvSpPr>
          <p:cNvPr id="9222" name="Text Box 6"/>
          <p:cNvSpPr txBox="1">
            <a:spLocks noChangeArrowheads="1"/>
          </p:cNvSpPr>
          <p:nvPr/>
        </p:nvSpPr>
        <p:spPr bwMode="auto">
          <a:xfrm>
            <a:off x="0" y="0"/>
            <a:ext cx="3165475" cy="474663"/>
          </a:xfrm>
          <a:prstGeom prst="rect">
            <a:avLst/>
          </a:prstGeom>
          <a:noFill/>
          <a:ln w="9525">
            <a:noFill/>
            <a:round/>
            <a:headEnd/>
            <a:tailEnd/>
          </a:ln>
          <a:effectLst/>
        </p:spPr>
        <p:txBody>
          <a:bodyPr wrap="none" anchor="ctr"/>
          <a:lstStyle/>
          <a:p>
            <a:pPr>
              <a:buFont typeface="Times New Roman" pitchFamily="16" charset="0"/>
              <a:buNone/>
              <a:defRPr/>
            </a:pPr>
            <a:endParaRPr lang="fr-FR"/>
          </a:p>
        </p:txBody>
      </p:sp>
      <p:sp>
        <p:nvSpPr>
          <p:cNvPr id="9223" name="Text Box 7"/>
          <p:cNvSpPr txBox="1">
            <a:spLocks noChangeArrowheads="1"/>
          </p:cNvSpPr>
          <p:nvPr/>
        </p:nvSpPr>
        <p:spPr bwMode="auto">
          <a:xfrm>
            <a:off x="4143375" y="0"/>
            <a:ext cx="3165475" cy="474663"/>
          </a:xfrm>
          <a:prstGeom prst="rect">
            <a:avLst/>
          </a:prstGeom>
          <a:noFill/>
          <a:ln w="9525">
            <a:noFill/>
            <a:round/>
            <a:headEnd/>
            <a:tailEnd/>
          </a:ln>
          <a:effectLst/>
        </p:spPr>
        <p:txBody>
          <a:bodyPr wrap="none" anchor="ctr"/>
          <a:lstStyle/>
          <a:p>
            <a:pPr>
              <a:buFont typeface="Times New Roman" pitchFamily="16" charset="0"/>
              <a:buNone/>
              <a:defRPr/>
            </a:pPr>
            <a:endParaRPr lang="fr-FR"/>
          </a:p>
        </p:txBody>
      </p:sp>
      <p:sp>
        <p:nvSpPr>
          <p:cNvPr id="15369" name="Rectangle 8"/>
          <p:cNvSpPr>
            <a:spLocks noGrp="1" noRot="1" noChangeAspect="1" noChangeArrowheads="1"/>
          </p:cNvSpPr>
          <p:nvPr>
            <p:ph type="sldImg"/>
          </p:nvPr>
        </p:nvSpPr>
        <p:spPr bwMode="auto">
          <a:xfrm>
            <a:off x="1058863" y="720725"/>
            <a:ext cx="5189537" cy="3590925"/>
          </a:xfrm>
          <a:prstGeom prst="rect">
            <a:avLst/>
          </a:prstGeom>
          <a:solidFill>
            <a:srgbClr val="FFFFFF"/>
          </a:solidFill>
          <a:ln w="9360">
            <a:solidFill>
              <a:srgbClr val="000000"/>
            </a:solidFill>
            <a:miter lim="800000"/>
            <a:headEnd/>
            <a:tailEnd/>
          </a:ln>
        </p:spPr>
      </p:sp>
      <p:sp>
        <p:nvSpPr>
          <p:cNvPr id="9225" name="Rectangle 9"/>
          <p:cNvSpPr>
            <a:spLocks noGrp="1" noChangeArrowheads="1"/>
          </p:cNvSpPr>
          <p:nvPr>
            <p:ph type="body"/>
          </p:nvPr>
        </p:nvSpPr>
        <p:spPr bwMode="auto">
          <a:xfrm>
            <a:off x="731838" y="4560888"/>
            <a:ext cx="5843587" cy="4311650"/>
          </a:xfrm>
          <a:prstGeom prst="rect">
            <a:avLst/>
          </a:prstGeom>
          <a:noFill/>
          <a:ln w="9525">
            <a:noFill/>
            <a:round/>
            <a:headEnd/>
            <a:tailEnd/>
          </a:ln>
          <a:effectLst/>
        </p:spPr>
        <p:txBody>
          <a:bodyPr vert="horz" wrap="square" lIns="95040" tIns="49320" rIns="95040" bIns="49320" numCol="1" anchor="t" anchorCtr="0" compatLnSpc="1">
            <a:prstTxWarp prst="textNoShape">
              <a:avLst/>
            </a:prstTxWarp>
          </a:bodyPr>
          <a:lstStyle/>
          <a:p>
            <a:pPr lvl="0"/>
            <a:endParaRPr lang="fr-FR" noProof="0" smtClean="0"/>
          </a:p>
        </p:txBody>
      </p:sp>
      <p:sp>
        <p:nvSpPr>
          <p:cNvPr id="9226" name="Text Box 10"/>
          <p:cNvSpPr txBox="1">
            <a:spLocks noChangeArrowheads="1"/>
          </p:cNvSpPr>
          <p:nvPr/>
        </p:nvSpPr>
        <p:spPr bwMode="auto">
          <a:xfrm>
            <a:off x="0" y="9120188"/>
            <a:ext cx="3165475" cy="474662"/>
          </a:xfrm>
          <a:prstGeom prst="rect">
            <a:avLst/>
          </a:prstGeom>
          <a:noFill/>
          <a:ln w="9525">
            <a:noFill/>
            <a:round/>
            <a:headEnd/>
            <a:tailEnd/>
          </a:ln>
          <a:effectLst/>
        </p:spPr>
        <p:txBody>
          <a:bodyPr wrap="none" anchor="ctr"/>
          <a:lstStyle/>
          <a:p>
            <a:pPr>
              <a:buFont typeface="Times New Roman" pitchFamily="16" charset="0"/>
              <a:buNone/>
              <a:defRPr/>
            </a:pPr>
            <a:endParaRPr lang="fr-FR"/>
          </a:p>
        </p:txBody>
      </p:sp>
      <p:sp>
        <p:nvSpPr>
          <p:cNvPr id="9227" name="Rectangle 11"/>
          <p:cNvSpPr>
            <a:spLocks noGrp="1" noChangeArrowheads="1"/>
          </p:cNvSpPr>
          <p:nvPr>
            <p:ph type="sldNum"/>
          </p:nvPr>
        </p:nvSpPr>
        <p:spPr bwMode="auto">
          <a:xfrm>
            <a:off x="4143375" y="9120188"/>
            <a:ext cx="3162300" cy="471487"/>
          </a:xfrm>
          <a:prstGeom prst="rect">
            <a:avLst/>
          </a:prstGeom>
          <a:noFill/>
          <a:ln w="9525">
            <a:noFill/>
            <a:round/>
            <a:headEnd/>
            <a:tailEnd/>
          </a:ln>
          <a:effectLst/>
        </p:spPr>
        <p:txBody>
          <a:bodyPr vert="horz" wrap="square" lIns="95040" tIns="49320" rIns="95040" bIns="49320" numCol="1" anchor="b" anchorCtr="0" compatLnSpc="1">
            <a:prstTxWarp prst="textNoShape">
              <a:avLst/>
            </a:prstTxWarp>
          </a:bodyPr>
          <a:lstStyle>
            <a:lvl1pPr algn="r">
              <a:buClrTx/>
              <a:buSzPct val="45000"/>
              <a:buFontTx/>
              <a:buNone/>
              <a:tabLst>
                <a:tab pos="723900" algn="l"/>
                <a:tab pos="1447800" algn="l"/>
                <a:tab pos="2171700" algn="l"/>
                <a:tab pos="2895600" algn="l"/>
              </a:tabLst>
              <a:defRPr sz="1300">
                <a:solidFill>
                  <a:srgbClr val="000000"/>
                </a:solidFill>
                <a:latin typeface="Times New Roman" pitchFamily="16" charset="0"/>
              </a:defRPr>
            </a:lvl1pPr>
          </a:lstStyle>
          <a:p>
            <a:pPr>
              <a:defRPr/>
            </a:pPr>
            <a:fld id="{92D2D352-FD91-4B4E-B522-0A3BCDBDC358}" type="slidenum">
              <a:rPr lang="fi-FI"/>
              <a:pPr>
                <a:defRPr/>
              </a:pPr>
              <a:t>‹N°›</a:t>
            </a:fld>
            <a:endParaRPr lang="fi-FI"/>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1"/>
          <p:cNvSpPr>
            <a:spLocks noGrp="1" noChangeArrowheads="1"/>
          </p:cNvSpPr>
          <p:nvPr>
            <p:ph type="sldNum" sz="quarter"/>
          </p:nvPr>
        </p:nvSpPr>
        <p:spPr>
          <a:noFill/>
        </p:spPr>
        <p:txBody>
          <a:bodyPr/>
          <a:lstStyle/>
          <a:p>
            <a:fld id="{B9D30FC5-95D6-49EE-8718-DC51FB90095F}" type="slidenum">
              <a:rPr lang="fi-FI" smtClean="0">
                <a:latin typeface="Times New Roman" pitchFamily="18" charset="0"/>
              </a:rPr>
              <a:pPr/>
              <a:t>1</a:t>
            </a:fld>
            <a:endParaRPr lang="fi-FI" smtClean="0">
              <a:latin typeface="Times New Roman" pitchFamily="18" charset="0"/>
            </a:endParaRPr>
          </a:p>
        </p:txBody>
      </p:sp>
      <p:sp>
        <p:nvSpPr>
          <p:cNvPr id="16387" name="Text Box 1"/>
          <p:cNvSpPr txBox="1">
            <a:spLocks noChangeArrowheads="1"/>
          </p:cNvSpPr>
          <p:nvPr/>
        </p:nvSpPr>
        <p:spPr bwMode="auto">
          <a:xfrm>
            <a:off x="4143375" y="9120188"/>
            <a:ext cx="3165475" cy="474662"/>
          </a:xfrm>
          <a:prstGeom prst="rect">
            <a:avLst/>
          </a:prstGeom>
          <a:noFill/>
          <a:ln w="9525">
            <a:noFill/>
            <a:round/>
            <a:headEnd/>
            <a:tailEnd/>
          </a:ln>
        </p:spPr>
        <p:txBody>
          <a:bodyPr lIns="95040" tIns="49320" rIns="95040" bIns="49320" anchor="b"/>
          <a:lstStyle/>
          <a:p>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B2535F2A-74BE-4198-B81A-5636BBF00A25}" type="slidenum">
              <a:rPr lang="fi-FI" sz="1300">
                <a:solidFill>
                  <a:srgbClr val="000000"/>
                </a:solidFill>
                <a:latin typeface="Times New Roman" pitchFamily="18" charset="0"/>
              </a:rPr>
              <a:pPr algn="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a:t>
            </a:fld>
            <a:endParaRPr lang="fi-FI" sz="1300">
              <a:solidFill>
                <a:srgbClr val="000000"/>
              </a:solidFill>
              <a:latin typeface="Times New Roman" pitchFamily="18" charset="0"/>
            </a:endParaRPr>
          </a:p>
        </p:txBody>
      </p:sp>
      <p:sp>
        <p:nvSpPr>
          <p:cNvPr id="16388" name="Text Box 2"/>
          <p:cNvSpPr txBox="1">
            <a:spLocks noChangeArrowheads="1"/>
          </p:cNvSpPr>
          <p:nvPr/>
        </p:nvSpPr>
        <p:spPr bwMode="auto">
          <a:xfrm>
            <a:off x="1016000" y="720725"/>
            <a:ext cx="5283200" cy="3600450"/>
          </a:xfrm>
          <a:prstGeom prst="rect">
            <a:avLst/>
          </a:prstGeom>
          <a:solidFill>
            <a:srgbClr val="FFFFFF"/>
          </a:solidFill>
          <a:ln w="9360">
            <a:solidFill>
              <a:srgbClr val="000000"/>
            </a:solidFill>
            <a:miter lim="800000"/>
            <a:headEnd/>
            <a:tailEnd/>
          </a:ln>
        </p:spPr>
        <p:txBody>
          <a:bodyPr wrap="none" anchor="ctr"/>
          <a:lstStyle/>
          <a:p>
            <a:endParaRPr lang="fr-FR" dirty="0"/>
          </a:p>
        </p:txBody>
      </p:sp>
      <p:sp>
        <p:nvSpPr>
          <p:cNvPr id="16389" name="Rectangle 3"/>
          <p:cNvSpPr>
            <a:spLocks noGrp="1" noChangeArrowheads="1"/>
          </p:cNvSpPr>
          <p:nvPr>
            <p:ph type="body"/>
          </p:nvPr>
        </p:nvSpPr>
        <p:spPr>
          <a:xfrm>
            <a:off x="731838" y="4560888"/>
            <a:ext cx="5845175" cy="4313237"/>
          </a:xfrm>
          <a:noFill/>
          <a:ln/>
        </p:spPr>
        <p:txBody>
          <a:bodyPr wrap="none" anchor="ctr"/>
          <a:lstStyle/>
          <a:p>
            <a:endParaRPr lang="fr-FR" dirty="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60450" y="720725"/>
            <a:ext cx="5186363" cy="3590925"/>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idx="10"/>
          </p:nvPr>
        </p:nvSpPr>
        <p:spPr/>
        <p:txBody>
          <a:bodyPr/>
          <a:lstStyle/>
          <a:p>
            <a:pPr>
              <a:defRPr/>
            </a:pPr>
            <a:fld id="{92D2D352-FD91-4B4E-B522-0A3BCDBDC358}" type="slidenum">
              <a:rPr lang="fi-FI" smtClean="0"/>
              <a:pPr>
                <a:defRPr/>
              </a:pPr>
              <a:t>2</a:t>
            </a:fld>
            <a:endParaRPr lang="fi-FI"/>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60450" y="720725"/>
            <a:ext cx="5186363" cy="3590925"/>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idx="10"/>
          </p:nvPr>
        </p:nvSpPr>
        <p:spPr/>
        <p:txBody>
          <a:bodyPr/>
          <a:lstStyle/>
          <a:p>
            <a:pPr>
              <a:defRPr/>
            </a:pPr>
            <a:fld id="{92D2D352-FD91-4B4E-B522-0A3BCDBDC358}" type="slidenum">
              <a:rPr lang="fi-FI" smtClean="0"/>
              <a:pPr>
                <a:defRPr/>
              </a:pPr>
              <a:t>3</a:t>
            </a:fld>
            <a:endParaRPr lang="fi-FI"/>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720725"/>
            <a:ext cx="5186363" cy="3590925"/>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idx="10"/>
          </p:nvPr>
        </p:nvSpPr>
        <p:spPr/>
        <p:txBody>
          <a:bodyPr/>
          <a:lstStyle/>
          <a:p>
            <a:pPr>
              <a:defRPr/>
            </a:pPr>
            <a:fld id="{92D2D352-FD91-4B4E-B522-0A3BCDBDC358}" type="slidenum">
              <a:rPr lang="fi-FI" smtClean="0"/>
              <a:pPr>
                <a:defRPr/>
              </a:pPr>
              <a:t>5</a:t>
            </a:fld>
            <a:endParaRPr lang="fi-FI"/>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60450" y="720725"/>
            <a:ext cx="5186363" cy="3590925"/>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idx="10"/>
          </p:nvPr>
        </p:nvSpPr>
        <p:spPr/>
        <p:txBody>
          <a:bodyPr/>
          <a:lstStyle/>
          <a:p>
            <a:pPr>
              <a:defRPr/>
            </a:pPr>
            <a:fld id="{92D2D352-FD91-4B4E-B522-0A3BCDBDC358}" type="slidenum">
              <a:rPr lang="fi-FI" smtClean="0"/>
              <a:pPr>
                <a:defRPr/>
              </a:pPr>
              <a:t>8</a:t>
            </a:fld>
            <a:endParaRPr lang="fi-FI"/>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720725"/>
            <a:ext cx="5186363" cy="3590925"/>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idx="10"/>
          </p:nvPr>
        </p:nvSpPr>
        <p:spPr/>
        <p:txBody>
          <a:bodyPr/>
          <a:lstStyle/>
          <a:p>
            <a:pPr>
              <a:defRPr/>
            </a:pPr>
            <a:fld id="{92D2D352-FD91-4B4E-B522-0A3BCDBDC358}" type="slidenum">
              <a:rPr lang="fi-FI" smtClean="0"/>
              <a:pPr>
                <a:defRPr/>
              </a:pPr>
              <a:t>10</a:t>
            </a:fld>
            <a:endParaRPr lang="fi-FI"/>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60450" y="720725"/>
            <a:ext cx="5186363" cy="3590925"/>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idx="10"/>
          </p:nvPr>
        </p:nvSpPr>
        <p:spPr/>
        <p:txBody>
          <a:bodyPr/>
          <a:lstStyle/>
          <a:p>
            <a:pPr>
              <a:defRPr/>
            </a:pPr>
            <a:fld id="{92D2D352-FD91-4B4E-B522-0A3BCDBDC358}" type="slidenum">
              <a:rPr lang="fi-FI" smtClean="0"/>
              <a:pPr>
                <a:defRPr/>
              </a:pPr>
              <a:t>14</a:t>
            </a:fld>
            <a:endParaRPr lang="fi-FI"/>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60450" y="720725"/>
            <a:ext cx="5186363" cy="3590925"/>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idx="10"/>
          </p:nvPr>
        </p:nvSpPr>
        <p:spPr/>
        <p:txBody>
          <a:bodyPr/>
          <a:lstStyle/>
          <a:p>
            <a:pPr>
              <a:defRPr/>
            </a:pPr>
            <a:fld id="{92D2D352-FD91-4B4E-B522-0A3BCDBDC358}" type="slidenum">
              <a:rPr lang="fi-FI" smtClean="0"/>
              <a:pPr>
                <a:defRPr/>
              </a:pPr>
              <a:t>19</a:t>
            </a:fld>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25"/>
            <a:ext cx="8421688"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485900" y="3886200"/>
            <a:ext cx="69357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3"/>
          <p:cNvSpPr>
            <a:spLocks noGrp="1" noChangeArrowheads="1"/>
          </p:cNvSpPr>
          <p:nvPr>
            <p:ph type="sldNum" idx="10"/>
          </p:nvPr>
        </p:nvSpPr>
        <p:spPr>
          <a:ln/>
        </p:spPr>
        <p:txBody>
          <a:bodyPr/>
          <a:lstStyle>
            <a:lvl1pPr>
              <a:defRPr/>
            </a:lvl1pPr>
          </a:lstStyle>
          <a:p>
            <a:pPr>
              <a:defRPr/>
            </a:pPr>
            <a:fld id="{5ABE65F6-0B3A-404D-806D-9AF60EFD6DDF}" type="slidenum">
              <a:rPr lang="it-CH"/>
              <a:pPr>
                <a:defRPr/>
              </a:pPr>
              <a:t>‹N°›</a:t>
            </a:fld>
            <a:endParaRPr lang="it-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3"/>
          <p:cNvSpPr>
            <a:spLocks noGrp="1" noChangeArrowheads="1"/>
          </p:cNvSpPr>
          <p:nvPr>
            <p:ph type="sldNum" idx="10"/>
          </p:nvPr>
        </p:nvSpPr>
        <p:spPr>
          <a:ln/>
        </p:spPr>
        <p:txBody>
          <a:bodyPr/>
          <a:lstStyle>
            <a:lvl1pPr>
              <a:defRPr/>
            </a:lvl1pPr>
          </a:lstStyle>
          <a:p>
            <a:pPr>
              <a:defRPr/>
            </a:pPr>
            <a:fld id="{742F7664-9589-4E21-8C82-7E5A589E8DF8}" type="slidenum">
              <a:rPr lang="it-CH"/>
              <a:pPr>
                <a:defRPr/>
              </a:pPr>
              <a:t>‹N°›</a:t>
            </a:fld>
            <a:endParaRPr lang="it-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3238" y="1295400"/>
            <a:ext cx="1979612" cy="4933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914400" y="1295400"/>
            <a:ext cx="5786438" cy="4933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3"/>
          <p:cNvSpPr>
            <a:spLocks noGrp="1" noChangeArrowheads="1"/>
          </p:cNvSpPr>
          <p:nvPr>
            <p:ph type="sldNum" idx="10"/>
          </p:nvPr>
        </p:nvSpPr>
        <p:spPr>
          <a:ln/>
        </p:spPr>
        <p:txBody>
          <a:bodyPr/>
          <a:lstStyle>
            <a:lvl1pPr>
              <a:defRPr/>
            </a:lvl1pPr>
          </a:lstStyle>
          <a:p>
            <a:pPr>
              <a:defRPr/>
            </a:pPr>
            <a:fld id="{2CBD1D6D-DF87-49F0-A4EA-E7CE610874AC}" type="slidenum">
              <a:rPr lang="it-CH"/>
              <a:pPr>
                <a:defRPr/>
              </a:pPr>
              <a:t>‹N°›</a:t>
            </a:fld>
            <a:endParaRPr lang="it-CH"/>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81828" y="2143116"/>
            <a:ext cx="7902575" cy="40989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sldNum" idx="10"/>
          </p:nvPr>
        </p:nvSpPr>
        <p:spPr>
          <a:xfrm>
            <a:off x="881063" y="6362700"/>
            <a:ext cx="8461375" cy="495300"/>
          </a:xfrm>
        </p:spPr>
        <p:txBody>
          <a:bodyPr/>
          <a:lstStyle>
            <a:lvl1pPr>
              <a:defRPr/>
            </a:lvl1pPr>
          </a:lstStyle>
          <a:p>
            <a:pPr>
              <a:defRPr/>
            </a:pPr>
            <a:fld id="{68E2E215-A9B1-4EFA-949B-D8A00747D333}" type="slidenum">
              <a:rPr lang="it-CH"/>
              <a:pPr>
                <a:defRPr/>
              </a:pPr>
              <a:t>‹N°›</a:t>
            </a:fld>
            <a:endParaRPr lang="it-CH"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25"/>
            <a:ext cx="8421688"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485900" y="3886200"/>
            <a:ext cx="69357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1687"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82638" y="2906713"/>
            <a:ext cx="84216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95300" y="1604963"/>
            <a:ext cx="4376738"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24438" y="1604963"/>
            <a:ext cx="4378325" cy="4518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6988"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9530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9530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375" y="1535113"/>
            <a:ext cx="43799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032375" y="2174875"/>
            <a:ext cx="43799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3"/>
          <p:cNvSpPr>
            <a:spLocks noGrp="1" noChangeArrowheads="1"/>
          </p:cNvSpPr>
          <p:nvPr>
            <p:ph type="sldNum" idx="10"/>
          </p:nvPr>
        </p:nvSpPr>
        <p:spPr>
          <a:ln/>
        </p:spPr>
        <p:txBody>
          <a:bodyPr/>
          <a:lstStyle>
            <a:lvl1pPr>
              <a:defRPr/>
            </a:lvl1pPr>
          </a:lstStyle>
          <a:p>
            <a:pPr>
              <a:defRPr/>
            </a:pPr>
            <a:fld id="{66CC8A92-FB5C-4C4A-84D6-64C4666E89C4}" type="slidenum">
              <a:rPr lang="it-CH"/>
              <a:pPr>
                <a:defRPr/>
              </a:pPr>
              <a:t>‹N°›</a:t>
            </a:fld>
            <a:endParaRPr lang="it-CH"/>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873500" y="273050"/>
            <a:ext cx="553878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5187"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941513" y="612775"/>
            <a:ext cx="59451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941513" y="5367338"/>
            <a:ext cx="59451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177088" y="1604963"/>
            <a:ext cx="2225675" cy="45180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95300" y="1604963"/>
            <a:ext cx="6529388" cy="45180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1687"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82638" y="2906713"/>
            <a:ext cx="84216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3"/>
          <p:cNvSpPr>
            <a:spLocks noGrp="1" noChangeArrowheads="1"/>
          </p:cNvSpPr>
          <p:nvPr>
            <p:ph type="sldNum" idx="10"/>
          </p:nvPr>
        </p:nvSpPr>
        <p:spPr>
          <a:ln/>
        </p:spPr>
        <p:txBody>
          <a:bodyPr/>
          <a:lstStyle>
            <a:lvl1pPr>
              <a:defRPr/>
            </a:lvl1pPr>
          </a:lstStyle>
          <a:p>
            <a:pPr>
              <a:defRPr/>
            </a:pPr>
            <a:fld id="{67876BDF-63D4-4A86-A22D-171B8EC5F511}" type="slidenum">
              <a:rPr lang="it-CH"/>
              <a:pPr>
                <a:defRPr/>
              </a:pPr>
              <a:t>‹N°›</a:t>
            </a:fld>
            <a:endParaRPr lang="it-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933450" y="2133600"/>
            <a:ext cx="3873500" cy="4095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59350" y="2133600"/>
            <a:ext cx="3873500" cy="4095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3"/>
          <p:cNvSpPr>
            <a:spLocks noGrp="1" noChangeArrowheads="1"/>
          </p:cNvSpPr>
          <p:nvPr>
            <p:ph type="sldNum" idx="10"/>
          </p:nvPr>
        </p:nvSpPr>
        <p:spPr>
          <a:ln/>
        </p:spPr>
        <p:txBody>
          <a:bodyPr/>
          <a:lstStyle>
            <a:lvl1pPr>
              <a:defRPr/>
            </a:lvl1pPr>
          </a:lstStyle>
          <a:p>
            <a:pPr>
              <a:defRPr/>
            </a:pPr>
            <a:fld id="{A3A7EEF4-402D-4240-AFD1-F8ADB977FC29}" type="slidenum">
              <a:rPr lang="it-CH"/>
              <a:pPr>
                <a:defRPr/>
              </a:pPr>
              <a:t>‹N°›</a:t>
            </a:fld>
            <a:endParaRPr lang="it-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6988"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9530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9530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375" y="1535113"/>
            <a:ext cx="43799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032375" y="2174875"/>
            <a:ext cx="43799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3"/>
          <p:cNvSpPr>
            <a:spLocks noGrp="1" noChangeArrowheads="1"/>
          </p:cNvSpPr>
          <p:nvPr>
            <p:ph type="sldNum" idx="10"/>
          </p:nvPr>
        </p:nvSpPr>
        <p:spPr>
          <a:ln/>
        </p:spPr>
        <p:txBody>
          <a:bodyPr/>
          <a:lstStyle>
            <a:lvl1pPr>
              <a:defRPr/>
            </a:lvl1pPr>
          </a:lstStyle>
          <a:p>
            <a:pPr>
              <a:defRPr/>
            </a:pPr>
            <a:fld id="{0A0CF6FC-B0C8-48B7-9302-45B769DD91CB}" type="slidenum">
              <a:rPr lang="it-CH"/>
              <a:pPr>
                <a:defRPr/>
              </a:pPr>
              <a:t>‹N°›</a:t>
            </a:fld>
            <a:endParaRPr lang="it-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3"/>
          <p:cNvSpPr>
            <a:spLocks noGrp="1" noChangeArrowheads="1"/>
          </p:cNvSpPr>
          <p:nvPr>
            <p:ph type="sldNum" idx="10"/>
          </p:nvPr>
        </p:nvSpPr>
        <p:spPr>
          <a:ln/>
        </p:spPr>
        <p:txBody>
          <a:bodyPr/>
          <a:lstStyle>
            <a:lvl1pPr>
              <a:defRPr/>
            </a:lvl1pPr>
          </a:lstStyle>
          <a:p>
            <a:pPr>
              <a:defRPr/>
            </a:pPr>
            <a:fld id="{ABFF3391-8008-446B-9A4A-47B6735A58E1}" type="slidenum">
              <a:rPr lang="it-CH"/>
              <a:pPr>
                <a:defRPr/>
              </a:pPr>
              <a:t>‹N°›</a:t>
            </a:fld>
            <a:endParaRPr lang="it-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453D584B-77AD-43D4-9F1C-F32A2F1FAD9E}" type="slidenum">
              <a:rPr lang="it-CH"/>
              <a:pPr>
                <a:defRPr/>
              </a:pPr>
              <a:t>‹N°›</a:t>
            </a:fld>
            <a:endParaRPr lang="it-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873500" y="273050"/>
            <a:ext cx="553878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3"/>
          <p:cNvSpPr>
            <a:spLocks noGrp="1" noChangeArrowheads="1"/>
          </p:cNvSpPr>
          <p:nvPr>
            <p:ph type="sldNum" idx="10"/>
          </p:nvPr>
        </p:nvSpPr>
        <p:spPr>
          <a:ln/>
        </p:spPr>
        <p:txBody>
          <a:bodyPr/>
          <a:lstStyle>
            <a:lvl1pPr>
              <a:defRPr/>
            </a:lvl1pPr>
          </a:lstStyle>
          <a:p>
            <a:pPr>
              <a:defRPr/>
            </a:pPr>
            <a:fld id="{98BF25A8-642F-47D5-AAC9-719FB025FF3D}" type="slidenum">
              <a:rPr lang="it-CH"/>
              <a:pPr>
                <a:defRPr/>
              </a:pPr>
              <a:t>‹N°›</a:t>
            </a:fld>
            <a:endParaRPr lang="it-C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5187"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941513" y="612775"/>
            <a:ext cx="59451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941513" y="5367338"/>
            <a:ext cx="59451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3"/>
          <p:cNvSpPr>
            <a:spLocks noGrp="1" noChangeArrowheads="1"/>
          </p:cNvSpPr>
          <p:nvPr>
            <p:ph type="sldNum" idx="10"/>
          </p:nvPr>
        </p:nvSpPr>
        <p:spPr>
          <a:ln/>
        </p:spPr>
        <p:txBody>
          <a:bodyPr/>
          <a:lstStyle>
            <a:lvl1pPr>
              <a:defRPr/>
            </a:lvl1pPr>
          </a:lstStyle>
          <a:p>
            <a:pPr>
              <a:defRPr/>
            </a:pPr>
            <a:fld id="{014236DE-5B9B-4B1C-91DD-AB97324F8197}" type="slidenum">
              <a:rPr lang="it-CH"/>
              <a:pPr>
                <a:defRPr/>
              </a:pPr>
              <a:t>‹N°›</a:t>
            </a:fld>
            <a:endParaRPr lang="it-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914400" y="1295400"/>
            <a:ext cx="7916863" cy="76993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933450" y="2133600"/>
            <a:ext cx="7899400" cy="4095750"/>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sldNum"/>
          </p:nvPr>
        </p:nvSpPr>
        <p:spPr bwMode="auto">
          <a:xfrm>
            <a:off x="7466013" y="6524625"/>
            <a:ext cx="2303462" cy="4683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defRPr>
            </a:lvl1pPr>
          </a:lstStyle>
          <a:p>
            <a:pPr>
              <a:defRPr/>
            </a:pPr>
            <a:fld id="{790E0212-0448-4473-801D-A83C8C463D05}" type="slidenum">
              <a:rPr lang="it-CH"/>
              <a:pPr>
                <a:defRPr/>
              </a:pPr>
              <a:t>‹N°›</a:t>
            </a:fld>
            <a:endParaRPr lang="it-CH"/>
          </a:p>
        </p:txBody>
      </p:sp>
      <p:pic>
        <p:nvPicPr>
          <p:cNvPr id="1029" name="Picture 4"/>
          <p:cNvPicPr>
            <a:picLocks noChangeAspect="1" noChangeArrowheads="1"/>
          </p:cNvPicPr>
          <p:nvPr/>
        </p:nvPicPr>
        <p:blipFill>
          <a:blip r:embed="rId14" cstate="print"/>
          <a:srcRect/>
          <a:stretch>
            <a:fillRect/>
          </a:stretch>
        </p:blipFill>
        <p:spPr bwMode="auto">
          <a:xfrm>
            <a:off x="0" y="0"/>
            <a:ext cx="9906000" cy="1206500"/>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700" r:id="rId12"/>
  </p:sldLayoutIdLst>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1pPr>
      <a:lvl2pPr marL="742950" indent="-285750" algn="l" defTabSz="449263" rtl="0" eaLnBrk="0" fontAlgn="base" hangingPunct="0">
        <a:spcBef>
          <a:spcPts val="475"/>
        </a:spcBef>
        <a:spcAft>
          <a:spcPct val="0"/>
        </a:spcAft>
        <a:buClr>
          <a:srgbClr val="000000"/>
        </a:buClr>
        <a:buSzPct val="100000"/>
        <a:buFont typeface="Times New Roman" pitchFamily="18" charset="0"/>
        <a:defRPr sz="1900">
          <a:solidFill>
            <a:srgbClr val="000000"/>
          </a:solidFill>
          <a:latin typeface="+mn-lt"/>
          <a:cs typeface="+mn-cs"/>
        </a:defRPr>
      </a:lvl2pPr>
      <a:lvl3pPr marL="1143000" indent="-228600" algn="l" defTabSz="449263" rtl="0" eaLnBrk="0" fontAlgn="base" hangingPunct="0">
        <a:spcBef>
          <a:spcPts val="425"/>
        </a:spcBef>
        <a:spcAft>
          <a:spcPct val="0"/>
        </a:spcAft>
        <a:buClr>
          <a:srgbClr val="000000"/>
        </a:buClr>
        <a:buSzPct val="100000"/>
        <a:buFont typeface="Times New Roman" pitchFamily="18" charset="0"/>
        <a:defRPr sz="1700">
          <a:solidFill>
            <a:srgbClr val="000000"/>
          </a:solidFill>
          <a:latin typeface="+mn-lt"/>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98" name="Picture 1"/>
          <p:cNvPicPr>
            <a:picLocks noChangeAspect="1" noChangeArrowheads="1"/>
          </p:cNvPicPr>
          <p:nvPr/>
        </p:nvPicPr>
        <p:blipFill>
          <a:blip r:embed="rId13" cstate="print"/>
          <a:srcRect/>
          <a:stretch>
            <a:fillRect/>
          </a:stretch>
        </p:blipFill>
        <p:spPr bwMode="auto">
          <a:xfrm>
            <a:off x="0" y="-9525"/>
            <a:ext cx="9906000" cy="6877050"/>
          </a:xfrm>
          <a:prstGeom prst="rect">
            <a:avLst/>
          </a:prstGeom>
          <a:noFill/>
          <a:ln w="9525">
            <a:noFill/>
            <a:round/>
            <a:headEnd/>
            <a:tailEnd/>
          </a:ln>
        </p:spPr>
      </p:pic>
      <p:sp>
        <p:nvSpPr>
          <p:cNvPr id="4099" name="Rectangle 2"/>
          <p:cNvSpPr>
            <a:spLocks noGrp="1" noChangeArrowheads="1"/>
          </p:cNvSpPr>
          <p:nvPr>
            <p:ph type="title"/>
          </p:nvPr>
        </p:nvSpPr>
        <p:spPr bwMode="auto">
          <a:xfrm>
            <a:off x="762000" y="4648200"/>
            <a:ext cx="8412163" cy="857250"/>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pic>
        <p:nvPicPr>
          <p:cNvPr id="4100" name="Picture 3"/>
          <p:cNvPicPr>
            <a:picLocks noChangeAspect="1" noChangeArrowheads="1"/>
          </p:cNvPicPr>
          <p:nvPr/>
        </p:nvPicPr>
        <p:blipFill>
          <a:blip r:embed="rId14" cstate="print"/>
          <a:srcRect/>
          <a:stretch>
            <a:fillRect/>
          </a:stretch>
        </p:blipFill>
        <p:spPr bwMode="auto">
          <a:xfrm>
            <a:off x="0" y="6038850"/>
            <a:ext cx="9906000" cy="895350"/>
          </a:xfrm>
          <a:prstGeom prst="rect">
            <a:avLst/>
          </a:prstGeom>
          <a:noFill/>
          <a:ln w="9525">
            <a:noFill/>
            <a:round/>
            <a:headEnd/>
            <a:tailEnd/>
          </a:ln>
        </p:spPr>
      </p:pic>
      <p:sp>
        <p:nvSpPr>
          <p:cNvPr id="4101" name="Rectangle 4"/>
          <p:cNvSpPr>
            <a:spLocks noGrp="1" noChangeArrowheads="1"/>
          </p:cNvSpPr>
          <p:nvPr>
            <p:ph type="body" idx="1"/>
          </p:nvPr>
        </p:nvSpPr>
        <p:spPr bwMode="auto">
          <a:xfrm>
            <a:off x="495300" y="1604963"/>
            <a:ext cx="8907463" cy="451802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2pPr>
      <a:lvl3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3pPr>
      <a:lvl4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4pPr>
      <a:lvl5pPr algn="l" defTabSz="449263" rtl="0" eaLnBrk="0" fontAlgn="base" hangingPunct="0">
        <a:spcBef>
          <a:spcPct val="0"/>
        </a:spcBef>
        <a:spcAft>
          <a:spcPct val="0"/>
        </a:spcAft>
        <a:buClr>
          <a:srgbClr val="000000"/>
        </a:buClr>
        <a:buSzPct val="100000"/>
        <a:buFont typeface="Times New Roman" pitchFamily="18" charset="0"/>
        <a:defRPr sz="2800">
          <a:solidFill>
            <a:srgbClr val="367CBB"/>
          </a:solidFill>
          <a:latin typeface="Arial" charset="0"/>
          <a:cs typeface="Arial" charset="0"/>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2800">
          <a:solidFill>
            <a:srgbClr val="367CBB"/>
          </a:solidFill>
          <a:latin typeface="Arial" charset="0"/>
          <a:cs typeface="Arial" charset="0"/>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1pPr>
      <a:lvl2pPr marL="742950" indent="-285750" algn="l" defTabSz="449263" rtl="0" eaLnBrk="0" fontAlgn="base" hangingPunct="0">
        <a:spcBef>
          <a:spcPts val="475"/>
        </a:spcBef>
        <a:spcAft>
          <a:spcPct val="0"/>
        </a:spcAft>
        <a:buClr>
          <a:srgbClr val="000000"/>
        </a:buClr>
        <a:buSzPct val="100000"/>
        <a:buFont typeface="Times New Roman" pitchFamily="18" charset="0"/>
        <a:defRPr sz="1900">
          <a:solidFill>
            <a:srgbClr val="000000"/>
          </a:solidFill>
          <a:latin typeface="+mn-lt"/>
          <a:cs typeface="+mn-cs"/>
        </a:defRPr>
      </a:lvl2pPr>
      <a:lvl3pPr marL="1143000" indent="-228600" algn="l" defTabSz="449263" rtl="0" eaLnBrk="0" fontAlgn="base" hangingPunct="0">
        <a:spcBef>
          <a:spcPts val="425"/>
        </a:spcBef>
        <a:spcAft>
          <a:spcPct val="0"/>
        </a:spcAft>
        <a:buClr>
          <a:srgbClr val="000000"/>
        </a:buClr>
        <a:buSzPct val="100000"/>
        <a:buFont typeface="Times New Roman" pitchFamily="18" charset="0"/>
        <a:defRPr sz="1700">
          <a:solidFill>
            <a:srgbClr val="000000"/>
          </a:solidFill>
          <a:latin typeface="+mn-lt"/>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iki.eugridpma.org/Main/IOTASecuredInfraAP"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oleObject" Target="../embeddings/oleObject3.bin"/><Relationship Id="rId3" Type="http://schemas.openxmlformats.org/officeDocument/2006/relationships/image" Target="../media/image5.wmf"/><Relationship Id="rId7" Type="http://schemas.openxmlformats.org/officeDocument/2006/relationships/image" Target="../media/image8.png"/><Relationship Id="rId12"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jpeg"/><Relationship Id="rId15" Type="http://schemas.openxmlformats.org/officeDocument/2006/relationships/image" Target="../media/image14.jpeg"/><Relationship Id="rId10" Type="http://schemas.openxmlformats.org/officeDocument/2006/relationships/image" Target="../media/image11.png"/><Relationship Id="rId4" Type="http://schemas.openxmlformats.org/officeDocument/2006/relationships/oleObject" Target="../embeddings/oleObject1.bin"/><Relationship Id="rId9" Type="http://schemas.openxmlformats.org/officeDocument/2006/relationships/image" Target="../media/image10.jpeg"/><Relationship Id="rId1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762000" y="4648200"/>
            <a:ext cx="8420100" cy="865188"/>
          </a:xfrm>
          <a:prstGeom prst="rect">
            <a:avLst/>
          </a:prstGeom>
          <a:noFill/>
          <a:ln w="9525">
            <a:noFill/>
            <a:round/>
            <a:headEnd/>
            <a:tailEnd/>
          </a:ln>
        </p:spPr>
        <p:txBody>
          <a:bodyPr lIns="90000" tIns="46800" rIns="90000" bIns="46800" anchor="ctr"/>
          <a:lstStyle/>
          <a:p>
            <a:pPr algn="ct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2400" dirty="0" smtClean="0">
                <a:solidFill>
                  <a:srgbClr val="FFFFFF"/>
                </a:solidFill>
              </a:rPr>
              <a:t>PRACE user authentication and vetting</a:t>
            </a:r>
            <a:endParaRPr lang="it-IT" sz="2400" dirty="0">
              <a:solidFill>
                <a:srgbClr val="FFFFFF"/>
              </a:solidFill>
            </a:endParaRPr>
          </a:p>
        </p:txBody>
      </p:sp>
      <p:sp>
        <p:nvSpPr>
          <p:cNvPr id="9219" name="Text Box 2"/>
          <p:cNvSpPr txBox="1">
            <a:spLocks noChangeArrowheads="1"/>
          </p:cNvSpPr>
          <p:nvPr/>
        </p:nvSpPr>
        <p:spPr bwMode="auto">
          <a:xfrm>
            <a:off x="1023938" y="5543550"/>
            <a:ext cx="8431212" cy="457200"/>
          </a:xfrm>
          <a:prstGeom prst="rect">
            <a:avLst/>
          </a:prstGeom>
          <a:noFill/>
          <a:ln w="9525">
            <a:noFill/>
            <a:round/>
            <a:headEnd/>
            <a:tailEnd/>
          </a:ln>
        </p:spPr>
        <p:txBody>
          <a:bodyPr lIns="90000" tIns="46800" rIns="90000" bIns="46800"/>
          <a:lstStyle/>
          <a:p>
            <a:pPr algn="ctr">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dirty="0">
                <a:solidFill>
                  <a:srgbClr val="FFFFFF"/>
                </a:solidFill>
              </a:rPr>
              <a:t>Vincent RIBAILLIER, </a:t>
            </a:r>
            <a:r>
              <a:rPr lang="it-IT" dirty="0" smtClean="0">
                <a:solidFill>
                  <a:srgbClr val="FFFFFF"/>
                </a:solidFill>
              </a:rPr>
              <a:t>29</a:t>
            </a:r>
            <a:r>
              <a:rPr lang="it-IT" baseline="30000" dirty="0" smtClean="0">
                <a:solidFill>
                  <a:srgbClr val="FFFFFF"/>
                </a:solidFill>
              </a:rPr>
              <a:t>th</a:t>
            </a:r>
            <a:r>
              <a:rPr lang="it-IT" dirty="0" smtClean="0">
                <a:solidFill>
                  <a:srgbClr val="FFFFFF"/>
                </a:solidFill>
              </a:rPr>
              <a:t> EUGridPMA meeting, Bucharest, September 9</a:t>
            </a:r>
            <a:r>
              <a:rPr lang="it-IT" baseline="33000" dirty="0" smtClean="0">
                <a:solidFill>
                  <a:srgbClr val="FFFFFF"/>
                </a:solidFill>
              </a:rPr>
              <a:t>th</a:t>
            </a:r>
            <a:r>
              <a:rPr lang="it-IT" dirty="0" smtClean="0">
                <a:solidFill>
                  <a:srgbClr val="FFFFFF"/>
                </a:solidFill>
              </a:rPr>
              <a:t>, 2013</a:t>
            </a:r>
            <a:endParaRPr lang="it-IT" dirty="0">
              <a:solidFill>
                <a:srgbClr val="FFFFFF"/>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So, is the IOTA profile acceptable for PRACE ?</a:t>
            </a:r>
            <a:endParaRPr lang="en-US" dirty="0"/>
          </a:p>
        </p:txBody>
      </p:sp>
      <p:sp>
        <p:nvSpPr>
          <p:cNvPr id="3" name="Espace réservé du contenu 2"/>
          <p:cNvSpPr>
            <a:spLocks noGrp="1"/>
          </p:cNvSpPr>
          <p:nvPr>
            <p:ph idx="1"/>
          </p:nvPr>
        </p:nvSpPr>
        <p:spPr/>
        <p:txBody>
          <a:bodyPr/>
          <a:lstStyle/>
          <a:p>
            <a:pPr>
              <a:buFont typeface="Arial" pitchFamily="34" charset="0"/>
              <a:buChar char="•"/>
            </a:pPr>
            <a:r>
              <a:rPr lang="en-US" dirty="0" smtClean="0"/>
              <a:t>Yes, as long as PRACE and the joining organization can organize themselves to meet the traceability requirement :</a:t>
            </a:r>
          </a:p>
          <a:p>
            <a:pPr lvl="1">
              <a:buFont typeface="Arial" pitchFamily="34" charset="0"/>
              <a:buChar char="•"/>
            </a:pPr>
            <a:r>
              <a:rPr lang="en-US" b="1" dirty="0" smtClean="0"/>
              <a:t>User should never access the PRACE environment anonymously.</a:t>
            </a:r>
            <a:r>
              <a:rPr lang="en-US" dirty="0" smtClean="0"/>
              <a:t> </a:t>
            </a:r>
          </a:p>
          <a:p>
            <a:pPr lvl="1">
              <a:buFont typeface="Arial" pitchFamily="34" charset="0"/>
              <a:buChar char="•"/>
            </a:pPr>
            <a:r>
              <a:rPr lang="en-US" dirty="0" smtClean="0"/>
              <a:t>An execution site (site providing computing resources to PRACE users) should have an immediate access to the user details. This can be achieved with a distributed database like the PRACE LDAP.</a:t>
            </a:r>
          </a:p>
          <a:p>
            <a:pPr>
              <a:buFont typeface="Arial" pitchFamily="34" charset="0"/>
              <a:buChar char="•"/>
            </a:pPr>
            <a:r>
              <a:rPr lang="en-US" dirty="0" smtClean="0"/>
              <a:t>A prerequisite would be that all partners have solid procedures to register users.</a:t>
            </a:r>
          </a:p>
          <a:p>
            <a:pPr lvl="1">
              <a:buFont typeface="Arial" pitchFamily="34" charset="0"/>
              <a:buChar char="•"/>
            </a:pPr>
            <a:r>
              <a:rPr lang="en-US" dirty="0" smtClean="0"/>
              <a:t>An internal meeting will be organized to define more clearly the criteria of these procedures.</a:t>
            </a:r>
            <a:br>
              <a:rPr lang="en-US" dirty="0" smtClean="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1346" y="2060848"/>
            <a:ext cx="7899400" cy="4095750"/>
          </a:xfrm>
        </p:spPr>
        <p:txBody>
          <a:bodyPr/>
          <a:lstStyle/>
          <a:p>
            <a:r>
              <a:rPr lang="en-US" i="1" dirty="0" smtClean="0">
                <a:solidFill>
                  <a:srgbClr val="0000FF"/>
                </a:solidFill>
              </a:rPr>
              <a:t>	This profile may be accepted by PRACE if we are convinced that for every internal registered user we have enough information to trace that user.</a:t>
            </a:r>
          </a:p>
          <a:p>
            <a:r>
              <a:rPr lang="en-US" i="1" dirty="0" smtClean="0">
                <a:solidFill>
                  <a:srgbClr val="0000FF"/>
                </a:solidFill>
              </a:rPr>
              <a:t>	</a:t>
            </a:r>
            <a:r>
              <a:rPr lang="en-US" sz="1800" i="1" dirty="0" smtClean="0">
                <a:solidFill>
                  <a:schemeClr val="tx1"/>
                </a:solidFill>
              </a:rPr>
              <a:t>(the next two slides quote parts form the profile which make clear why we need the above requirement)</a:t>
            </a:r>
          </a:p>
          <a:p>
            <a:r>
              <a:rPr lang="en-US" i="1" dirty="0" smtClean="0">
                <a:solidFill>
                  <a:srgbClr val="0000FF"/>
                </a:solidFill>
              </a:rPr>
              <a:t>	</a:t>
            </a:r>
          </a:p>
          <a:p>
            <a:r>
              <a:rPr lang="en-US" i="1" dirty="0" smtClean="0">
                <a:solidFill>
                  <a:srgbClr val="0000FF"/>
                </a:solidFill>
              </a:rPr>
              <a:t>	Users from other infrastructures can only be accepted if that infrastructure has the same requirement for traceability of the user and can provide us with this information if asked for (in agreed situations).</a:t>
            </a:r>
            <a:endParaRPr lang="en-GB" i="1" dirty="0" smtClean="0">
              <a:solidFill>
                <a:srgbClr val="0000FF"/>
              </a:solidFill>
            </a:endParaRPr>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a:xfrm>
            <a:off x="849313" y="1412875"/>
            <a:ext cx="7902575" cy="4679950"/>
          </a:xfrm>
        </p:spPr>
        <p:txBody>
          <a:bodyPr/>
          <a:lstStyle/>
          <a:p>
            <a:r>
              <a:rPr lang="en-US" b="1" dirty="0" smtClean="0"/>
              <a:t>General architecture</a:t>
            </a:r>
          </a:p>
          <a:p>
            <a:r>
              <a:rPr lang="en-US" dirty="0" smtClean="0"/>
              <a:t>	</a:t>
            </a:r>
            <a:r>
              <a:rPr lang="en-US" sz="1800" dirty="0" smtClean="0"/>
              <a:t>Authorities are not required to collect more data than are necessary for fulfilling the uniqueness requirements. Credentials issued by authorities under this profile may not provide sufficient information to independently trace individual subscribers, and should be used in conjunction with complementary identification and vetting processes. </a:t>
            </a:r>
          </a:p>
          <a:p>
            <a:r>
              <a:rPr lang="en-US" sz="1800" dirty="0" smtClean="0"/>
              <a:t>	Traceability of the credential is provided only in a cooperative way jointly with other parties that provide other elements of identity-related data. Credentials issued by authorities operating under this Authentication Profile should be used primarily in conjunction with vetting and authentication data collected by the </a:t>
            </a:r>
            <a:r>
              <a:rPr lang="en-US" sz="1800" b="1" dirty="0" smtClean="0"/>
              <a:t>relying parties</a:t>
            </a:r>
            <a:r>
              <a:rPr lang="en-US" sz="1800" dirty="0" smtClean="0"/>
              <a:t>, such that there is less need for collecting data that would otherwise duplicate efforts already performed by such relying parties.</a:t>
            </a:r>
            <a:endParaRPr lang="en-GB" sz="1800" dirty="0" smtClean="0"/>
          </a:p>
        </p:txBody>
      </p:sp>
      <p:sp>
        <p:nvSpPr>
          <p:cNvPr id="11267" name="Slide Number Placeholder 2"/>
          <p:cNvSpPr>
            <a:spLocks noGrp="1"/>
          </p:cNvSpPr>
          <p:nvPr>
            <p:ph type="sldNum" sz="quarter" idx="10"/>
          </p:nvPr>
        </p:nvSpPr>
        <p:spPr>
          <a:noFill/>
        </p:spPr>
        <p:txBody>
          <a:bodyPr/>
          <a:lstStyle/>
          <a:p>
            <a:fld id="{3394DFB7-5C85-4280-9AD7-EF4313383935}" type="slidenum">
              <a:rPr lang="it-CH" smtClean="0"/>
              <a:pPr/>
              <a:t>12</a:t>
            </a:fld>
            <a:endParaRPr lang="it-CH"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a:xfrm>
            <a:off x="849313" y="1412875"/>
            <a:ext cx="7902575" cy="4679950"/>
          </a:xfrm>
        </p:spPr>
        <p:txBody>
          <a:bodyPr/>
          <a:lstStyle/>
          <a:p>
            <a:r>
              <a:rPr lang="en-US" b="1" dirty="0" smtClean="0"/>
              <a:t>Traceability Requirements </a:t>
            </a:r>
          </a:p>
          <a:p>
            <a:r>
              <a:rPr lang="en-US" dirty="0" smtClean="0"/>
              <a:t>	</a:t>
            </a:r>
            <a:r>
              <a:rPr lang="en-US" sz="1800" dirty="0" smtClean="0"/>
              <a:t>At credential issuing time, the authority must reasonably demonstrate how it can verify identity information and trace this information back to a physical person (or for non-human credentials to a named group). At the time of issuance, the authority may rely in good faith on any identity management system by a third party with which it has entered into an agreement and that meets the requirements on third parties set forth in the General Architecture. </a:t>
            </a:r>
          </a:p>
        </p:txBody>
      </p:sp>
      <p:sp>
        <p:nvSpPr>
          <p:cNvPr id="11267" name="Slide Number Placeholder 2"/>
          <p:cNvSpPr>
            <a:spLocks noGrp="1"/>
          </p:cNvSpPr>
          <p:nvPr>
            <p:ph type="sldNum" sz="quarter" idx="10"/>
          </p:nvPr>
        </p:nvSpPr>
        <p:spPr>
          <a:noFill/>
        </p:spPr>
        <p:txBody>
          <a:bodyPr/>
          <a:lstStyle/>
          <a:p>
            <a:fld id="{3394DFB7-5C85-4280-9AD7-EF4313383935}" type="slidenum">
              <a:rPr lang="it-CH" smtClean="0"/>
              <a:pPr/>
              <a:t>13</a:t>
            </a:fld>
            <a:endParaRPr lang="it-CH"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295400"/>
            <a:ext cx="8993188" cy="769938"/>
          </a:xfrm>
        </p:spPr>
        <p:txBody>
          <a:bodyPr/>
          <a:lstStyle/>
          <a:p>
            <a:r>
              <a:rPr lang="en-US" dirty="0" smtClean="0"/>
              <a:t> PRACE user authentication and vetting</a:t>
            </a:r>
            <a:endParaRPr lang="en-US" dirty="0"/>
          </a:p>
        </p:txBody>
      </p:sp>
      <p:sp>
        <p:nvSpPr>
          <p:cNvPr id="3" name="Espace réservé du contenu 2"/>
          <p:cNvSpPr>
            <a:spLocks noGrp="1"/>
          </p:cNvSpPr>
          <p:nvPr>
            <p:ph idx="1"/>
          </p:nvPr>
        </p:nvSpPr>
        <p:spPr>
          <a:xfrm>
            <a:off x="933450" y="2133600"/>
            <a:ext cx="7899400" cy="4391744"/>
          </a:xfrm>
        </p:spPr>
        <p:txBody>
          <a:bodyPr/>
          <a:lstStyle/>
          <a:p>
            <a:pPr marL="514350" indent="-514350">
              <a:buAutoNum type="romanUcPeriod"/>
            </a:pPr>
            <a:r>
              <a:rPr lang="en-US" dirty="0" smtClean="0"/>
              <a:t>Overview of the current PRACE user registration process</a:t>
            </a:r>
          </a:p>
          <a:p>
            <a:pPr marL="514350" indent="-514350">
              <a:buAutoNum type="romanUcPeriod"/>
            </a:pPr>
            <a:r>
              <a:rPr lang="en-US" dirty="0" smtClean="0"/>
              <a:t>Use case for the IOTA profile in PRACE</a:t>
            </a:r>
          </a:p>
          <a:p>
            <a:pPr marL="514350" indent="-514350">
              <a:buAutoNum type="romanUcPeriod"/>
            </a:pPr>
            <a:r>
              <a:rPr lang="en-US" b="1" dirty="0" smtClean="0"/>
              <a:t>PRACE review of the IOTA profile</a:t>
            </a:r>
          </a:p>
          <a:p>
            <a:pPr marL="514350" indent="-514350"/>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p:txBody>
          <a:bodyPr/>
          <a:lstStyle/>
          <a:p>
            <a:r>
              <a:rPr lang="en-US" sz="2400" b="1" dirty="0" smtClean="0"/>
              <a:t>PRACE review of the IOTA profile</a:t>
            </a:r>
            <a:br>
              <a:rPr lang="en-US" sz="2400" b="1" dirty="0" smtClean="0"/>
            </a:br>
            <a:endParaRPr lang="en-US" sz="2400" dirty="0" smtClean="0"/>
          </a:p>
        </p:txBody>
      </p:sp>
      <p:sp>
        <p:nvSpPr>
          <p:cNvPr id="10243" name="Content Placeholder 2"/>
          <p:cNvSpPr>
            <a:spLocks noGrp="1"/>
          </p:cNvSpPr>
          <p:nvPr>
            <p:ph idx="1"/>
          </p:nvPr>
        </p:nvSpPr>
        <p:spPr>
          <a:xfrm>
            <a:off x="881063" y="2544763"/>
            <a:ext cx="7902575" cy="3313112"/>
          </a:xfrm>
        </p:spPr>
        <p:txBody>
          <a:bodyPr/>
          <a:lstStyle/>
          <a:p>
            <a:r>
              <a:rPr lang="en-US" sz="1800" dirty="0" smtClean="0"/>
              <a:t>Reference</a:t>
            </a:r>
          </a:p>
          <a:p>
            <a:r>
              <a:rPr lang="en-US" sz="1800" dirty="0" smtClean="0">
                <a:hlinkClick r:id="rId2"/>
              </a:rPr>
              <a:t>http://wiki.eugridpma.org/Main/IOTASecuredInfraAP</a:t>
            </a:r>
            <a:r>
              <a:rPr lang="en-US" sz="1800" dirty="0" smtClean="0"/>
              <a:t> </a:t>
            </a:r>
          </a:p>
          <a:p>
            <a:endParaRPr lang="en-US" sz="1800" dirty="0" smtClean="0"/>
          </a:p>
          <a:p>
            <a:r>
              <a:rPr lang="en-US" sz="1800" dirty="0" smtClean="0"/>
              <a:t>Only a few comments </a:t>
            </a:r>
          </a:p>
          <a:p>
            <a:endParaRPr lang="en-US" sz="1800" dirty="0" smtClean="0"/>
          </a:p>
        </p:txBody>
      </p:sp>
      <p:sp>
        <p:nvSpPr>
          <p:cNvPr id="10244" name="Slide Number Placeholder 3"/>
          <p:cNvSpPr>
            <a:spLocks noGrp="1"/>
          </p:cNvSpPr>
          <p:nvPr>
            <p:ph type="sldNum" sz="quarter" idx="10"/>
          </p:nvPr>
        </p:nvSpPr>
        <p:spPr>
          <a:noFill/>
        </p:spPr>
        <p:txBody>
          <a:bodyPr/>
          <a:lstStyle/>
          <a:p>
            <a:fld id="{CB3A5432-26C2-4586-A681-B8B045288045}" type="slidenum">
              <a:rPr lang="it-CH" smtClean="0"/>
              <a:pPr/>
              <a:t>15</a:t>
            </a:fld>
            <a:endParaRPr lang="it-CH"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a:xfrm>
            <a:off x="881063" y="2143125"/>
            <a:ext cx="7902575" cy="4098925"/>
          </a:xfrm>
        </p:spPr>
        <p:txBody>
          <a:bodyPr/>
          <a:lstStyle/>
          <a:p>
            <a:r>
              <a:rPr lang="en-US" b="1" smtClean="0"/>
              <a:t>Naming</a:t>
            </a:r>
          </a:p>
          <a:p>
            <a:r>
              <a:rPr lang="en-US" smtClean="0"/>
              <a:t>	</a:t>
            </a:r>
            <a:r>
              <a:rPr lang="en-US" sz="1800" smtClean="0"/>
              <a:t>No anonymous credentials may be issued under this profile. </a:t>
            </a:r>
          </a:p>
          <a:p>
            <a:r>
              <a:rPr lang="en-US" sz="1800" smtClean="0"/>
              <a:t>	</a:t>
            </a:r>
            <a:r>
              <a:rPr lang="en-US" sz="1800" i="1" smtClean="0">
                <a:solidFill>
                  <a:srgbClr val="0000FF"/>
                </a:solidFill>
              </a:rPr>
              <a:t>what is an anonymous credential?</a:t>
            </a:r>
          </a:p>
          <a:p>
            <a:r>
              <a:rPr lang="en-US" b="1" i="1" smtClean="0"/>
              <a:t>Renewal and re-keying</a:t>
            </a:r>
          </a:p>
          <a:p>
            <a:r>
              <a:rPr lang="en-US" b="1" i="1" smtClean="0"/>
              <a:t>	</a:t>
            </a:r>
            <a:r>
              <a:rPr lang="en-US" sz="1800" smtClean="0"/>
              <a:t>that the entity requesting this renewal or re-keying is the same entity as the one to whom the original credential was issued</a:t>
            </a:r>
            <a:endParaRPr lang="en-US" sz="1800" b="1" i="1" smtClean="0"/>
          </a:p>
          <a:p>
            <a:r>
              <a:rPr lang="en-US" sz="1800" i="1" smtClean="0"/>
              <a:t>	</a:t>
            </a:r>
            <a:r>
              <a:rPr lang="en-US" sz="1800" b="1" i="1" smtClean="0"/>
              <a:t>Under persistency: </a:t>
            </a:r>
            <a:r>
              <a:rPr lang="en-US" sz="1800" smtClean="0"/>
              <a:t>In case the subject name is assigned to a non-human entity, the owner, being a human person or organisational group, should initiate the identification process. </a:t>
            </a:r>
          </a:p>
          <a:p>
            <a:r>
              <a:rPr lang="en-US" sz="1800" i="1" smtClean="0"/>
              <a:t>	</a:t>
            </a:r>
            <a:r>
              <a:rPr lang="en-US" sz="1800" i="1" smtClean="0">
                <a:solidFill>
                  <a:srgbClr val="0000FF"/>
                </a:solidFill>
              </a:rPr>
              <a:t>So if the owner left or group doesn’t exist anymore, no renewal is possible?</a:t>
            </a:r>
            <a:endParaRPr lang="en-GB" sz="1800" smtClean="0">
              <a:solidFill>
                <a:srgbClr val="0000FF"/>
              </a:solidFill>
            </a:endParaRPr>
          </a:p>
        </p:txBody>
      </p:sp>
      <p:sp>
        <p:nvSpPr>
          <p:cNvPr id="13315" name="Slide Number Placeholder 2"/>
          <p:cNvSpPr>
            <a:spLocks noGrp="1"/>
          </p:cNvSpPr>
          <p:nvPr>
            <p:ph type="sldNum" sz="quarter" idx="10"/>
          </p:nvPr>
        </p:nvSpPr>
        <p:spPr>
          <a:noFill/>
        </p:spPr>
        <p:txBody>
          <a:bodyPr/>
          <a:lstStyle/>
          <a:p>
            <a:fld id="{5ED9A06A-1150-45DD-ADF5-2C93469AF39E}" type="slidenum">
              <a:rPr lang="it-CH" smtClean="0"/>
              <a:pPr/>
              <a:t>16</a:t>
            </a:fld>
            <a:endParaRPr lang="it-CH" smtClean="0"/>
          </a:p>
        </p:txBody>
      </p:sp>
      <p:sp>
        <p:nvSpPr>
          <p:cNvPr id="4" name="Title 1"/>
          <p:cNvSpPr txBox="1">
            <a:spLocks/>
          </p:cNvSpPr>
          <p:nvPr/>
        </p:nvSpPr>
        <p:spPr bwMode="auto">
          <a:xfrm>
            <a:off x="914400" y="1295400"/>
            <a:ext cx="7916863" cy="76993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US" sz="2400" b="1" i="0" u="none" strike="noStrike" kern="0" cap="none" spc="0" normalizeH="0" baseline="0" noProof="0" smtClean="0">
                <a:ln>
                  <a:noFill/>
                </a:ln>
                <a:solidFill>
                  <a:srgbClr val="367CBB"/>
                </a:solidFill>
                <a:effectLst/>
                <a:uLnTx/>
                <a:uFillTx/>
                <a:latin typeface="+mj-lt"/>
                <a:ea typeface="+mj-ea"/>
                <a:cs typeface="+mj-cs"/>
              </a:rPr>
              <a:t>PRACE review of the IOTA profile</a:t>
            </a:r>
            <a:br>
              <a:rPr kumimoji="0" lang="en-US" sz="2400" b="1" i="0" u="none" strike="noStrike" kern="0" cap="none" spc="0" normalizeH="0" baseline="0" noProof="0" smtClean="0">
                <a:ln>
                  <a:noFill/>
                </a:ln>
                <a:solidFill>
                  <a:srgbClr val="367CBB"/>
                </a:solidFill>
                <a:effectLst/>
                <a:uLnTx/>
                <a:uFillTx/>
                <a:latin typeface="+mj-lt"/>
                <a:ea typeface="+mj-ea"/>
                <a:cs typeface="+mj-cs"/>
              </a:rPr>
            </a:br>
            <a:endParaRPr kumimoji="0" lang="en-US" sz="2400" b="0" i="0" u="none" strike="noStrike" kern="0" cap="none" spc="0" normalizeH="0" baseline="0" noProof="0" dirty="0" smtClean="0">
              <a:ln>
                <a:noFill/>
              </a:ln>
              <a:solidFill>
                <a:srgbClr val="367CBB"/>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881063" y="2143125"/>
            <a:ext cx="7902575" cy="4098925"/>
          </a:xfrm>
        </p:spPr>
        <p:txBody>
          <a:bodyPr/>
          <a:lstStyle/>
          <a:p>
            <a:r>
              <a:rPr lang="en-US" b="1" smtClean="0"/>
              <a:t>Certificate profile</a:t>
            </a:r>
          </a:p>
          <a:p>
            <a:r>
              <a:rPr lang="en-US" smtClean="0"/>
              <a:t>	</a:t>
            </a:r>
            <a:r>
              <a:rPr lang="en-US" sz="1800" smtClean="0">
                <a:solidFill>
                  <a:srgbClr val="0000FF"/>
                </a:solidFill>
              </a:rPr>
              <a:t>Reference to </a:t>
            </a:r>
            <a:r>
              <a:rPr lang="en-GB" sz="1800" smtClean="0">
                <a:solidFill>
                  <a:srgbClr val="0000FF"/>
                </a:solidFill>
              </a:rPr>
              <a:t>GFD.125 (OGF document) should be provided</a:t>
            </a:r>
          </a:p>
          <a:p>
            <a:r>
              <a:rPr lang="en-US" b="1" smtClean="0"/>
              <a:t>Security requirements</a:t>
            </a:r>
          </a:p>
          <a:p>
            <a:r>
              <a:rPr lang="en-US" sz="1800" b="1" smtClean="0"/>
              <a:t>	“</a:t>
            </a:r>
            <a:r>
              <a:rPr lang="en-US" sz="1800" smtClean="0"/>
              <a:t>current IT industry best practices for security sensitive systems.” </a:t>
            </a:r>
            <a:r>
              <a:rPr lang="en-US" sz="1800" i="1" smtClean="0">
                <a:solidFill>
                  <a:srgbClr val="0000FF"/>
                </a:solidFill>
              </a:rPr>
              <a:t>is vague.</a:t>
            </a:r>
            <a:r>
              <a:rPr lang="en-US" sz="1800" smtClean="0">
                <a:solidFill>
                  <a:srgbClr val="0000FF"/>
                </a:solidFill>
              </a:rPr>
              <a:t> </a:t>
            </a:r>
            <a:endParaRPr lang="en-US" sz="1800" b="1" smtClean="0">
              <a:solidFill>
                <a:srgbClr val="0000FF"/>
              </a:solidFill>
            </a:endParaRPr>
          </a:p>
          <a:p>
            <a:r>
              <a:rPr lang="en-US" b="1" smtClean="0"/>
              <a:t>Audits</a:t>
            </a:r>
          </a:p>
          <a:p>
            <a:r>
              <a:rPr lang="en-US" sz="1800" b="1" smtClean="0"/>
              <a:t>	</a:t>
            </a:r>
            <a:r>
              <a:rPr lang="en-US" sz="1800" smtClean="0"/>
              <a:t>The auditing does not necessarily extend to identity vetting systems operated by third parties and used for credential issuance. </a:t>
            </a:r>
          </a:p>
          <a:p>
            <a:r>
              <a:rPr lang="en-US" sz="1800" i="1" smtClean="0"/>
              <a:t>	</a:t>
            </a:r>
            <a:r>
              <a:rPr lang="en-US" sz="1800" i="1" smtClean="0">
                <a:solidFill>
                  <a:srgbClr val="0000FF"/>
                </a:solidFill>
              </a:rPr>
              <a:t>Why not?</a:t>
            </a:r>
          </a:p>
        </p:txBody>
      </p:sp>
      <p:sp>
        <p:nvSpPr>
          <p:cNvPr id="14339" name="Slide Number Placeholder 2"/>
          <p:cNvSpPr>
            <a:spLocks noGrp="1"/>
          </p:cNvSpPr>
          <p:nvPr>
            <p:ph type="sldNum" sz="quarter" idx="10"/>
          </p:nvPr>
        </p:nvSpPr>
        <p:spPr>
          <a:noFill/>
        </p:spPr>
        <p:txBody>
          <a:bodyPr/>
          <a:lstStyle/>
          <a:p>
            <a:fld id="{80818E23-1096-45BB-B58B-3E8F91BD77FD}" type="slidenum">
              <a:rPr lang="it-CH" smtClean="0"/>
              <a:pPr/>
              <a:t>17</a:t>
            </a:fld>
            <a:endParaRPr lang="it-CH" smtClean="0"/>
          </a:p>
        </p:txBody>
      </p:sp>
      <p:sp>
        <p:nvSpPr>
          <p:cNvPr id="4" name="Title 1"/>
          <p:cNvSpPr txBox="1">
            <a:spLocks/>
          </p:cNvSpPr>
          <p:nvPr/>
        </p:nvSpPr>
        <p:spPr bwMode="auto">
          <a:xfrm>
            <a:off x="914400" y="1295400"/>
            <a:ext cx="7916863" cy="76993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US" sz="2400" b="1" i="0" u="none" strike="noStrike" kern="0" cap="none" spc="0" normalizeH="0" baseline="0" noProof="0" smtClean="0">
                <a:ln>
                  <a:noFill/>
                </a:ln>
                <a:solidFill>
                  <a:srgbClr val="367CBB"/>
                </a:solidFill>
                <a:effectLst/>
                <a:uLnTx/>
                <a:uFillTx/>
                <a:latin typeface="+mj-lt"/>
                <a:ea typeface="+mj-ea"/>
                <a:cs typeface="+mj-cs"/>
              </a:rPr>
              <a:t>PRACE review of the IOTA profile</a:t>
            </a:r>
            <a:br>
              <a:rPr kumimoji="0" lang="en-US" sz="2400" b="1" i="0" u="none" strike="noStrike" kern="0" cap="none" spc="0" normalizeH="0" baseline="0" noProof="0" smtClean="0">
                <a:ln>
                  <a:noFill/>
                </a:ln>
                <a:solidFill>
                  <a:srgbClr val="367CBB"/>
                </a:solidFill>
                <a:effectLst/>
                <a:uLnTx/>
                <a:uFillTx/>
                <a:latin typeface="+mj-lt"/>
                <a:ea typeface="+mj-ea"/>
                <a:cs typeface="+mj-cs"/>
              </a:rPr>
            </a:br>
            <a:endParaRPr kumimoji="0" lang="en-US" sz="2400" b="0" i="0" u="none" strike="noStrike" kern="0" cap="none" spc="0" normalizeH="0" baseline="0" noProof="0" dirty="0" smtClean="0">
              <a:ln>
                <a:noFill/>
              </a:ln>
              <a:solidFill>
                <a:srgbClr val="367CBB"/>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a:xfrm>
            <a:off x="881063" y="2143125"/>
            <a:ext cx="7902575" cy="4098925"/>
          </a:xfrm>
        </p:spPr>
        <p:txBody>
          <a:bodyPr/>
          <a:lstStyle/>
          <a:p>
            <a:r>
              <a:rPr lang="en-GB" b="1" dirty="0" smtClean="0"/>
              <a:t>Privacy and confidentiality </a:t>
            </a:r>
          </a:p>
          <a:p>
            <a:r>
              <a:rPr lang="en-US" b="1" dirty="0" smtClean="0"/>
              <a:t>	“</a:t>
            </a:r>
            <a:r>
              <a:rPr lang="en-US" sz="1800" dirty="0" smtClean="0"/>
              <a:t>The authority is not required to release such information. “</a:t>
            </a:r>
          </a:p>
          <a:p>
            <a:r>
              <a:rPr lang="en-US" sz="1800" i="1" dirty="0" smtClean="0"/>
              <a:t>	</a:t>
            </a:r>
            <a:r>
              <a:rPr lang="en-US" sz="1800" i="1" dirty="0" smtClean="0">
                <a:solidFill>
                  <a:srgbClr val="0000FF"/>
                </a:solidFill>
              </a:rPr>
              <a:t>Propose to replace “such” by “private information”</a:t>
            </a:r>
            <a:endParaRPr lang="en-GB" sz="1800" b="1" dirty="0" smtClean="0">
              <a:solidFill>
                <a:srgbClr val="0000FF"/>
              </a:solidFill>
            </a:endParaRPr>
          </a:p>
        </p:txBody>
      </p:sp>
      <p:sp>
        <p:nvSpPr>
          <p:cNvPr id="15363" name="Slide Number Placeholder 2"/>
          <p:cNvSpPr>
            <a:spLocks noGrp="1"/>
          </p:cNvSpPr>
          <p:nvPr>
            <p:ph type="sldNum" sz="quarter" idx="10"/>
          </p:nvPr>
        </p:nvSpPr>
        <p:spPr>
          <a:noFill/>
        </p:spPr>
        <p:txBody>
          <a:bodyPr/>
          <a:lstStyle/>
          <a:p>
            <a:fld id="{9D4C656A-646D-4A93-B2B5-FABB0BD2F84B}" type="slidenum">
              <a:rPr lang="it-CH" smtClean="0"/>
              <a:pPr/>
              <a:t>18</a:t>
            </a:fld>
            <a:endParaRPr lang="it-CH" smtClean="0"/>
          </a:p>
        </p:txBody>
      </p:sp>
      <p:sp>
        <p:nvSpPr>
          <p:cNvPr id="4" name="Title 1"/>
          <p:cNvSpPr txBox="1">
            <a:spLocks/>
          </p:cNvSpPr>
          <p:nvPr/>
        </p:nvSpPr>
        <p:spPr bwMode="auto">
          <a:xfrm>
            <a:off x="914400" y="1295400"/>
            <a:ext cx="7916863" cy="769938"/>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marL="0" marR="0" lvl="0" indent="0" algn="l" defTabSz="449263"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en-US" sz="2400" b="1" i="0" u="none" strike="noStrike" kern="0" cap="none" spc="0" normalizeH="0" baseline="0" noProof="0" smtClean="0">
                <a:ln>
                  <a:noFill/>
                </a:ln>
                <a:solidFill>
                  <a:srgbClr val="367CBB"/>
                </a:solidFill>
                <a:effectLst/>
                <a:uLnTx/>
                <a:uFillTx/>
                <a:latin typeface="+mj-lt"/>
                <a:ea typeface="+mj-ea"/>
                <a:cs typeface="+mj-cs"/>
              </a:rPr>
              <a:t>PRACE review of the IOTA profile</a:t>
            </a:r>
            <a:br>
              <a:rPr kumimoji="0" lang="en-US" sz="2400" b="1" i="0" u="none" strike="noStrike" kern="0" cap="none" spc="0" normalizeH="0" baseline="0" noProof="0" smtClean="0">
                <a:ln>
                  <a:noFill/>
                </a:ln>
                <a:solidFill>
                  <a:srgbClr val="367CBB"/>
                </a:solidFill>
                <a:effectLst/>
                <a:uLnTx/>
                <a:uFillTx/>
                <a:latin typeface="+mj-lt"/>
                <a:ea typeface="+mj-ea"/>
                <a:cs typeface="+mj-cs"/>
              </a:rPr>
            </a:br>
            <a:endParaRPr kumimoji="0" lang="en-US" sz="2400" b="0" i="0" u="none" strike="noStrike" kern="0" cap="none" spc="0" normalizeH="0" baseline="0" noProof="0" dirty="0" smtClean="0">
              <a:ln>
                <a:noFill/>
              </a:ln>
              <a:solidFill>
                <a:srgbClr val="367CBB"/>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a:t>
            </a:r>
            <a:endParaRPr lang="fr-FR" dirty="0"/>
          </a:p>
        </p:txBody>
      </p:sp>
      <p:sp>
        <p:nvSpPr>
          <p:cNvPr id="3" name="Espace réservé du contenu 2"/>
          <p:cNvSpPr>
            <a:spLocks noGrp="1"/>
          </p:cNvSpPr>
          <p:nvPr>
            <p:ph idx="1"/>
          </p:nvPr>
        </p:nvSpPr>
        <p:spPr/>
        <p:txBody>
          <a:bodyPr/>
          <a:lstStyle/>
          <a:p>
            <a:pPr algn="just">
              <a:buFont typeface="Arial" pitchFamily="34" charset="0"/>
              <a:buChar char="•"/>
            </a:pPr>
            <a:r>
              <a:rPr lang="en-US" sz="2000" dirty="0" smtClean="0"/>
              <a:t>IOTA profile is in principle acceptable for PRACE as long as organizations using this profile can satisfy the PRACE registration and traceability requirements.</a:t>
            </a:r>
          </a:p>
          <a:p>
            <a:pPr lvl="1">
              <a:buFont typeface="Arial" pitchFamily="34" charset="0"/>
              <a:buChar char="•"/>
            </a:pPr>
            <a:r>
              <a:rPr lang="en-US" sz="1500" dirty="0" smtClean="0"/>
              <a:t>Traceability is already well managed in PRACE.</a:t>
            </a:r>
          </a:p>
          <a:p>
            <a:pPr lvl="1">
              <a:buFont typeface="Arial" pitchFamily="34" charset="0"/>
              <a:buChar char="•"/>
            </a:pPr>
            <a:r>
              <a:rPr lang="en-US" sz="1500" dirty="0" smtClean="0"/>
              <a:t>Registration requirements will have to be more formally defined.</a:t>
            </a:r>
          </a:p>
          <a:p>
            <a:pPr lvl="1">
              <a:buFont typeface="Arial" pitchFamily="34" charset="0"/>
              <a:buChar char="•"/>
            </a:pPr>
            <a:endParaRPr lang="en-US" sz="1500" dirty="0" smtClean="0"/>
          </a:p>
          <a:p>
            <a:pPr>
              <a:buFont typeface="Arial" pitchFamily="34" charset="0"/>
              <a:buChar char="•"/>
            </a:pPr>
            <a:endParaRPr lang="en-US" sz="2000" dirty="0" smtClean="0"/>
          </a:p>
          <a:p>
            <a:pPr lvl="1"/>
            <a:endParaRPr lang="fr-FR"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295400"/>
            <a:ext cx="8993188" cy="769938"/>
          </a:xfrm>
        </p:spPr>
        <p:txBody>
          <a:bodyPr/>
          <a:lstStyle/>
          <a:p>
            <a:r>
              <a:rPr lang="en-US" dirty="0" smtClean="0"/>
              <a:t> PRACE user authentication and vetting</a:t>
            </a:r>
            <a:endParaRPr lang="en-US" dirty="0"/>
          </a:p>
        </p:txBody>
      </p:sp>
      <p:sp>
        <p:nvSpPr>
          <p:cNvPr id="3" name="Espace réservé du contenu 2"/>
          <p:cNvSpPr>
            <a:spLocks noGrp="1"/>
          </p:cNvSpPr>
          <p:nvPr>
            <p:ph idx="1"/>
          </p:nvPr>
        </p:nvSpPr>
        <p:spPr>
          <a:xfrm>
            <a:off x="933450" y="2133600"/>
            <a:ext cx="7899400" cy="4391744"/>
          </a:xfrm>
        </p:spPr>
        <p:txBody>
          <a:bodyPr/>
          <a:lstStyle/>
          <a:p>
            <a:pPr marL="514350" indent="-514350">
              <a:buAutoNum type="romanUcPeriod"/>
            </a:pPr>
            <a:r>
              <a:rPr lang="en-US" b="1" dirty="0" smtClean="0"/>
              <a:t>Overview of the current PRACE user registration process</a:t>
            </a:r>
          </a:p>
          <a:p>
            <a:pPr marL="514350" indent="-514350">
              <a:buAutoNum type="romanUcPeriod"/>
            </a:pPr>
            <a:r>
              <a:rPr lang="en-US" dirty="0" smtClean="0"/>
              <a:t>Use case for the IOTA profile in PRACE</a:t>
            </a:r>
          </a:p>
          <a:p>
            <a:pPr marL="514350" indent="-514350">
              <a:buAutoNum type="romanUcPeriod"/>
            </a:pPr>
            <a:r>
              <a:rPr lang="en-US" dirty="0" smtClean="0"/>
              <a:t>PRACE review of the IOTA profile</a:t>
            </a:r>
          </a:p>
          <a:p>
            <a:pPr marL="514350" indent="-514350">
              <a:buAutoNum type="romanUcPeriod"/>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The PRACE security model</a:t>
            </a:r>
            <a:endParaRPr lang="en-US" dirty="0"/>
          </a:p>
        </p:txBody>
      </p:sp>
      <p:sp>
        <p:nvSpPr>
          <p:cNvPr id="3" name="Espace réservé du contenu 2"/>
          <p:cNvSpPr>
            <a:spLocks noGrp="1"/>
          </p:cNvSpPr>
          <p:nvPr>
            <p:ph idx="1"/>
          </p:nvPr>
        </p:nvSpPr>
        <p:spPr>
          <a:xfrm>
            <a:off x="933450" y="2133600"/>
            <a:ext cx="7899400" cy="4391744"/>
          </a:xfrm>
        </p:spPr>
        <p:txBody>
          <a:bodyPr/>
          <a:lstStyle/>
          <a:p>
            <a:pPr>
              <a:buFont typeface="Arial" pitchFamily="34" charset="0"/>
              <a:buChar char="•"/>
            </a:pPr>
            <a:r>
              <a:rPr lang="en-US" sz="2000" dirty="0" smtClean="0"/>
              <a:t>Authentication </a:t>
            </a:r>
          </a:p>
          <a:p>
            <a:pPr lvl="1">
              <a:buFont typeface="Arial" pitchFamily="34" charset="0"/>
              <a:buChar char="•"/>
            </a:pPr>
            <a:r>
              <a:rPr lang="en-US" sz="1800" dirty="0" smtClean="0"/>
              <a:t>X.509 certificates (EUGridPMA, IGTF)</a:t>
            </a:r>
          </a:p>
          <a:p>
            <a:pPr lvl="2">
              <a:buFont typeface="Arial" pitchFamily="34" charset="0"/>
              <a:buChar char="•"/>
            </a:pPr>
            <a:r>
              <a:rPr lang="en-US" sz="1600" dirty="0" smtClean="0"/>
              <a:t>Services using X.509 authentication : GSI-SSH, UNICORE, GridFTP, GRAM, web services</a:t>
            </a:r>
          </a:p>
          <a:p>
            <a:pPr lvl="1">
              <a:buFont typeface="Arial" pitchFamily="34" charset="0"/>
              <a:buChar char="•"/>
            </a:pPr>
            <a:r>
              <a:rPr lang="en-US" sz="1800" dirty="0" smtClean="0"/>
              <a:t>SSO (</a:t>
            </a:r>
            <a:r>
              <a:rPr lang="en-US" sz="1800" dirty="0" err="1" smtClean="0"/>
              <a:t>MyProxy</a:t>
            </a:r>
            <a:r>
              <a:rPr lang="en-US" sz="1800" dirty="0" smtClean="0"/>
              <a:t> server)</a:t>
            </a:r>
          </a:p>
          <a:p>
            <a:pPr>
              <a:buFont typeface="Arial" pitchFamily="34" charset="0"/>
              <a:buChar char="•"/>
            </a:pPr>
            <a:r>
              <a:rPr lang="en-US" sz="2000" dirty="0" smtClean="0"/>
              <a:t>Authorization</a:t>
            </a:r>
          </a:p>
          <a:p>
            <a:pPr lvl="1">
              <a:buFont typeface="Arial" pitchFamily="34" charset="0"/>
              <a:buChar char="•"/>
            </a:pPr>
            <a:r>
              <a:rPr lang="en-US" sz="1800" dirty="0" smtClean="0"/>
              <a:t>LDAP used as an authorization database</a:t>
            </a:r>
          </a:p>
          <a:p>
            <a:pPr lvl="1">
              <a:buFont typeface="Arial" pitchFamily="34" charset="0"/>
              <a:buChar char="•"/>
            </a:pPr>
            <a:r>
              <a:rPr lang="en-US" sz="1800" dirty="0" smtClean="0"/>
              <a:t>Fine grained management</a:t>
            </a:r>
          </a:p>
          <a:p>
            <a:pPr lvl="2">
              <a:buFont typeface="Arial" pitchFamily="34" charset="0"/>
              <a:buChar char="•"/>
            </a:pPr>
            <a:r>
              <a:rPr lang="en-US" sz="1600" dirty="0" smtClean="0"/>
              <a:t>Attributes associated to projects (groups of persons)</a:t>
            </a:r>
          </a:p>
          <a:p>
            <a:pPr lvl="2">
              <a:buFont typeface="Arial" pitchFamily="34" charset="0"/>
              <a:buChar char="•"/>
            </a:pPr>
            <a:r>
              <a:rPr lang="en-US" sz="1600" dirty="0" smtClean="0"/>
              <a:t>Attributes associated to accounts</a:t>
            </a:r>
          </a:p>
          <a:p>
            <a:pPr>
              <a:buFont typeface="Arial" pitchFamily="34" charset="0"/>
              <a:buChar char="•"/>
            </a:pPr>
            <a:r>
              <a:rPr lang="en-US" sz="2000" dirty="0" smtClean="0"/>
              <a:t>Accounting</a:t>
            </a:r>
          </a:p>
          <a:p>
            <a:pPr lvl="1">
              <a:buFont typeface="Arial" pitchFamily="34" charset="0"/>
              <a:buChar char="•"/>
            </a:pPr>
            <a:r>
              <a:rPr lang="en-US" sz="1800" dirty="0" smtClean="0"/>
              <a:t>Distributed database (DART for access)</a:t>
            </a:r>
          </a:p>
          <a:p>
            <a:pPr lvl="1">
              <a:buFont typeface="Arial" pitchFamily="34" charset="0"/>
              <a:buChar char="•"/>
            </a:pPr>
            <a:r>
              <a:rPr lang="en-US" sz="1800" dirty="0" smtClean="0"/>
              <a:t>Accounting records compliant to OGF Usage Record format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AutoShape 73"/>
          <p:cNvSpPr>
            <a:spLocks noChangeArrowheads="1"/>
          </p:cNvSpPr>
          <p:nvPr/>
        </p:nvSpPr>
        <p:spPr bwMode="auto">
          <a:xfrm>
            <a:off x="2362200" y="4005263"/>
            <a:ext cx="792163" cy="223837"/>
          </a:xfrm>
          <a:prstGeom prst="rightArrow">
            <a:avLst>
              <a:gd name="adj1" fmla="val 50000"/>
              <a:gd name="adj2" fmla="val 55969"/>
            </a:avLst>
          </a:prstGeom>
          <a:solidFill>
            <a:srgbClr val="0000FF"/>
          </a:solidFill>
          <a:ln w="9525">
            <a:solidFill>
              <a:schemeClr val="tx1"/>
            </a:solidFill>
            <a:miter lim="800000"/>
            <a:headEnd/>
            <a:tailEnd/>
          </a:ln>
        </p:spPr>
        <p:txBody>
          <a:bodyPr wrap="none" anchor="ctr"/>
          <a:lstStyle/>
          <a:p>
            <a:endParaRPr lang="en-US"/>
          </a:p>
        </p:txBody>
      </p:sp>
      <p:sp>
        <p:nvSpPr>
          <p:cNvPr id="59" name="AutoShape 74"/>
          <p:cNvSpPr>
            <a:spLocks noChangeArrowheads="1"/>
          </p:cNvSpPr>
          <p:nvPr/>
        </p:nvSpPr>
        <p:spPr bwMode="auto">
          <a:xfrm>
            <a:off x="5168900" y="4005263"/>
            <a:ext cx="1008063" cy="215900"/>
          </a:xfrm>
          <a:prstGeom prst="rightArrow">
            <a:avLst>
              <a:gd name="adj1" fmla="val 50000"/>
              <a:gd name="adj2" fmla="val 58926"/>
            </a:avLst>
          </a:prstGeom>
          <a:solidFill>
            <a:srgbClr val="0000FF"/>
          </a:solidFill>
          <a:ln w="9525">
            <a:solidFill>
              <a:schemeClr val="tx1"/>
            </a:solidFill>
            <a:miter lim="800000"/>
            <a:headEnd/>
            <a:tailEnd/>
          </a:ln>
        </p:spPr>
        <p:txBody>
          <a:bodyPr wrap="none" anchor="ctr"/>
          <a:lstStyle/>
          <a:p>
            <a:endParaRPr lang="en-US"/>
          </a:p>
        </p:txBody>
      </p:sp>
      <p:sp>
        <p:nvSpPr>
          <p:cNvPr id="60" name="Rectangle 92"/>
          <p:cNvSpPr>
            <a:spLocks noChangeArrowheads="1"/>
          </p:cNvSpPr>
          <p:nvPr/>
        </p:nvSpPr>
        <p:spPr bwMode="auto">
          <a:xfrm>
            <a:off x="3081338" y="5854700"/>
            <a:ext cx="2886075" cy="361950"/>
          </a:xfrm>
          <a:prstGeom prst="rect">
            <a:avLst/>
          </a:prstGeom>
          <a:noFill/>
          <a:ln w="9525" algn="ctr">
            <a:noFill/>
            <a:miter lim="800000"/>
            <a:headEnd/>
            <a:tailEnd/>
          </a:ln>
        </p:spPr>
        <p:txBody>
          <a:bodyPr wrap="none" lIns="0" tIns="0" rIns="0" bIns="0" anchor="ctr"/>
          <a:lstStyle/>
          <a:p>
            <a:pPr algn="ctr" eaLnBrk="0" hangingPunct="0"/>
            <a:r>
              <a:rPr lang="de-DE" sz="1400" dirty="0">
                <a:solidFill>
                  <a:srgbClr val="000000"/>
                </a:solidFill>
                <a:latin typeface="Helvetica" pitchFamily="34" charset="0"/>
                <a:ea typeface="宋体" charset="-122"/>
              </a:rPr>
              <a:t>b) </a:t>
            </a:r>
            <a:r>
              <a:rPr lang="en-GB" sz="1400" dirty="0" smtClean="0">
                <a:solidFill>
                  <a:srgbClr val="000000"/>
                </a:solidFill>
                <a:latin typeface="Helvetica" pitchFamily="34" charset="0"/>
                <a:ea typeface="宋体" charset="-122"/>
              </a:rPr>
              <a:t>Federated User Administration</a:t>
            </a:r>
            <a:endParaRPr lang="en-GB" sz="1400" dirty="0">
              <a:solidFill>
                <a:srgbClr val="000000"/>
              </a:solidFill>
              <a:latin typeface="Helvetica" pitchFamily="34" charset="0"/>
              <a:ea typeface="宋体" charset="-122"/>
            </a:endParaRPr>
          </a:p>
        </p:txBody>
      </p:sp>
      <p:sp>
        <p:nvSpPr>
          <p:cNvPr id="61" name="Rectangle 112"/>
          <p:cNvSpPr>
            <a:spLocks noChangeArrowheads="1"/>
          </p:cNvSpPr>
          <p:nvPr/>
        </p:nvSpPr>
        <p:spPr bwMode="auto">
          <a:xfrm>
            <a:off x="6278563" y="5854700"/>
            <a:ext cx="3589337" cy="382588"/>
          </a:xfrm>
          <a:prstGeom prst="rect">
            <a:avLst/>
          </a:prstGeom>
          <a:noFill/>
          <a:ln w="9525" algn="ctr">
            <a:noFill/>
            <a:miter lim="800000"/>
            <a:headEnd/>
            <a:tailEnd/>
          </a:ln>
        </p:spPr>
        <p:txBody>
          <a:bodyPr wrap="none" lIns="0" tIns="0" rIns="0" bIns="0" anchor="ctr"/>
          <a:lstStyle/>
          <a:p>
            <a:pPr algn="ctr" eaLnBrk="0" hangingPunct="0"/>
            <a:r>
              <a:rPr lang="de-DE" sz="1400" dirty="0">
                <a:solidFill>
                  <a:srgbClr val="000000"/>
                </a:solidFill>
                <a:latin typeface="Helvetica" pitchFamily="34" charset="0"/>
                <a:ea typeface="宋体" charset="-122"/>
              </a:rPr>
              <a:t>c) </a:t>
            </a:r>
            <a:r>
              <a:rPr lang="en-GB" sz="1400" dirty="0" smtClean="0">
                <a:solidFill>
                  <a:srgbClr val="000000"/>
                </a:solidFill>
                <a:latin typeface="Helvetica" pitchFamily="34" charset="0"/>
                <a:ea typeface="宋体" charset="-122"/>
              </a:rPr>
              <a:t>Authorized Access to Resources</a:t>
            </a:r>
            <a:endParaRPr lang="en-GB" sz="1400" dirty="0">
              <a:solidFill>
                <a:srgbClr val="000000"/>
              </a:solidFill>
              <a:latin typeface="Helvetica" pitchFamily="34" charset="0"/>
              <a:ea typeface="宋体" charset="-122"/>
            </a:endParaRPr>
          </a:p>
        </p:txBody>
      </p:sp>
      <p:sp>
        <p:nvSpPr>
          <p:cNvPr id="62" name="Rectangle 119"/>
          <p:cNvSpPr>
            <a:spLocks noChangeArrowheads="1"/>
          </p:cNvSpPr>
          <p:nvPr/>
        </p:nvSpPr>
        <p:spPr bwMode="auto">
          <a:xfrm>
            <a:off x="117475" y="5854700"/>
            <a:ext cx="2808288" cy="357188"/>
          </a:xfrm>
          <a:prstGeom prst="rect">
            <a:avLst/>
          </a:prstGeom>
          <a:noFill/>
          <a:ln w="9525" algn="ctr">
            <a:noFill/>
            <a:miter lim="800000"/>
            <a:headEnd/>
            <a:tailEnd/>
          </a:ln>
        </p:spPr>
        <p:txBody>
          <a:bodyPr wrap="none" lIns="0" tIns="0" rIns="0" bIns="0" anchor="ctr"/>
          <a:lstStyle/>
          <a:p>
            <a:pPr algn="ctr" eaLnBrk="0" hangingPunct="0"/>
            <a:r>
              <a:rPr lang="de-DE" sz="1400" dirty="0">
                <a:solidFill>
                  <a:srgbClr val="000000"/>
                </a:solidFill>
                <a:latin typeface="Helvetica" pitchFamily="34" charset="0"/>
                <a:ea typeface="宋体" charset="-122"/>
              </a:rPr>
              <a:t>a) </a:t>
            </a:r>
            <a:r>
              <a:rPr lang="en-GB" sz="1400" dirty="0" smtClean="0">
                <a:solidFill>
                  <a:srgbClr val="000000"/>
                </a:solidFill>
                <a:latin typeface="Helvetica" pitchFamily="34" charset="0"/>
                <a:ea typeface="宋体" charset="-122"/>
              </a:rPr>
              <a:t>PRACE Project Administration</a:t>
            </a:r>
            <a:endParaRPr lang="en-GB" sz="1400" dirty="0">
              <a:solidFill>
                <a:srgbClr val="000000"/>
              </a:solidFill>
              <a:latin typeface="Helvetica" pitchFamily="34" charset="0"/>
              <a:ea typeface="宋体" charset="-122"/>
            </a:endParaRPr>
          </a:p>
        </p:txBody>
      </p:sp>
      <p:sp>
        <p:nvSpPr>
          <p:cNvPr id="63" name="Rectangle 6"/>
          <p:cNvSpPr>
            <a:spLocks noChangeAspect="1" noChangeArrowheads="1"/>
          </p:cNvSpPr>
          <p:nvPr/>
        </p:nvSpPr>
        <p:spPr bwMode="auto">
          <a:xfrm>
            <a:off x="2616200" y="2425700"/>
            <a:ext cx="1079500" cy="928688"/>
          </a:xfrm>
          <a:prstGeom prst="rect">
            <a:avLst/>
          </a:prstGeom>
          <a:noFill/>
          <a:ln w="12700">
            <a:solidFill>
              <a:schemeClr val="bg2"/>
            </a:solidFill>
            <a:prstDash val="dash"/>
            <a:miter lim="800000"/>
            <a:headEnd/>
            <a:tailEnd/>
          </a:ln>
        </p:spPr>
        <p:txBody>
          <a:bodyPr anchor="ctr"/>
          <a:lstStyle/>
          <a:p>
            <a:endParaRPr lang="en-US"/>
          </a:p>
        </p:txBody>
      </p:sp>
      <p:sp>
        <p:nvSpPr>
          <p:cNvPr id="64" name="Rectangle 7"/>
          <p:cNvSpPr>
            <a:spLocks noChangeAspect="1" noChangeArrowheads="1"/>
          </p:cNvSpPr>
          <p:nvPr/>
        </p:nvSpPr>
        <p:spPr bwMode="auto">
          <a:xfrm>
            <a:off x="4537075" y="2371725"/>
            <a:ext cx="1117600" cy="968375"/>
          </a:xfrm>
          <a:prstGeom prst="rect">
            <a:avLst/>
          </a:prstGeom>
          <a:noFill/>
          <a:ln w="12700">
            <a:solidFill>
              <a:schemeClr val="bg2"/>
            </a:solidFill>
            <a:prstDash val="dash"/>
            <a:miter lim="800000"/>
            <a:headEnd/>
            <a:tailEnd/>
          </a:ln>
        </p:spPr>
        <p:txBody>
          <a:bodyPr anchor="ctr"/>
          <a:lstStyle/>
          <a:p>
            <a:endParaRPr lang="en-US"/>
          </a:p>
        </p:txBody>
      </p:sp>
      <p:sp>
        <p:nvSpPr>
          <p:cNvPr id="65" name="Rectangle 8"/>
          <p:cNvSpPr>
            <a:spLocks noChangeAspect="1" noChangeArrowheads="1"/>
          </p:cNvSpPr>
          <p:nvPr/>
        </p:nvSpPr>
        <p:spPr bwMode="auto">
          <a:xfrm>
            <a:off x="3514725" y="4581525"/>
            <a:ext cx="1028700" cy="1001713"/>
          </a:xfrm>
          <a:prstGeom prst="rect">
            <a:avLst/>
          </a:prstGeom>
          <a:noFill/>
          <a:ln w="12700">
            <a:solidFill>
              <a:schemeClr val="bg2"/>
            </a:solidFill>
            <a:prstDash val="dash"/>
            <a:miter lim="800000"/>
            <a:headEnd/>
            <a:tailEnd/>
          </a:ln>
        </p:spPr>
        <p:txBody>
          <a:bodyPr wrap="none" anchor="ctr"/>
          <a:lstStyle/>
          <a:p>
            <a:endParaRPr lang="en-US"/>
          </a:p>
        </p:txBody>
      </p:sp>
      <p:sp>
        <p:nvSpPr>
          <p:cNvPr id="66" name="Text Box 16"/>
          <p:cNvSpPr txBox="1">
            <a:spLocks noChangeAspect="1" noChangeArrowheads="1"/>
          </p:cNvSpPr>
          <p:nvPr/>
        </p:nvSpPr>
        <p:spPr bwMode="auto">
          <a:xfrm>
            <a:off x="5011738" y="3200400"/>
            <a:ext cx="519112" cy="319088"/>
          </a:xfrm>
          <a:prstGeom prst="rect">
            <a:avLst/>
          </a:prstGeom>
          <a:gradFill rotWithShape="1">
            <a:gsLst>
              <a:gs pos="0">
                <a:srgbClr val="FFFFFF"/>
              </a:gs>
              <a:gs pos="100000">
                <a:srgbClr val="C1DFFB"/>
              </a:gs>
            </a:gsLst>
            <a:lin ang="0" scaled="1"/>
          </a:gradFill>
          <a:ln w="9525">
            <a:noFill/>
            <a:miter lim="800000"/>
            <a:headEnd/>
            <a:tailEnd/>
          </a:ln>
        </p:spPr>
        <p:txBody>
          <a:bodyPr lIns="16466" tIns="3650" rIns="16466" bIns="3650"/>
          <a:lstStyle/>
          <a:p>
            <a:pPr algn="ctr"/>
            <a:r>
              <a:rPr lang="de-DE" sz="1200" b="1" dirty="0">
                <a:solidFill>
                  <a:schemeClr val="tx2"/>
                </a:solidFill>
              </a:rPr>
              <a:t> </a:t>
            </a:r>
            <a:r>
              <a:rPr lang="de-DE" sz="1000" b="1" dirty="0" err="1">
                <a:solidFill>
                  <a:schemeClr val="tx2"/>
                </a:solidFill>
              </a:rPr>
              <a:t>site</a:t>
            </a:r>
            <a:r>
              <a:rPr lang="de-DE" sz="1000" b="1" dirty="0">
                <a:solidFill>
                  <a:schemeClr val="tx2"/>
                </a:solidFill>
              </a:rPr>
              <a:t> B </a:t>
            </a:r>
          </a:p>
        </p:txBody>
      </p:sp>
      <p:sp>
        <p:nvSpPr>
          <p:cNvPr id="67" name="Text Box 22"/>
          <p:cNvSpPr txBox="1">
            <a:spLocks noChangeAspect="1" noChangeArrowheads="1"/>
          </p:cNvSpPr>
          <p:nvPr/>
        </p:nvSpPr>
        <p:spPr bwMode="auto">
          <a:xfrm>
            <a:off x="3970338" y="5476875"/>
            <a:ext cx="515937" cy="222250"/>
          </a:xfrm>
          <a:prstGeom prst="rect">
            <a:avLst/>
          </a:prstGeom>
          <a:gradFill rotWithShape="1">
            <a:gsLst>
              <a:gs pos="0">
                <a:srgbClr val="FFFFFF"/>
              </a:gs>
              <a:gs pos="100000">
                <a:srgbClr val="C1DFFB"/>
              </a:gs>
            </a:gsLst>
            <a:lin ang="0" scaled="1"/>
          </a:gradFill>
          <a:ln w="9525">
            <a:noFill/>
            <a:miter lim="800000"/>
            <a:headEnd/>
            <a:tailEnd/>
          </a:ln>
        </p:spPr>
        <p:txBody>
          <a:bodyPr lIns="16466" tIns="3650" rIns="16466" bIns="3650"/>
          <a:lstStyle/>
          <a:p>
            <a:pPr algn="ctr"/>
            <a:r>
              <a:rPr lang="de-DE" sz="1000" b="1" dirty="0" err="1">
                <a:solidFill>
                  <a:schemeClr val="tx2"/>
                </a:solidFill>
              </a:rPr>
              <a:t>site</a:t>
            </a:r>
            <a:r>
              <a:rPr lang="de-DE" sz="1000" b="1" dirty="0">
                <a:solidFill>
                  <a:schemeClr val="tx2"/>
                </a:solidFill>
              </a:rPr>
              <a:t> C</a:t>
            </a:r>
          </a:p>
        </p:txBody>
      </p:sp>
      <p:pic>
        <p:nvPicPr>
          <p:cNvPr id="68" name="Picture 26" descr="j0195384"/>
          <p:cNvPicPr>
            <a:picLocks noChangeAspect="1" noChangeArrowheads="1"/>
          </p:cNvPicPr>
          <p:nvPr/>
        </p:nvPicPr>
        <p:blipFill>
          <a:blip r:embed="rId3" cstate="print"/>
          <a:srcRect/>
          <a:stretch>
            <a:fillRect/>
          </a:stretch>
        </p:blipFill>
        <p:spPr bwMode="auto">
          <a:xfrm flipH="1">
            <a:off x="2649538" y="2060575"/>
            <a:ext cx="452437" cy="558800"/>
          </a:xfrm>
          <a:prstGeom prst="rect">
            <a:avLst/>
          </a:prstGeom>
          <a:noFill/>
          <a:ln w="9525">
            <a:noFill/>
            <a:miter lim="800000"/>
            <a:headEnd/>
            <a:tailEnd/>
          </a:ln>
        </p:spPr>
      </p:pic>
      <p:pic>
        <p:nvPicPr>
          <p:cNvPr id="69" name="Picture 27" descr="j0195384"/>
          <p:cNvPicPr>
            <a:picLocks noChangeAspect="1" noChangeArrowheads="1"/>
          </p:cNvPicPr>
          <p:nvPr/>
        </p:nvPicPr>
        <p:blipFill>
          <a:blip r:embed="rId3" cstate="print"/>
          <a:srcRect/>
          <a:stretch>
            <a:fillRect/>
          </a:stretch>
        </p:blipFill>
        <p:spPr bwMode="auto">
          <a:xfrm flipH="1">
            <a:off x="3255963" y="5183188"/>
            <a:ext cx="409575" cy="504825"/>
          </a:xfrm>
          <a:prstGeom prst="rect">
            <a:avLst/>
          </a:prstGeom>
          <a:noFill/>
          <a:ln w="9525">
            <a:noFill/>
            <a:miter lim="800000"/>
            <a:headEnd/>
            <a:tailEnd/>
          </a:ln>
        </p:spPr>
      </p:pic>
      <p:pic>
        <p:nvPicPr>
          <p:cNvPr id="70" name="Picture 28" descr="j0195384"/>
          <p:cNvPicPr>
            <a:picLocks noChangeAspect="1" noChangeArrowheads="1"/>
          </p:cNvPicPr>
          <p:nvPr/>
        </p:nvPicPr>
        <p:blipFill>
          <a:blip r:embed="rId3" cstate="print"/>
          <a:srcRect/>
          <a:stretch>
            <a:fillRect/>
          </a:stretch>
        </p:blipFill>
        <p:spPr bwMode="auto">
          <a:xfrm>
            <a:off x="5226050" y="1989138"/>
            <a:ext cx="395288" cy="488950"/>
          </a:xfrm>
          <a:prstGeom prst="rect">
            <a:avLst/>
          </a:prstGeom>
          <a:noFill/>
          <a:ln w="9525">
            <a:noFill/>
            <a:miter lim="800000"/>
            <a:headEnd/>
            <a:tailEnd/>
          </a:ln>
        </p:spPr>
      </p:pic>
      <p:sp>
        <p:nvSpPr>
          <p:cNvPr id="71" name="Text Box 43"/>
          <p:cNvSpPr txBox="1">
            <a:spLocks noChangeAspect="1" noChangeArrowheads="1"/>
          </p:cNvSpPr>
          <p:nvPr/>
        </p:nvSpPr>
        <p:spPr bwMode="auto">
          <a:xfrm>
            <a:off x="2651125" y="3240088"/>
            <a:ext cx="434975" cy="230187"/>
          </a:xfrm>
          <a:prstGeom prst="rect">
            <a:avLst/>
          </a:prstGeom>
          <a:gradFill rotWithShape="1">
            <a:gsLst>
              <a:gs pos="0">
                <a:srgbClr val="FFFFFF"/>
              </a:gs>
              <a:gs pos="100000">
                <a:srgbClr val="C1DFFB"/>
              </a:gs>
            </a:gsLst>
            <a:lin ang="0" scaled="1"/>
          </a:gradFill>
          <a:ln w="9525">
            <a:noFill/>
            <a:miter lim="800000"/>
            <a:headEnd/>
            <a:tailEnd/>
          </a:ln>
        </p:spPr>
        <p:txBody>
          <a:bodyPr lIns="0" tIns="0" rIns="0" bIns="0"/>
          <a:lstStyle/>
          <a:p>
            <a:pPr algn="ctr"/>
            <a:r>
              <a:rPr lang="de-DE" sz="1000" b="1" dirty="0" err="1">
                <a:solidFill>
                  <a:schemeClr val="tx2"/>
                </a:solidFill>
              </a:rPr>
              <a:t>site</a:t>
            </a:r>
            <a:r>
              <a:rPr lang="de-DE" sz="1000" b="1" dirty="0">
                <a:solidFill>
                  <a:schemeClr val="tx2"/>
                </a:solidFill>
              </a:rPr>
              <a:t> A</a:t>
            </a:r>
            <a:endParaRPr lang="de-DE" sz="1000" dirty="0">
              <a:solidFill>
                <a:schemeClr val="tx2"/>
              </a:solidFill>
            </a:endParaRPr>
          </a:p>
        </p:txBody>
      </p:sp>
      <p:grpSp>
        <p:nvGrpSpPr>
          <p:cNvPr id="72" name="Group 109"/>
          <p:cNvGrpSpPr>
            <a:grpSpLocks/>
          </p:cNvGrpSpPr>
          <p:nvPr/>
        </p:nvGrpSpPr>
        <p:grpSpPr bwMode="auto">
          <a:xfrm>
            <a:off x="3729038" y="3644900"/>
            <a:ext cx="793750" cy="719138"/>
            <a:chOff x="1821" y="1247"/>
            <a:chExt cx="461" cy="346"/>
          </a:xfrm>
        </p:grpSpPr>
        <p:sp>
          <p:nvSpPr>
            <p:cNvPr id="73" name="AutoShape 110"/>
            <p:cNvSpPr>
              <a:spLocks noChangeArrowheads="1"/>
            </p:cNvSpPr>
            <p:nvPr/>
          </p:nvSpPr>
          <p:spPr bwMode="auto">
            <a:xfrm>
              <a:off x="1821" y="1247"/>
              <a:ext cx="460" cy="346"/>
            </a:xfrm>
            <a:prstGeom prst="can">
              <a:avLst>
                <a:gd name="adj" fmla="val 50000"/>
              </a:avLst>
            </a:prstGeom>
            <a:gradFill rotWithShape="1">
              <a:gsLst>
                <a:gs pos="0">
                  <a:schemeClr val="bg1"/>
                </a:gs>
                <a:gs pos="50000">
                  <a:srgbClr val="FC845E"/>
                </a:gs>
                <a:gs pos="100000">
                  <a:schemeClr val="bg1"/>
                </a:gs>
              </a:gsLst>
              <a:lin ang="0" scaled="1"/>
            </a:gradFill>
            <a:ln w="9525">
              <a:solidFill>
                <a:schemeClr val="tx1"/>
              </a:solidFill>
              <a:round/>
              <a:headEnd/>
              <a:tailEnd/>
            </a:ln>
            <a:effectLst/>
          </p:spPr>
          <p:txBody>
            <a:bodyPr wrap="none" anchor="ctr"/>
            <a:lstStyle/>
            <a:p>
              <a:pPr>
                <a:defRPr/>
              </a:pPr>
              <a:endParaRPr lang="en-US"/>
            </a:p>
          </p:txBody>
        </p:sp>
        <p:sp>
          <p:nvSpPr>
            <p:cNvPr id="74" name="Text Box 111"/>
            <p:cNvSpPr txBox="1">
              <a:spLocks noChangeAspect="1" noChangeArrowheads="1"/>
            </p:cNvSpPr>
            <p:nvPr/>
          </p:nvSpPr>
          <p:spPr bwMode="auto">
            <a:xfrm>
              <a:off x="1863" y="1281"/>
              <a:ext cx="419" cy="193"/>
            </a:xfrm>
            <a:prstGeom prst="rect">
              <a:avLst/>
            </a:prstGeom>
            <a:noFill/>
            <a:ln w="9525">
              <a:noFill/>
              <a:miter lim="800000"/>
              <a:headEnd/>
              <a:tailEnd/>
            </a:ln>
          </p:spPr>
          <p:txBody>
            <a:bodyPr lIns="52696" tIns="26347" rIns="52696" bIns="26347"/>
            <a:lstStyle/>
            <a:p>
              <a:pPr algn="ctr"/>
              <a:r>
                <a:rPr lang="de-DE" sz="1400" b="1">
                  <a:solidFill>
                    <a:srgbClr val="000000"/>
                  </a:solidFill>
                </a:rPr>
                <a:t>LDAP</a:t>
              </a:r>
              <a:endParaRPr lang="de-DE" sz="1400" b="1"/>
            </a:p>
          </p:txBody>
        </p:sp>
      </p:grpSp>
      <p:grpSp>
        <p:nvGrpSpPr>
          <p:cNvPr id="75" name="Group 120"/>
          <p:cNvGrpSpPr>
            <a:grpSpLocks/>
          </p:cNvGrpSpPr>
          <p:nvPr/>
        </p:nvGrpSpPr>
        <p:grpSpPr bwMode="auto">
          <a:xfrm>
            <a:off x="2720975" y="2619375"/>
            <a:ext cx="512763" cy="376238"/>
            <a:chOff x="2721546" y="2618941"/>
            <a:chExt cx="512580" cy="376184"/>
          </a:xfrm>
        </p:grpSpPr>
        <p:graphicFrame>
          <p:nvGraphicFramePr>
            <p:cNvPr id="76" name="Object 17"/>
            <p:cNvGraphicFramePr>
              <a:graphicFrameLocks noChangeAspect="1"/>
            </p:cNvGraphicFramePr>
            <p:nvPr/>
          </p:nvGraphicFramePr>
          <p:xfrm>
            <a:off x="2721546" y="2618941"/>
            <a:ext cx="512580" cy="376184"/>
          </p:xfrm>
          <a:graphic>
            <a:graphicData uri="http://schemas.openxmlformats.org/presentationml/2006/ole">
              <p:oleObj spid="_x0000_s112645" r:id="rId4" imgW="818640" imgH="818640" progId="">
                <p:embed/>
              </p:oleObj>
            </a:graphicData>
          </a:graphic>
        </p:graphicFrame>
        <p:sp>
          <p:nvSpPr>
            <p:cNvPr id="77" name="Text Box 18"/>
            <p:cNvSpPr txBox="1">
              <a:spLocks noChangeAspect="1" noChangeArrowheads="1"/>
            </p:cNvSpPr>
            <p:nvPr/>
          </p:nvSpPr>
          <p:spPr bwMode="auto">
            <a:xfrm>
              <a:off x="2721546" y="2636912"/>
              <a:ext cx="483339" cy="328381"/>
            </a:xfrm>
            <a:prstGeom prst="rect">
              <a:avLst/>
            </a:prstGeom>
            <a:noFill/>
            <a:ln w="9525">
              <a:noFill/>
              <a:miter lim="800000"/>
              <a:headEnd/>
              <a:tailEnd/>
            </a:ln>
          </p:spPr>
          <p:txBody>
            <a:bodyPr lIns="52696" tIns="26347" rIns="52696" bIns="26347"/>
            <a:lstStyle/>
            <a:p>
              <a:pPr algn="ctr"/>
              <a:r>
                <a:rPr lang="de-DE" sz="1000" b="1">
                  <a:solidFill>
                    <a:srgbClr val="000000"/>
                  </a:solidFill>
                </a:rPr>
                <a:t>user</a:t>
              </a:r>
            </a:p>
            <a:p>
              <a:pPr algn="ctr"/>
              <a:r>
                <a:rPr lang="de-DE" sz="1000" b="1">
                  <a:solidFill>
                    <a:srgbClr val="000000"/>
                  </a:solidFill>
                </a:rPr>
                <a:t>DB</a:t>
              </a:r>
              <a:endParaRPr lang="de-DE" sz="1000" b="1"/>
            </a:p>
          </p:txBody>
        </p:sp>
      </p:grpSp>
      <p:sp>
        <p:nvSpPr>
          <p:cNvPr id="78" name="AutoShape 144"/>
          <p:cNvSpPr>
            <a:spLocks noChangeArrowheads="1"/>
          </p:cNvSpPr>
          <p:nvPr/>
        </p:nvSpPr>
        <p:spPr bwMode="auto">
          <a:xfrm rot="13395858">
            <a:off x="3322638" y="3257550"/>
            <a:ext cx="739775" cy="158750"/>
          </a:xfrm>
          <a:custGeom>
            <a:avLst/>
            <a:gdLst>
              <a:gd name="T0" fmla="*/ 2147483647 w 21600"/>
              <a:gd name="T1" fmla="*/ 0 h 21600"/>
              <a:gd name="T2" fmla="*/ 0 w 21600"/>
              <a:gd name="T3" fmla="*/ 52471810 h 21600"/>
              <a:gd name="T4" fmla="*/ 2147483647 w 21600"/>
              <a:gd name="T5" fmla="*/ 106233374 h 21600"/>
              <a:gd name="T6" fmla="*/ 2147483647 w 21600"/>
              <a:gd name="T7" fmla="*/ 52471810 h 21600"/>
              <a:gd name="T8" fmla="*/ 17694720 60000 65536"/>
              <a:gd name="T9" fmla="*/ 11796480 60000 65536"/>
              <a:gd name="T10" fmla="*/ 5898240 60000 65536"/>
              <a:gd name="T11" fmla="*/ 0 60000 65536"/>
              <a:gd name="T12" fmla="*/ 3337 w 21600"/>
              <a:gd name="T13" fmla="*/ 5459 h 21600"/>
              <a:gd name="T14" fmla="*/ 18878 w 21600"/>
              <a:gd name="T15" fmla="*/ 16141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fr-FR"/>
          </a:p>
        </p:txBody>
      </p:sp>
      <p:pic>
        <p:nvPicPr>
          <p:cNvPr id="79" name="Picture 50" descr="logo_juelich_412"/>
          <p:cNvPicPr>
            <a:picLocks noChangeAspect="1" noChangeArrowheads="1"/>
          </p:cNvPicPr>
          <p:nvPr/>
        </p:nvPicPr>
        <p:blipFill>
          <a:blip r:embed="rId5" cstate="print"/>
          <a:srcRect/>
          <a:stretch>
            <a:fillRect/>
          </a:stretch>
        </p:blipFill>
        <p:spPr bwMode="auto">
          <a:xfrm>
            <a:off x="6681788" y="2060575"/>
            <a:ext cx="782637" cy="347663"/>
          </a:xfrm>
          <a:prstGeom prst="rect">
            <a:avLst/>
          </a:prstGeom>
          <a:noFill/>
          <a:ln w="9525">
            <a:noFill/>
            <a:miter lim="800000"/>
            <a:headEnd/>
            <a:tailEnd/>
          </a:ln>
        </p:spPr>
      </p:pic>
      <p:pic>
        <p:nvPicPr>
          <p:cNvPr id="80" name="Picture 54" descr="cineca"/>
          <p:cNvPicPr>
            <a:picLocks noChangeAspect="1" noChangeArrowheads="1"/>
          </p:cNvPicPr>
          <p:nvPr/>
        </p:nvPicPr>
        <p:blipFill>
          <a:blip r:embed="rId6" cstate="print">
            <a:lum bright="64000" contrast="-70000"/>
            <a:grayscl/>
          </a:blip>
          <a:srcRect/>
          <a:stretch>
            <a:fillRect/>
          </a:stretch>
        </p:blipFill>
        <p:spPr bwMode="auto">
          <a:xfrm>
            <a:off x="6059488" y="4595813"/>
            <a:ext cx="579437" cy="303212"/>
          </a:xfrm>
          <a:prstGeom prst="rect">
            <a:avLst/>
          </a:prstGeom>
          <a:noFill/>
          <a:ln w="9525">
            <a:noFill/>
            <a:miter lim="800000"/>
            <a:headEnd/>
            <a:tailEnd/>
          </a:ln>
        </p:spPr>
      </p:pic>
      <p:pic>
        <p:nvPicPr>
          <p:cNvPr id="81" name="Picture 60" descr="hlrs_big"/>
          <p:cNvPicPr preferRelativeResize="0">
            <a:picLocks noChangeAspect="1" noChangeArrowheads="1"/>
          </p:cNvPicPr>
          <p:nvPr/>
        </p:nvPicPr>
        <p:blipFill>
          <a:blip r:embed="rId7" cstate="print">
            <a:lum bright="64000" contrast="-70000"/>
            <a:grayscl/>
          </a:blip>
          <a:srcRect/>
          <a:stretch>
            <a:fillRect/>
          </a:stretch>
        </p:blipFill>
        <p:spPr bwMode="auto">
          <a:xfrm>
            <a:off x="8447088" y="2289175"/>
            <a:ext cx="498475" cy="266700"/>
          </a:xfrm>
          <a:prstGeom prst="rect">
            <a:avLst/>
          </a:prstGeom>
          <a:solidFill>
            <a:schemeClr val="bg1"/>
          </a:solidFill>
          <a:ln w="9525" cap="rnd">
            <a:solidFill>
              <a:srgbClr val="CC0000"/>
            </a:solidFill>
            <a:prstDash val="sysDot"/>
            <a:miter lim="800000"/>
            <a:headEnd/>
            <a:tailEnd/>
          </a:ln>
        </p:spPr>
      </p:pic>
      <p:pic>
        <p:nvPicPr>
          <p:cNvPr id="82" name="Picture 63" descr="logo_bsc_short"/>
          <p:cNvPicPr preferRelativeResize="0">
            <a:picLocks noChangeAspect="1" noChangeArrowheads="1"/>
          </p:cNvPicPr>
          <p:nvPr/>
        </p:nvPicPr>
        <p:blipFill>
          <a:blip r:embed="rId8" cstate="print">
            <a:lum bright="64000" contrast="-70000"/>
            <a:grayscl/>
          </a:blip>
          <a:srcRect/>
          <a:stretch>
            <a:fillRect/>
          </a:stretch>
        </p:blipFill>
        <p:spPr bwMode="auto">
          <a:xfrm>
            <a:off x="7329488" y="4941888"/>
            <a:ext cx="325437" cy="396875"/>
          </a:xfrm>
          <a:prstGeom prst="rect">
            <a:avLst/>
          </a:prstGeom>
          <a:solidFill>
            <a:schemeClr val="bg1"/>
          </a:solidFill>
          <a:ln w="9525" cap="rnd">
            <a:solidFill>
              <a:srgbClr val="000000"/>
            </a:solidFill>
            <a:prstDash val="sysDot"/>
            <a:miter lim="800000"/>
            <a:headEnd/>
            <a:tailEnd/>
          </a:ln>
        </p:spPr>
      </p:pic>
      <p:pic>
        <p:nvPicPr>
          <p:cNvPr id="83" name="Picture 64" descr="jugene_72rack_0805"/>
          <p:cNvPicPr preferRelativeResize="0">
            <a:picLocks noChangeAspect="1" noChangeArrowheads="1"/>
          </p:cNvPicPr>
          <p:nvPr/>
        </p:nvPicPr>
        <p:blipFill>
          <a:blip r:embed="rId9" cstate="print"/>
          <a:srcRect t="16475"/>
          <a:stretch>
            <a:fillRect/>
          </a:stretch>
        </p:blipFill>
        <p:spPr bwMode="auto">
          <a:xfrm>
            <a:off x="6681788" y="2420938"/>
            <a:ext cx="827087" cy="390525"/>
          </a:xfrm>
          <a:prstGeom prst="rect">
            <a:avLst/>
          </a:prstGeom>
          <a:noFill/>
          <a:ln w="9525">
            <a:noFill/>
            <a:miter lim="800000"/>
            <a:headEnd/>
            <a:tailEnd/>
          </a:ln>
        </p:spPr>
      </p:pic>
      <p:pic>
        <p:nvPicPr>
          <p:cNvPr id="84" name="Picture 71" descr="logo-lrz-kl"/>
          <p:cNvPicPr preferRelativeResize="0">
            <a:picLocks noChangeAspect="1" noChangeArrowheads="1"/>
          </p:cNvPicPr>
          <p:nvPr/>
        </p:nvPicPr>
        <p:blipFill>
          <a:blip r:embed="rId10" cstate="print">
            <a:lum bright="64000" contrast="-70000"/>
            <a:grayscl/>
          </a:blip>
          <a:srcRect/>
          <a:stretch>
            <a:fillRect/>
          </a:stretch>
        </p:blipFill>
        <p:spPr bwMode="auto">
          <a:xfrm>
            <a:off x="9417050" y="3716338"/>
            <a:ext cx="325438" cy="465137"/>
          </a:xfrm>
          <a:prstGeom prst="rect">
            <a:avLst/>
          </a:prstGeom>
          <a:solidFill>
            <a:schemeClr val="bg1"/>
          </a:solidFill>
          <a:ln w="9525" cap="rnd">
            <a:solidFill>
              <a:srgbClr val="CC0000"/>
            </a:solidFill>
            <a:prstDash val="sysDot"/>
            <a:miter lim="800000"/>
            <a:headEnd/>
            <a:tailEnd/>
          </a:ln>
        </p:spPr>
      </p:pic>
      <p:sp>
        <p:nvSpPr>
          <p:cNvPr id="85" name="Line 78"/>
          <p:cNvSpPr>
            <a:spLocks noChangeShapeType="1"/>
          </p:cNvSpPr>
          <p:nvPr/>
        </p:nvSpPr>
        <p:spPr bwMode="auto">
          <a:xfrm flipH="1" flipV="1">
            <a:off x="7040563" y="2852738"/>
            <a:ext cx="504825" cy="863600"/>
          </a:xfrm>
          <a:prstGeom prst="line">
            <a:avLst/>
          </a:prstGeom>
          <a:noFill/>
          <a:ln w="9525">
            <a:solidFill>
              <a:srgbClr val="000000"/>
            </a:solidFill>
            <a:round/>
            <a:headEnd/>
            <a:tailEnd/>
          </a:ln>
        </p:spPr>
        <p:txBody>
          <a:bodyPr wrap="none" lIns="57607" tIns="28804" rIns="57607" bIns="28804" anchor="ctr"/>
          <a:lstStyle/>
          <a:p>
            <a:endParaRPr lang="fr-FR"/>
          </a:p>
        </p:txBody>
      </p:sp>
      <p:sp>
        <p:nvSpPr>
          <p:cNvPr id="86" name="Line 79"/>
          <p:cNvSpPr>
            <a:spLocks noChangeShapeType="1"/>
          </p:cNvSpPr>
          <p:nvPr/>
        </p:nvSpPr>
        <p:spPr bwMode="auto">
          <a:xfrm flipH="1" flipV="1">
            <a:off x="6608763" y="3357563"/>
            <a:ext cx="1077912" cy="538162"/>
          </a:xfrm>
          <a:prstGeom prst="line">
            <a:avLst/>
          </a:prstGeom>
          <a:noFill/>
          <a:ln w="9525">
            <a:solidFill>
              <a:srgbClr val="969696"/>
            </a:solidFill>
            <a:round/>
            <a:headEnd/>
            <a:tailEnd/>
          </a:ln>
        </p:spPr>
        <p:txBody>
          <a:bodyPr wrap="none" lIns="57607" tIns="28804" rIns="57607" bIns="28804" anchor="ctr"/>
          <a:lstStyle/>
          <a:p>
            <a:endParaRPr lang="fr-FR"/>
          </a:p>
        </p:txBody>
      </p:sp>
      <p:sp>
        <p:nvSpPr>
          <p:cNvPr id="87" name="Line 81"/>
          <p:cNvSpPr>
            <a:spLocks noChangeShapeType="1"/>
          </p:cNvSpPr>
          <p:nvPr/>
        </p:nvSpPr>
        <p:spPr bwMode="auto">
          <a:xfrm flipH="1">
            <a:off x="6934200" y="3829050"/>
            <a:ext cx="752475" cy="581025"/>
          </a:xfrm>
          <a:prstGeom prst="line">
            <a:avLst/>
          </a:prstGeom>
          <a:noFill/>
          <a:ln w="9525">
            <a:solidFill>
              <a:srgbClr val="969696"/>
            </a:solidFill>
            <a:round/>
            <a:headEnd/>
            <a:tailEnd/>
          </a:ln>
        </p:spPr>
        <p:txBody>
          <a:bodyPr wrap="none" lIns="57607" tIns="28804" rIns="57607" bIns="28804" anchor="ctr"/>
          <a:lstStyle/>
          <a:p>
            <a:endParaRPr lang="fr-FR"/>
          </a:p>
        </p:txBody>
      </p:sp>
      <p:sp>
        <p:nvSpPr>
          <p:cNvPr id="88" name="Line 82"/>
          <p:cNvSpPr>
            <a:spLocks noChangeShapeType="1"/>
          </p:cNvSpPr>
          <p:nvPr/>
        </p:nvSpPr>
        <p:spPr bwMode="auto">
          <a:xfrm flipH="1">
            <a:off x="7467600" y="3829050"/>
            <a:ext cx="266700" cy="908050"/>
          </a:xfrm>
          <a:prstGeom prst="line">
            <a:avLst/>
          </a:prstGeom>
          <a:noFill/>
          <a:ln w="9525">
            <a:solidFill>
              <a:srgbClr val="969696"/>
            </a:solidFill>
            <a:round/>
            <a:headEnd/>
            <a:tailEnd/>
          </a:ln>
        </p:spPr>
        <p:txBody>
          <a:bodyPr wrap="none" lIns="57607" tIns="28804" rIns="57607" bIns="28804" anchor="ctr"/>
          <a:lstStyle/>
          <a:p>
            <a:endParaRPr lang="fr-FR"/>
          </a:p>
        </p:txBody>
      </p:sp>
      <p:sp>
        <p:nvSpPr>
          <p:cNvPr id="89" name="Line 86"/>
          <p:cNvSpPr>
            <a:spLocks noChangeShapeType="1"/>
          </p:cNvSpPr>
          <p:nvPr/>
        </p:nvSpPr>
        <p:spPr bwMode="auto">
          <a:xfrm>
            <a:off x="7821613" y="3829050"/>
            <a:ext cx="1111250" cy="66675"/>
          </a:xfrm>
          <a:prstGeom prst="line">
            <a:avLst/>
          </a:prstGeom>
          <a:noFill/>
          <a:ln w="9525">
            <a:solidFill>
              <a:srgbClr val="000000"/>
            </a:solidFill>
            <a:round/>
            <a:headEnd/>
            <a:tailEnd/>
          </a:ln>
        </p:spPr>
        <p:txBody>
          <a:bodyPr wrap="none" lIns="57607" tIns="28804" rIns="57607" bIns="28804" anchor="ctr"/>
          <a:lstStyle/>
          <a:p>
            <a:endParaRPr lang="fr-FR"/>
          </a:p>
        </p:txBody>
      </p:sp>
      <p:sp>
        <p:nvSpPr>
          <p:cNvPr id="90" name="Line 89"/>
          <p:cNvSpPr>
            <a:spLocks noChangeShapeType="1"/>
          </p:cNvSpPr>
          <p:nvPr/>
        </p:nvSpPr>
        <p:spPr bwMode="auto">
          <a:xfrm flipV="1">
            <a:off x="7910513" y="2924175"/>
            <a:ext cx="622300" cy="838200"/>
          </a:xfrm>
          <a:prstGeom prst="line">
            <a:avLst/>
          </a:prstGeom>
          <a:noFill/>
          <a:ln w="9525">
            <a:solidFill>
              <a:srgbClr val="969696"/>
            </a:solidFill>
            <a:round/>
            <a:headEnd/>
            <a:tailEnd/>
          </a:ln>
        </p:spPr>
        <p:txBody>
          <a:bodyPr wrap="none" lIns="57607" tIns="28804" rIns="57607" bIns="28804" anchor="ctr"/>
          <a:lstStyle/>
          <a:p>
            <a:endParaRPr lang="fr-FR"/>
          </a:p>
        </p:txBody>
      </p:sp>
      <p:sp>
        <p:nvSpPr>
          <p:cNvPr id="91" name="Text Box 172"/>
          <p:cNvSpPr txBox="1">
            <a:spLocks noChangeArrowheads="1"/>
          </p:cNvSpPr>
          <p:nvPr/>
        </p:nvSpPr>
        <p:spPr bwMode="auto">
          <a:xfrm rot="2572734">
            <a:off x="7037388" y="3214688"/>
            <a:ext cx="404812" cy="153987"/>
          </a:xfrm>
          <a:prstGeom prst="rect">
            <a:avLst/>
          </a:prstGeom>
          <a:solidFill>
            <a:schemeClr val="bg1"/>
          </a:solidFill>
          <a:ln w="9525">
            <a:noFill/>
            <a:miter lim="800000"/>
            <a:headEnd/>
            <a:tailEnd/>
          </a:ln>
        </p:spPr>
        <p:txBody>
          <a:bodyPr wrap="none" lIns="10800" tIns="0" rIns="10800" bIns="0">
            <a:spAutoFit/>
          </a:bodyPr>
          <a:lstStyle/>
          <a:p>
            <a:pPr>
              <a:spcBef>
                <a:spcPct val="50000"/>
              </a:spcBef>
            </a:pPr>
            <a:r>
              <a:rPr lang="de-DE" sz="1000" b="1">
                <a:latin typeface="Arial Narrow" pitchFamily="34" charset="0"/>
              </a:rPr>
              <a:t>allowed</a:t>
            </a:r>
          </a:p>
        </p:txBody>
      </p:sp>
      <p:grpSp>
        <p:nvGrpSpPr>
          <p:cNvPr id="92" name="Group 176"/>
          <p:cNvGrpSpPr>
            <a:grpSpLocks/>
          </p:cNvGrpSpPr>
          <p:nvPr/>
        </p:nvGrpSpPr>
        <p:grpSpPr bwMode="auto">
          <a:xfrm>
            <a:off x="7473950" y="3306763"/>
            <a:ext cx="665163" cy="860425"/>
            <a:chOff x="4458" y="2284"/>
            <a:chExt cx="340" cy="302"/>
          </a:xfrm>
        </p:grpSpPr>
        <p:pic>
          <p:nvPicPr>
            <p:cNvPr id="93" name="Picture 90" descr="notebook2"/>
            <p:cNvPicPr>
              <a:picLocks noChangeAspect="1" noChangeArrowheads="1"/>
            </p:cNvPicPr>
            <p:nvPr/>
          </p:nvPicPr>
          <p:blipFill>
            <a:blip r:embed="rId11" cstate="print"/>
            <a:srcRect/>
            <a:stretch>
              <a:fillRect/>
            </a:stretch>
          </p:blipFill>
          <p:spPr bwMode="auto">
            <a:xfrm>
              <a:off x="4458" y="2302"/>
              <a:ext cx="340" cy="284"/>
            </a:xfrm>
            <a:prstGeom prst="rect">
              <a:avLst/>
            </a:prstGeom>
            <a:noFill/>
            <a:ln w="9525">
              <a:noFill/>
              <a:miter lim="800000"/>
              <a:headEnd/>
              <a:tailEnd/>
            </a:ln>
          </p:spPr>
        </p:pic>
        <p:sp>
          <p:nvSpPr>
            <p:cNvPr id="94" name="Rectangle 91"/>
            <p:cNvSpPr>
              <a:spLocks noChangeArrowheads="1"/>
            </p:cNvSpPr>
            <p:nvPr/>
          </p:nvSpPr>
          <p:spPr bwMode="auto">
            <a:xfrm>
              <a:off x="4477" y="2284"/>
              <a:ext cx="194" cy="91"/>
            </a:xfrm>
            <a:prstGeom prst="rect">
              <a:avLst/>
            </a:prstGeom>
            <a:solidFill>
              <a:srgbClr val="FFFFFF"/>
            </a:solidFill>
            <a:ln w="9525" algn="ctr">
              <a:noFill/>
              <a:miter lim="800000"/>
              <a:headEnd/>
              <a:tailEnd/>
            </a:ln>
          </p:spPr>
          <p:txBody>
            <a:bodyPr wrap="none" lIns="0" tIns="0" rIns="0" bIns="0" anchor="ctr"/>
            <a:lstStyle/>
            <a:p>
              <a:pPr algn="ctr" eaLnBrk="0" hangingPunct="0"/>
              <a:r>
                <a:rPr lang="de-DE" sz="1200" b="1">
                  <a:solidFill>
                    <a:srgbClr val="000000"/>
                  </a:solidFill>
                  <a:latin typeface="Arial Narrow" pitchFamily="34" charset="0"/>
                  <a:ea typeface="宋体" charset="-122"/>
                </a:rPr>
                <a:t>User</a:t>
              </a:r>
            </a:p>
          </p:txBody>
        </p:sp>
      </p:grpSp>
      <p:sp>
        <p:nvSpPr>
          <p:cNvPr id="95" name="Text Box 190"/>
          <p:cNvSpPr txBox="1">
            <a:spLocks noChangeArrowheads="1"/>
          </p:cNvSpPr>
          <p:nvPr/>
        </p:nvSpPr>
        <p:spPr bwMode="auto">
          <a:xfrm>
            <a:off x="5097463" y="3716338"/>
            <a:ext cx="698500" cy="184150"/>
          </a:xfrm>
          <a:prstGeom prst="rect">
            <a:avLst/>
          </a:prstGeom>
          <a:noFill/>
          <a:ln w="9525">
            <a:noFill/>
            <a:miter lim="800000"/>
            <a:headEnd/>
            <a:tailEnd/>
          </a:ln>
        </p:spPr>
        <p:txBody>
          <a:bodyPr lIns="0" tIns="0" rIns="0" bIns="0">
            <a:spAutoFit/>
          </a:bodyPr>
          <a:lstStyle/>
          <a:p>
            <a:pPr>
              <a:spcBef>
                <a:spcPct val="50000"/>
              </a:spcBef>
            </a:pPr>
            <a:r>
              <a:rPr lang="de-DE" sz="1200"/>
              <a:t>authz</a:t>
            </a:r>
          </a:p>
        </p:txBody>
      </p:sp>
      <p:sp>
        <p:nvSpPr>
          <p:cNvPr id="96" name="AutoShape 144"/>
          <p:cNvSpPr>
            <a:spLocks noChangeArrowheads="1"/>
          </p:cNvSpPr>
          <p:nvPr/>
        </p:nvSpPr>
        <p:spPr bwMode="auto">
          <a:xfrm rot="18600000">
            <a:off x="4306887" y="3252788"/>
            <a:ext cx="739775" cy="158750"/>
          </a:xfrm>
          <a:custGeom>
            <a:avLst/>
            <a:gdLst>
              <a:gd name="T0" fmla="*/ 2147483647 w 21600"/>
              <a:gd name="T1" fmla="*/ 0 h 21600"/>
              <a:gd name="T2" fmla="*/ 0 w 21600"/>
              <a:gd name="T3" fmla="*/ 52471810 h 21600"/>
              <a:gd name="T4" fmla="*/ 2147483647 w 21600"/>
              <a:gd name="T5" fmla="*/ 106209973 h 21600"/>
              <a:gd name="T6" fmla="*/ 2147483647 w 21600"/>
              <a:gd name="T7" fmla="*/ 52471810 h 21600"/>
              <a:gd name="T8" fmla="*/ 17694720 60000 65536"/>
              <a:gd name="T9" fmla="*/ 11796480 60000 65536"/>
              <a:gd name="T10" fmla="*/ 5898240 60000 65536"/>
              <a:gd name="T11" fmla="*/ 0 60000 65536"/>
              <a:gd name="T12" fmla="*/ 3337 w 21600"/>
              <a:gd name="T13" fmla="*/ 5459 h 21600"/>
              <a:gd name="T14" fmla="*/ 18878 w 21600"/>
              <a:gd name="T15" fmla="*/ 16141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fr-FR"/>
          </a:p>
        </p:txBody>
      </p:sp>
      <p:pic>
        <p:nvPicPr>
          <p:cNvPr id="98" name="Picture 4" descr="j0195384"/>
          <p:cNvPicPr>
            <a:picLocks noChangeAspect="1" noChangeArrowheads="1"/>
          </p:cNvPicPr>
          <p:nvPr/>
        </p:nvPicPr>
        <p:blipFill>
          <a:blip r:embed="rId3" cstate="print"/>
          <a:srcRect/>
          <a:stretch>
            <a:fillRect/>
          </a:stretch>
        </p:blipFill>
        <p:spPr bwMode="auto">
          <a:xfrm flipH="1">
            <a:off x="346075" y="3699902"/>
            <a:ext cx="801231" cy="989573"/>
          </a:xfrm>
          <a:prstGeom prst="rect">
            <a:avLst/>
          </a:prstGeom>
          <a:noFill/>
          <a:ln w="9525">
            <a:noFill/>
            <a:miter lim="800000"/>
            <a:headEnd/>
            <a:tailEnd/>
          </a:ln>
        </p:spPr>
      </p:pic>
      <p:sp>
        <p:nvSpPr>
          <p:cNvPr id="99" name="AutoShape 3"/>
          <p:cNvSpPr>
            <a:spLocks noChangeArrowheads="1"/>
          </p:cNvSpPr>
          <p:nvPr/>
        </p:nvSpPr>
        <p:spPr bwMode="auto">
          <a:xfrm>
            <a:off x="1222958" y="3743560"/>
            <a:ext cx="778880" cy="752574"/>
          </a:xfrm>
          <a:prstGeom prst="can">
            <a:avLst>
              <a:gd name="adj" fmla="val 50000"/>
            </a:avLst>
          </a:prstGeom>
          <a:solidFill>
            <a:schemeClr val="bg1"/>
          </a:solidFill>
          <a:ln w="9525">
            <a:solidFill>
              <a:schemeClr val="tx1"/>
            </a:solidFill>
            <a:round/>
            <a:headEnd/>
            <a:tailEnd/>
          </a:ln>
        </p:spPr>
        <p:txBody>
          <a:bodyPr wrap="none" anchor="ctr"/>
          <a:lstStyle/>
          <a:p>
            <a:pPr algn="ctr"/>
            <a:r>
              <a:rPr lang="de-DE" sz="800" b="1" dirty="0">
                <a:solidFill>
                  <a:schemeClr val="tx2"/>
                </a:solidFill>
              </a:rPr>
              <a:t/>
            </a:r>
            <a:br>
              <a:rPr lang="de-DE" sz="800" b="1" dirty="0">
                <a:solidFill>
                  <a:schemeClr val="tx2"/>
                </a:solidFill>
              </a:rPr>
            </a:br>
            <a:r>
              <a:rPr lang="de-DE" sz="1200" b="1" dirty="0">
                <a:solidFill>
                  <a:schemeClr val="tx2"/>
                </a:solidFill>
              </a:rPr>
              <a:t>Review DB</a:t>
            </a:r>
          </a:p>
        </p:txBody>
      </p:sp>
      <p:sp>
        <p:nvSpPr>
          <p:cNvPr id="100" name="Text Box 149"/>
          <p:cNvSpPr txBox="1">
            <a:spLocks noChangeArrowheads="1"/>
          </p:cNvSpPr>
          <p:nvPr/>
        </p:nvSpPr>
        <p:spPr bwMode="auto">
          <a:xfrm>
            <a:off x="2145482" y="3717032"/>
            <a:ext cx="1300393" cy="184592"/>
          </a:xfrm>
          <a:prstGeom prst="rect">
            <a:avLst/>
          </a:prstGeom>
          <a:noFill/>
          <a:ln w="9525">
            <a:noFill/>
            <a:miter lim="800000"/>
            <a:headEnd/>
            <a:tailEnd/>
          </a:ln>
        </p:spPr>
        <p:txBody>
          <a:bodyPr wrap="none" lIns="0" tIns="0" rIns="0" bIns="0">
            <a:spAutoFit/>
          </a:bodyPr>
          <a:lstStyle/>
          <a:p>
            <a:pPr>
              <a:spcBef>
                <a:spcPct val="50000"/>
              </a:spcBef>
            </a:pPr>
            <a:r>
              <a:rPr lang="de-DE" sz="1200" b="1" dirty="0" smtClean="0">
                <a:solidFill>
                  <a:sysClr val="windowText" lastClr="000000"/>
                </a:solidFill>
                <a:latin typeface="Helvetica" pitchFamily="34" charset="0"/>
              </a:rPr>
              <a:t>Project  </a:t>
            </a:r>
            <a:r>
              <a:rPr lang="de-DE" sz="1200" b="1" dirty="0" err="1">
                <a:solidFill>
                  <a:sysClr val="windowText" lastClr="000000"/>
                </a:solidFill>
                <a:latin typeface="Helvetica" pitchFamily="34" charset="0"/>
              </a:rPr>
              <a:t>attributes</a:t>
            </a:r>
            <a:endParaRPr lang="de-DE" sz="1200" b="1" dirty="0">
              <a:solidFill>
                <a:sysClr val="windowText" lastClr="000000"/>
              </a:solidFill>
              <a:latin typeface="Helvetica" pitchFamily="34" charset="0"/>
            </a:endParaRPr>
          </a:p>
        </p:txBody>
      </p:sp>
      <p:grpSp>
        <p:nvGrpSpPr>
          <p:cNvPr id="101" name="Group 124"/>
          <p:cNvGrpSpPr>
            <a:grpSpLocks/>
          </p:cNvGrpSpPr>
          <p:nvPr/>
        </p:nvGrpSpPr>
        <p:grpSpPr bwMode="auto">
          <a:xfrm>
            <a:off x="3729038" y="5013325"/>
            <a:ext cx="512762" cy="376238"/>
            <a:chOff x="2721546" y="2618941"/>
            <a:chExt cx="512580" cy="376184"/>
          </a:xfrm>
        </p:grpSpPr>
        <p:graphicFrame>
          <p:nvGraphicFramePr>
            <p:cNvPr id="102" name="Object 17"/>
            <p:cNvGraphicFramePr>
              <a:graphicFrameLocks noChangeAspect="1"/>
            </p:cNvGraphicFramePr>
            <p:nvPr/>
          </p:nvGraphicFramePr>
          <p:xfrm>
            <a:off x="2721546" y="2618941"/>
            <a:ext cx="512580" cy="376184"/>
          </p:xfrm>
          <a:graphic>
            <a:graphicData uri="http://schemas.openxmlformats.org/presentationml/2006/ole">
              <p:oleObj spid="_x0000_s112646" r:id="rId12" imgW="818640" imgH="818640" progId="">
                <p:embed/>
              </p:oleObj>
            </a:graphicData>
          </a:graphic>
        </p:graphicFrame>
        <p:sp>
          <p:nvSpPr>
            <p:cNvPr id="103" name="Text Box 18"/>
            <p:cNvSpPr txBox="1">
              <a:spLocks noChangeAspect="1" noChangeArrowheads="1"/>
            </p:cNvSpPr>
            <p:nvPr/>
          </p:nvSpPr>
          <p:spPr bwMode="auto">
            <a:xfrm>
              <a:off x="2721546" y="2636912"/>
              <a:ext cx="483339" cy="328381"/>
            </a:xfrm>
            <a:prstGeom prst="rect">
              <a:avLst/>
            </a:prstGeom>
            <a:noFill/>
            <a:ln w="9525">
              <a:noFill/>
              <a:miter lim="800000"/>
              <a:headEnd/>
              <a:tailEnd/>
            </a:ln>
          </p:spPr>
          <p:txBody>
            <a:bodyPr lIns="52696" tIns="26347" rIns="52696" bIns="26347"/>
            <a:lstStyle/>
            <a:p>
              <a:pPr algn="ctr"/>
              <a:r>
                <a:rPr lang="de-DE" sz="1000" b="1">
                  <a:solidFill>
                    <a:srgbClr val="000000"/>
                  </a:solidFill>
                </a:rPr>
                <a:t>user</a:t>
              </a:r>
            </a:p>
            <a:p>
              <a:pPr algn="ctr"/>
              <a:r>
                <a:rPr lang="de-DE" sz="1000" b="1">
                  <a:solidFill>
                    <a:srgbClr val="000000"/>
                  </a:solidFill>
                </a:rPr>
                <a:t>DB</a:t>
              </a:r>
              <a:endParaRPr lang="de-DE" sz="1000" b="1"/>
            </a:p>
          </p:txBody>
        </p:sp>
      </p:grpSp>
      <p:grpSp>
        <p:nvGrpSpPr>
          <p:cNvPr id="104" name="Group 130"/>
          <p:cNvGrpSpPr>
            <a:grpSpLocks/>
          </p:cNvGrpSpPr>
          <p:nvPr/>
        </p:nvGrpSpPr>
        <p:grpSpPr bwMode="auto">
          <a:xfrm>
            <a:off x="5024438" y="2565400"/>
            <a:ext cx="512762" cy="376238"/>
            <a:chOff x="2721546" y="2618941"/>
            <a:chExt cx="512580" cy="376184"/>
          </a:xfrm>
        </p:grpSpPr>
        <p:graphicFrame>
          <p:nvGraphicFramePr>
            <p:cNvPr id="105" name="Object 17"/>
            <p:cNvGraphicFramePr>
              <a:graphicFrameLocks noChangeAspect="1"/>
            </p:cNvGraphicFramePr>
            <p:nvPr/>
          </p:nvGraphicFramePr>
          <p:xfrm>
            <a:off x="2721546" y="2618941"/>
            <a:ext cx="512580" cy="376184"/>
          </p:xfrm>
          <a:graphic>
            <a:graphicData uri="http://schemas.openxmlformats.org/presentationml/2006/ole">
              <p:oleObj spid="_x0000_s112647" r:id="rId13" imgW="818640" imgH="818640" progId="">
                <p:embed/>
              </p:oleObj>
            </a:graphicData>
          </a:graphic>
        </p:graphicFrame>
        <p:sp>
          <p:nvSpPr>
            <p:cNvPr id="106" name="Text Box 18"/>
            <p:cNvSpPr txBox="1">
              <a:spLocks noChangeAspect="1" noChangeArrowheads="1"/>
            </p:cNvSpPr>
            <p:nvPr/>
          </p:nvSpPr>
          <p:spPr bwMode="auto">
            <a:xfrm>
              <a:off x="2721546" y="2636912"/>
              <a:ext cx="483339" cy="328381"/>
            </a:xfrm>
            <a:prstGeom prst="rect">
              <a:avLst/>
            </a:prstGeom>
            <a:noFill/>
            <a:ln w="9525">
              <a:noFill/>
              <a:miter lim="800000"/>
              <a:headEnd/>
              <a:tailEnd/>
            </a:ln>
          </p:spPr>
          <p:txBody>
            <a:bodyPr lIns="52696" tIns="26347" rIns="52696" bIns="26347"/>
            <a:lstStyle/>
            <a:p>
              <a:pPr algn="ctr"/>
              <a:r>
                <a:rPr lang="de-DE" sz="1000" b="1">
                  <a:solidFill>
                    <a:srgbClr val="000000"/>
                  </a:solidFill>
                </a:rPr>
                <a:t>user</a:t>
              </a:r>
            </a:p>
            <a:p>
              <a:pPr algn="ctr"/>
              <a:r>
                <a:rPr lang="de-DE" sz="1000" b="1">
                  <a:solidFill>
                    <a:srgbClr val="000000"/>
                  </a:solidFill>
                </a:rPr>
                <a:t>DB</a:t>
              </a:r>
              <a:endParaRPr lang="de-DE" sz="1000" b="1"/>
            </a:p>
          </p:txBody>
        </p:sp>
      </p:grpSp>
      <p:sp>
        <p:nvSpPr>
          <p:cNvPr id="107" name="AutoShape 144"/>
          <p:cNvSpPr>
            <a:spLocks noChangeArrowheads="1"/>
          </p:cNvSpPr>
          <p:nvPr/>
        </p:nvSpPr>
        <p:spPr bwMode="auto">
          <a:xfrm rot="6000000">
            <a:off x="3718719" y="4518819"/>
            <a:ext cx="739775" cy="160337"/>
          </a:xfrm>
          <a:custGeom>
            <a:avLst/>
            <a:gdLst>
              <a:gd name="T0" fmla="*/ 2147483647 w 21600"/>
              <a:gd name="T1" fmla="*/ 0 h 21600"/>
              <a:gd name="T2" fmla="*/ 0 w 21600"/>
              <a:gd name="T3" fmla="*/ 55688687 h 21600"/>
              <a:gd name="T4" fmla="*/ 2147483647 w 21600"/>
              <a:gd name="T5" fmla="*/ 112731211 h 21600"/>
              <a:gd name="T6" fmla="*/ 2147483647 w 21600"/>
              <a:gd name="T7" fmla="*/ 55688687 h 21600"/>
              <a:gd name="T8" fmla="*/ 17694720 60000 65536"/>
              <a:gd name="T9" fmla="*/ 11796480 60000 65536"/>
              <a:gd name="T10" fmla="*/ 5898240 60000 65536"/>
              <a:gd name="T11" fmla="*/ 0 60000 65536"/>
              <a:gd name="T12" fmla="*/ 3337 w 21600"/>
              <a:gd name="T13" fmla="*/ 5459 h 21600"/>
              <a:gd name="T14" fmla="*/ 18878 w 21600"/>
              <a:gd name="T15" fmla="*/ 16141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solidFill>
              <a:schemeClr val="tx1"/>
            </a:solidFill>
            <a:miter lim="800000"/>
            <a:headEnd/>
            <a:tailEnd/>
          </a:ln>
        </p:spPr>
        <p:txBody>
          <a:bodyPr wrap="none" anchor="ctr"/>
          <a:lstStyle/>
          <a:p>
            <a:endParaRPr lang="fr-FR"/>
          </a:p>
        </p:txBody>
      </p:sp>
      <p:cxnSp>
        <p:nvCxnSpPr>
          <p:cNvPr id="108" name="Straight Arrow Connector 135"/>
          <p:cNvCxnSpPr/>
          <p:nvPr/>
        </p:nvCxnSpPr>
        <p:spPr bwMode="auto">
          <a:xfrm rot="16200000" flipH="1">
            <a:off x="3154363" y="3141663"/>
            <a:ext cx="574675" cy="574675"/>
          </a:xfrm>
          <a:prstGeom prst="straightConnector1">
            <a:avLst/>
          </a:prstGeom>
          <a:solidFill>
            <a:srgbClr val="00B8FF"/>
          </a:solidFill>
          <a:ln w="31750" cap="flat" cmpd="sng" algn="ctr">
            <a:solidFill>
              <a:schemeClr val="accent1">
                <a:lumMod val="50000"/>
              </a:schemeClr>
            </a:solidFill>
            <a:prstDash val="solid"/>
            <a:round/>
            <a:headEnd type="none" w="med" len="med"/>
            <a:tailEnd type="arrow"/>
          </a:ln>
          <a:effectLst/>
        </p:spPr>
      </p:cxnSp>
      <p:cxnSp>
        <p:nvCxnSpPr>
          <p:cNvPr id="109" name="Straight Arrow Connector 136"/>
          <p:cNvCxnSpPr/>
          <p:nvPr/>
        </p:nvCxnSpPr>
        <p:spPr bwMode="auto">
          <a:xfrm rot="5400000" flipH="1" flipV="1">
            <a:off x="3981450" y="4545013"/>
            <a:ext cx="649288" cy="144462"/>
          </a:xfrm>
          <a:prstGeom prst="straightConnector1">
            <a:avLst/>
          </a:prstGeom>
          <a:solidFill>
            <a:srgbClr val="00B8FF"/>
          </a:solidFill>
          <a:ln w="31750" cap="flat" cmpd="sng" algn="ctr">
            <a:solidFill>
              <a:schemeClr val="accent1">
                <a:lumMod val="50000"/>
              </a:schemeClr>
            </a:solidFill>
            <a:prstDash val="solid"/>
            <a:round/>
            <a:headEnd type="none" w="med" len="med"/>
            <a:tailEnd type="arrow"/>
          </a:ln>
          <a:effectLst/>
        </p:spPr>
      </p:cxnSp>
      <p:cxnSp>
        <p:nvCxnSpPr>
          <p:cNvPr id="110" name="Straight Arrow Connector 139"/>
          <p:cNvCxnSpPr/>
          <p:nvPr/>
        </p:nvCxnSpPr>
        <p:spPr bwMode="auto">
          <a:xfrm rot="5400000">
            <a:off x="4162425" y="2852738"/>
            <a:ext cx="719138" cy="576262"/>
          </a:xfrm>
          <a:prstGeom prst="straightConnector1">
            <a:avLst/>
          </a:prstGeom>
          <a:solidFill>
            <a:srgbClr val="00B8FF"/>
          </a:solidFill>
          <a:ln w="31750" cap="flat" cmpd="sng" algn="ctr">
            <a:solidFill>
              <a:schemeClr val="accent1">
                <a:lumMod val="50000"/>
              </a:schemeClr>
            </a:solidFill>
            <a:prstDash val="solid"/>
            <a:round/>
            <a:headEnd type="none" w="med" len="med"/>
            <a:tailEnd type="arrow"/>
          </a:ln>
          <a:effectLst/>
        </p:spPr>
      </p:cxnSp>
      <p:pic>
        <p:nvPicPr>
          <p:cNvPr id="111" name="Picture 94" descr="logo-tgcc.gif"/>
          <p:cNvPicPr>
            <a:picLocks noChangeAspect="1"/>
          </p:cNvPicPr>
          <p:nvPr/>
        </p:nvPicPr>
        <p:blipFill>
          <a:blip r:embed="rId14" cstate="print"/>
          <a:srcRect/>
          <a:stretch>
            <a:fillRect/>
          </a:stretch>
        </p:blipFill>
        <p:spPr bwMode="auto">
          <a:xfrm>
            <a:off x="5889625" y="2852738"/>
            <a:ext cx="863600" cy="328612"/>
          </a:xfrm>
          <a:prstGeom prst="rect">
            <a:avLst/>
          </a:prstGeom>
          <a:noFill/>
          <a:ln w="9525">
            <a:noFill/>
            <a:miter lim="800000"/>
            <a:headEnd/>
            <a:tailEnd/>
          </a:ln>
        </p:spPr>
      </p:pic>
      <p:pic>
        <p:nvPicPr>
          <p:cNvPr id="112" name="Picture 95" descr="CurieFat-small.jpg"/>
          <p:cNvPicPr>
            <a:picLocks noChangeAspect="1"/>
          </p:cNvPicPr>
          <p:nvPr/>
        </p:nvPicPr>
        <p:blipFill>
          <a:blip r:embed="rId15" cstate="print"/>
          <a:srcRect/>
          <a:stretch>
            <a:fillRect/>
          </a:stretch>
        </p:blipFill>
        <p:spPr bwMode="auto">
          <a:xfrm>
            <a:off x="5961063" y="3213100"/>
            <a:ext cx="779462" cy="485775"/>
          </a:xfrm>
          <a:prstGeom prst="rect">
            <a:avLst/>
          </a:prstGeom>
          <a:noFill/>
          <a:ln w="9525">
            <a:noFill/>
            <a:miter lim="800000"/>
            <a:headEnd/>
            <a:tailEnd/>
          </a:ln>
        </p:spPr>
      </p:pic>
      <p:sp>
        <p:nvSpPr>
          <p:cNvPr id="56" name="Titre 1"/>
          <p:cNvSpPr>
            <a:spLocks noGrp="1"/>
          </p:cNvSpPr>
          <p:nvPr>
            <p:ph type="title"/>
          </p:nvPr>
        </p:nvSpPr>
        <p:spPr>
          <a:xfrm>
            <a:off x="914400" y="1295400"/>
            <a:ext cx="7916863" cy="769938"/>
          </a:xfrm>
        </p:spPr>
        <p:txBody>
          <a:bodyPr/>
          <a:lstStyle/>
          <a:p>
            <a:r>
              <a:rPr lang="en-US" dirty="0" smtClean="0"/>
              <a:t>User registration in PRACE (1/2)</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just">
              <a:buFont typeface="Arial" pitchFamily="34" charset="0"/>
              <a:buChar char="•"/>
            </a:pPr>
            <a:r>
              <a:rPr lang="en-US" dirty="0" smtClean="0"/>
              <a:t>User registration is done by each partner for users from their country or by assignment. User is only registered once for all sites.</a:t>
            </a:r>
          </a:p>
          <a:p>
            <a:pPr algn="just">
              <a:buFont typeface="Arial" pitchFamily="34" charset="0"/>
              <a:buChar char="•"/>
            </a:pPr>
            <a:r>
              <a:rPr lang="en-US" dirty="0" smtClean="0"/>
              <a:t>Rules are not very explicit for Tier-1 sites. It is assumed that sites have a contract with the user that they register and that they have a clear evidence on how to trace the user.</a:t>
            </a:r>
          </a:p>
          <a:p>
            <a:pPr>
              <a:buFont typeface="Arial" pitchFamily="34" charset="0"/>
              <a:buChar char="•"/>
            </a:pPr>
            <a:endParaRPr lang="fr-FR" dirty="0"/>
          </a:p>
        </p:txBody>
      </p:sp>
      <p:sp>
        <p:nvSpPr>
          <p:cNvPr id="4" name="Titre 1"/>
          <p:cNvSpPr>
            <a:spLocks noGrp="1"/>
          </p:cNvSpPr>
          <p:nvPr>
            <p:ph type="title"/>
          </p:nvPr>
        </p:nvSpPr>
        <p:spPr>
          <a:xfrm>
            <a:off x="914400" y="1295400"/>
            <a:ext cx="7916863" cy="769938"/>
          </a:xfrm>
        </p:spPr>
        <p:txBody>
          <a:bodyPr/>
          <a:lstStyle/>
          <a:p>
            <a:r>
              <a:rPr lang="en-US" dirty="0" smtClean="0"/>
              <a:t>User registration in PRACE (2/2)</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295400"/>
            <a:ext cx="8719914" cy="769938"/>
          </a:xfrm>
        </p:spPr>
        <p:txBody>
          <a:bodyPr/>
          <a:lstStyle/>
          <a:p>
            <a:r>
              <a:rPr lang="en-US" dirty="0" smtClean="0"/>
              <a:t>Information collected by sites and published in LDAP</a:t>
            </a:r>
            <a:endParaRPr lang="en-US" dirty="0"/>
          </a:p>
        </p:txBody>
      </p:sp>
      <p:sp>
        <p:nvSpPr>
          <p:cNvPr id="3" name="Espace réservé du contenu 2"/>
          <p:cNvSpPr>
            <a:spLocks noGrp="1"/>
          </p:cNvSpPr>
          <p:nvPr>
            <p:ph idx="1"/>
          </p:nvPr>
        </p:nvSpPr>
        <p:spPr/>
        <p:txBody>
          <a:bodyPr/>
          <a:lstStyle/>
          <a:p>
            <a:pPr>
              <a:buFontTx/>
              <a:buChar char="-"/>
            </a:pPr>
            <a:r>
              <a:rPr lang="en-US" dirty="0" smtClean="0"/>
              <a:t>First name, last name</a:t>
            </a:r>
          </a:p>
          <a:p>
            <a:pPr>
              <a:buFontTx/>
              <a:buChar char="-"/>
            </a:pPr>
            <a:r>
              <a:rPr lang="en-US" dirty="0" smtClean="0"/>
              <a:t>Email</a:t>
            </a:r>
          </a:p>
          <a:p>
            <a:pPr>
              <a:buFontTx/>
              <a:buChar char="-"/>
            </a:pPr>
            <a:r>
              <a:rPr lang="en-US" dirty="0" smtClean="0"/>
              <a:t>Telephone number</a:t>
            </a:r>
          </a:p>
          <a:p>
            <a:pPr>
              <a:buFontTx/>
              <a:buChar char="-"/>
            </a:pPr>
            <a:r>
              <a:rPr lang="en-US" dirty="0" smtClean="0"/>
              <a:t>Certificate subject DN</a:t>
            </a:r>
          </a:p>
          <a:p>
            <a:pPr>
              <a:buFontTx/>
              <a:buChar char="-"/>
            </a:pPr>
            <a:r>
              <a:rPr lang="en-US" dirty="0" smtClean="0"/>
              <a:t>Nationality</a:t>
            </a:r>
          </a:p>
          <a:p>
            <a:pPr>
              <a:buFontTx/>
              <a:buChar char="-"/>
            </a:pPr>
            <a:r>
              <a:rPr lang="en-US" dirty="0" smtClean="0"/>
              <a:t>Login details, group memberships, organization (« Home site »)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Why do we need this information ?</a:t>
            </a:r>
            <a:endParaRPr lang="en-US"/>
          </a:p>
        </p:txBody>
      </p:sp>
      <p:sp>
        <p:nvSpPr>
          <p:cNvPr id="3" name="Espace réservé du contenu 2"/>
          <p:cNvSpPr>
            <a:spLocks noGrp="1"/>
          </p:cNvSpPr>
          <p:nvPr>
            <p:ph idx="1"/>
          </p:nvPr>
        </p:nvSpPr>
        <p:spPr/>
        <p:txBody>
          <a:bodyPr/>
          <a:lstStyle/>
          <a:p>
            <a:pPr algn="just">
              <a:buFontTx/>
              <a:buChar char="-"/>
            </a:pPr>
            <a:r>
              <a:rPr lang="en-US" dirty="0" smtClean="0"/>
              <a:t>Site local policies require a clear traceability (no anonymous access on the execution sites).</a:t>
            </a:r>
          </a:p>
          <a:p>
            <a:pPr algn="just">
              <a:buFontTx/>
              <a:buChar char="-"/>
            </a:pPr>
            <a:r>
              <a:rPr lang="en-US" dirty="0" smtClean="0"/>
              <a:t>Some sites need this information to initiate a local authorization procedure which can lead in the worse cases to access refusal.</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295400"/>
            <a:ext cx="8993188" cy="769938"/>
          </a:xfrm>
        </p:spPr>
        <p:txBody>
          <a:bodyPr/>
          <a:lstStyle/>
          <a:p>
            <a:r>
              <a:rPr lang="en-US" dirty="0" smtClean="0"/>
              <a:t> PRACE user authentication and vetting</a:t>
            </a:r>
            <a:endParaRPr lang="en-US" dirty="0"/>
          </a:p>
        </p:txBody>
      </p:sp>
      <p:sp>
        <p:nvSpPr>
          <p:cNvPr id="3" name="Espace réservé du contenu 2"/>
          <p:cNvSpPr>
            <a:spLocks noGrp="1"/>
          </p:cNvSpPr>
          <p:nvPr>
            <p:ph idx="1"/>
          </p:nvPr>
        </p:nvSpPr>
        <p:spPr>
          <a:xfrm>
            <a:off x="933450" y="2133600"/>
            <a:ext cx="7899400" cy="4391744"/>
          </a:xfrm>
        </p:spPr>
        <p:txBody>
          <a:bodyPr/>
          <a:lstStyle/>
          <a:p>
            <a:pPr marL="514350" indent="-514350">
              <a:buAutoNum type="romanUcPeriod"/>
            </a:pPr>
            <a:r>
              <a:rPr lang="en-US" dirty="0" smtClean="0"/>
              <a:t>Overview of the current PRACE user registration process</a:t>
            </a:r>
          </a:p>
          <a:p>
            <a:pPr marL="514350" indent="-514350">
              <a:buAutoNum type="romanUcPeriod"/>
            </a:pPr>
            <a:r>
              <a:rPr lang="en-US" b="1" dirty="0" smtClean="0"/>
              <a:t>Use case for the IOTA profile in PRACE</a:t>
            </a:r>
          </a:p>
          <a:p>
            <a:pPr marL="514350" indent="-514350">
              <a:buAutoNum type="romanUcPeriod"/>
            </a:pPr>
            <a:r>
              <a:rPr lang="en-US" dirty="0" smtClean="0"/>
              <a:t>PRACE review of the IOTA profile</a:t>
            </a:r>
          </a:p>
          <a:p>
            <a:pPr marL="514350" indent="-514350"/>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1295400"/>
            <a:ext cx="8647906" cy="769938"/>
          </a:xfrm>
        </p:spPr>
        <p:txBody>
          <a:bodyPr/>
          <a:lstStyle/>
          <a:p>
            <a:r>
              <a:rPr lang="en-US" smtClean="0"/>
              <a:t>What could be the use case for the IOTA profile ?</a:t>
            </a:r>
            <a:endParaRPr lang="en-US"/>
          </a:p>
        </p:txBody>
      </p:sp>
      <p:sp>
        <p:nvSpPr>
          <p:cNvPr id="3" name="Espace réservé du contenu 2"/>
          <p:cNvSpPr>
            <a:spLocks noGrp="1"/>
          </p:cNvSpPr>
          <p:nvPr>
            <p:ph idx="1"/>
          </p:nvPr>
        </p:nvSpPr>
        <p:spPr/>
        <p:txBody>
          <a:bodyPr/>
          <a:lstStyle/>
          <a:p>
            <a:endParaRPr lang="en-US" dirty="0" smtClean="0"/>
          </a:p>
          <a:p>
            <a:r>
              <a:rPr lang="en-US" dirty="0" smtClean="0"/>
              <a:t>A CA compliant to the IOTA profile could be used by :</a:t>
            </a:r>
          </a:p>
          <a:p>
            <a:endParaRPr lang="en-US" dirty="0" smtClean="0"/>
          </a:p>
          <a:p>
            <a:pPr lvl="1">
              <a:buFontTx/>
              <a:buChar char="-"/>
            </a:pPr>
            <a:r>
              <a:rPr lang="en-US" dirty="0" smtClean="0"/>
              <a:t>An organization which would like to collaborate with PRACE.</a:t>
            </a:r>
          </a:p>
          <a:p>
            <a:pPr>
              <a:buFontTx/>
              <a:buChar char="-"/>
            </a:pPr>
            <a:endParaRPr lang="en-US" dirty="0" smtClean="0"/>
          </a:p>
          <a:p>
            <a:pPr lvl="1">
              <a:buFontTx/>
              <a:buChar char="-"/>
            </a:pPr>
            <a:r>
              <a:rPr lang="en-US" dirty="0" smtClean="0"/>
              <a:t>More generally, any new partner that would wish to join PRACE.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5807</TotalTime>
  <Words>606</Words>
  <Application>Microsoft Office PowerPoint</Application>
  <PresentationFormat>Personnalisé</PresentationFormat>
  <Paragraphs>126</Paragraphs>
  <Slides>19</Slides>
  <Notes>8</Notes>
  <HiddenSlides>0</HiddenSlides>
  <MMClips>0</MMClips>
  <ScaleCrop>false</ScaleCrop>
  <HeadingPairs>
    <vt:vector size="6" baseType="variant">
      <vt:variant>
        <vt:lpstr>Thème</vt:lpstr>
      </vt:variant>
      <vt:variant>
        <vt:i4>2</vt:i4>
      </vt:variant>
      <vt:variant>
        <vt:lpstr>Serveurs OLE incorporés</vt:lpstr>
      </vt:variant>
      <vt:variant>
        <vt:i4>0</vt:i4>
      </vt:variant>
      <vt:variant>
        <vt:lpstr>Titres des diapositives</vt:lpstr>
      </vt:variant>
      <vt:variant>
        <vt:i4>19</vt:i4>
      </vt:variant>
    </vt:vector>
  </HeadingPairs>
  <TitlesOfParts>
    <vt:vector size="21" baseType="lpstr">
      <vt:lpstr>Thème Office</vt:lpstr>
      <vt:lpstr>3_Thème Office</vt:lpstr>
      <vt:lpstr>Diapositive 1</vt:lpstr>
      <vt:lpstr> PRACE user authentication and vetting</vt:lpstr>
      <vt:lpstr>The PRACE security model</vt:lpstr>
      <vt:lpstr>User registration in PRACE (1/2)</vt:lpstr>
      <vt:lpstr>User registration in PRACE (2/2)</vt:lpstr>
      <vt:lpstr>Information collected by sites and published in LDAP</vt:lpstr>
      <vt:lpstr>Why do we need this information ?</vt:lpstr>
      <vt:lpstr> PRACE user authentication and vetting</vt:lpstr>
      <vt:lpstr>What could be the use case for the IOTA profile ?</vt:lpstr>
      <vt:lpstr>So, is the IOTA profile acceptable for PRACE ?</vt:lpstr>
      <vt:lpstr>Diapositive 11</vt:lpstr>
      <vt:lpstr>Diapositive 12</vt:lpstr>
      <vt:lpstr>Diapositive 13</vt:lpstr>
      <vt:lpstr> PRACE user authentication and vetting</vt:lpstr>
      <vt:lpstr>PRACE review of the IOTA profile </vt:lpstr>
      <vt:lpstr>Diapositive 16</vt:lpstr>
      <vt:lpstr>Diapositive 17</vt:lpstr>
      <vt:lpstr>Diapositive 18</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WP6 overview</dc:title>
  <dc:subject>Kick off meeting Garching</dc:subject>
  <dc:creator>Axel Berg</dc:creator>
  <cp:lastModifiedBy>RIBAILLIER</cp:lastModifiedBy>
  <cp:revision>542</cp:revision>
  <cp:lastPrinted>1601-01-01T00:00:00Z</cp:lastPrinted>
  <dcterms:created xsi:type="dcterms:W3CDTF">1601-01-01T00:00:00Z</dcterms:created>
  <dcterms:modified xsi:type="dcterms:W3CDTF">2013-09-09T07:03:56Z</dcterms:modified>
</cp:coreProperties>
</file>