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4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5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6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7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  <p:sldMasterId id="2147483924" r:id="rId2"/>
    <p:sldMasterId id="2147483954" r:id="rId3"/>
    <p:sldMasterId id="2147483971" r:id="rId4"/>
    <p:sldMasterId id="2147483975" r:id="rId5"/>
    <p:sldMasterId id="2147483979" r:id="rId6"/>
    <p:sldMasterId id="2147483982" r:id="rId7"/>
    <p:sldMasterId id="2147483987" r:id="rId8"/>
  </p:sldMasterIdLst>
  <p:notesMasterIdLst>
    <p:notesMasterId r:id="rId15"/>
  </p:notesMasterIdLst>
  <p:sldIdLst>
    <p:sldId id="256" r:id="rId9"/>
    <p:sldId id="281" r:id="rId10"/>
    <p:sldId id="288" r:id="rId11"/>
    <p:sldId id="291" r:id="rId12"/>
    <p:sldId id="279" r:id="rId13"/>
    <p:sldId id="26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952" autoAdjust="0"/>
  </p:normalViewPr>
  <p:slideViewPr>
    <p:cSldViewPr snapToGrid="0" snapToObjects="1">
      <p:cViewPr varScale="1">
        <p:scale>
          <a:sx n="112" d="100"/>
          <a:sy n="112" d="100"/>
        </p:scale>
        <p:origin x="-8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1.xml"/><Relationship Id="rId20" Type="http://schemas.openxmlformats.org/officeDocument/2006/relationships/tableStyles" Target="tableStyles.xml"/><Relationship Id="rId10" Type="http://schemas.openxmlformats.org/officeDocument/2006/relationships/slide" Target="slides/slide2.xml"/><Relationship Id="rId11" Type="http://schemas.openxmlformats.org/officeDocument/2006/relationships/slide" Target="slides/slide3.xml"/><Relationship Id="rId12" Type="http://schemas.openxmlformats.org/officeDocument/2006/relationships/slide" Target="slides/slide4.xml"/><Relationship Id="rId13" Type="http://schemas.openxmlformats.org/officeDocument/2006/relationships/slide" Target="slides/slide5.xml"/><Relationship Id="rId14" Type="http://schemas.openxmlformats.org/officeDocument/2006/relationships/slide" Target="slides/slide6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7AB11A-117A-2B4A-BAED-30B6E82D77A5}" type="datetimeFigureOut">
              <a:rPr kumimoji="1" lang="zh-TW" altLang="en-US" smtClean="0"/>
              <a:t>5/14/14</a:t>
            </a:fld>
            <a:endParaRPr kumimoji="1"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A3C61F-689F-3E48-A972-28B67EC9AAC5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3903893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 smtClean="0"/>
              <a:t>AusCERT</a:t>
            </a:r>
            <a:r>
              <a:rPr lang="en-US" altLang="zh-TW" dirty="0" smtClean="0"/>
              <a:t> Certificate Services (</a:t>
            </a:r>
            <a:r>
              <a:rPr lang="en-US" altLang="zh-TW" dirty="0" err="1" smtClean="0"/>
              <a:t>AusCERT</a:t>
            </a:r>
            <a:r>
              <a:rPr lang="en-US" altLang="zh-TW" dirty="0" smtClean="0"/>
              <a:t> CS) powered by </a:t>
            </a:r>
            <a:r>
              <a:rPr lang="en-US" altLang="zh-TW" dirty="0" err="1" smtClean="0"/>
              <a:t>Comodo</a:t>
            </a:r>
            <a:r>
              <a:rPr lang="en-US" altLang="zh-TW" dirty="0" smtClean="0"/>
              <a:t> offers Australia, New Zealand, Fiji and Papua New Guinea education and research </a:t>
            </a:r>
            <a:r>
              <a:rPr lang="en-US" altLang="zh-TW" dirty="0" err="1" smtClean="0"/>
              <a:t>organisations</a:t>
            </a:r>
            <a:r>
              <a:rPr lang="en-US" altLang="zh-TW" dirty="0" smtClean="0"/>
              <a:t> certificates for a wide variety of uses including web servers (SSL), software (code signing) and people (S/MIME).</a:t>
            </a:r>
          </a:p>
          <a:p>
            <a:r>
              <a:rPr lang="en-US" altLang="zh-TW" dirty="0" smtClean="0"/>
              <a:t>AIST </a:t>
            </a:r>
            <a:r>
              <a:rPr lang="en-US" altLang="zh-TW" dirty="0" smtClean="0">
                <a:sym typeface="Wingdings"/>
              </a:rPr>
              <a:t> HPCI</a:t>
            </a:r>
            <a:r>
              <a:rPr lang="en-US" altLang="zh-TW" baseline="0" dirty="0" smtClean="0">
                <a:sym typeface="Wingdings"/>
              </a:rPr>
              <a:t> CA (NII)</a:t>
            </a:r>
            <a:endParaRPr lang="en-US" altLang="zh-TW" dirty="0" smtClean="0"/>
          </a:p>
          <a:p>
            <a:endParaRPr kumimoji="1"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3C61F-689F-3E48-A972-28B67EC9AAC5}" type="slidenum">
              <a:rPr kumimoji="1" lang="zh-TW" altLang="en-US" smtClean="0"/>
              <a:t>3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4673767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3C61F-689F-3E48-A972-28B67EC9AAC5}" type="slidenum">
              <a:rPr kumimoji="1" lang="zh-TW" altLang="en-US" smtClean="0"/>
              <a:t>4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467376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jpe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emf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4.jpe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emf"/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4.jpe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png"/><Relationship Id="rId5" Type="http://schemas.openxmlformats.org/officeDocument/2006/relationships/image" Target="../media/image9.png"/><Relationship Id="rId6" Type="http://schemas.openxmlformats.org/officeDocument/2006/relationships/image" Target="../media/image14.jpeg"/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1.jpe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7.pn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3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TW" smtClean="0"/>
              <a:t> </a:t>
            </a:r>
            <a:r>
              <a:rPr lang="zh-TW" altLang="en-US" smtClean="0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DEABC-D766-4322-8E78-B830FAE35C72}" type="datetime4">
              <a:rPr lang="en-US" smtClean="0"/>
              <a:pPr/>
              <a:t>2014年5月14日 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1F9E-604E-4343-9F29-EF72E8231CAD}" type="datetime4">
              <a:rPr lang="en-US" smtClean="0"/>
              <a:pPr/>
              <a:t>2014年5月14日 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8E1CE-37F8-4102-8DF9-852A0A51F293}" type="datetime4">
              <a:rPr lang="en-US" smtClean="0"/>
              <a:pPr/>
              <a:t>2014年5月14日 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447800" cy="579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0" y="0"/>
            <a:ext cx="9215438" cy="1081088"/>
            <a:chOff x="-1" y="0"/>
            <a:chExt cx="9215439" cy="108108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8" name="Picture 5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/>
              <a:ahLst/>
              <a:cxnLst>
                <a:cxn ang="0">
                  <a:pos x="5000" y="0"/>
                </a:cxn>
                <a:cxn ang="0">
                  <a:pos x="5000" y="2720"/>
                </a:cxn>
                <a:cxn ang="0">
                  <a:pos x="0" y="2720"/>
                </a:cxn>
                <a:cxn ang="0">
                  <a:pos x="2000" y="0"/>
                </a:cxn>
                <a:cxn ang="0">
                  <a:pos x="5000" y="0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Text Box 12"/>
            <p:cNvSpPr txBox="1">
              <a:spLocks noChangeArrowheads="1"/>
            </p:cNvSpPr>
            <p:nvPr userDrawn="1"/>
          </p:nvSpPr>
          <p:spPr bwMode="auto">
            <a:xfrm>
              <a:off x="6551613" y="503238"/>
              <a:ext cx="2663825" cy="5778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5000" rIns="90000" bIns="45000"/>
            <a:lstStyle/>
            <a:p>
              <a: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GB" sz="3200" b="1" dirty="0">
                  <a:solidFill>
                    <a:srgbClr val="FFFFFF"/>
                  </a:solidFill>
                  <a:latin typeface="Calibri"/>
                  <a:ea typeface="SimSun" charset="0"/>
                  <a:cs typeface="Arial" pitchFamily="34" charset="0"/>
                </a:rPr>
                <a:t>EGI-</a:t>
              </a:r>
              <a:r>
                <a:rPr lang="en-GB" sz="3200" b="1" dirty="0" err="1">
                  <a:solidFill>
                    <a:srgbClr val="FFFFFF"/>
                  </a:solidFill>
                  <a:latin typeface="Calibri"/>
                  <a:ea typeface="SimSun" charset="0"/>
                  <a:cs typeface="Arial" pitchFamily="34" charset="0"/>
                </a:rPr>
                <a:t>InSPIRE</a:t>
              </a:r>
              <a:endParaRPr lang="en-GB" sz="3200" b="1" dirty="0">
                <a:solidFill>
                  <a:srgbClr val="FFFFFF"/>
                </a:solidFill>
                <a:latin typeface="Calibri"/>
                <a:ea typeface="SimSun" charset="0"/>
                <a:cs typeface="Arial" pitchFamily="34" charset="0"/>
              </a:endParaRPr>
            </a:p>
          </p:txBody>
        </p:sp>
      </p:grp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5713413"/>
            <a:ext cx="781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5640388"/>
            <a:ext cx="1447800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latin typeface="Calibri"/>
                <a:ea typeface="SimSun" charset="0"/>
                <a:cs typeface="Arial" pitchFamily="34" charset="0"/>
              </a:rPr>
              <a:t>www.egi.eu</a:t>
            </a:r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53752" y="6605588"/>
            <a:ext cx="22860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latin typeface="Calibri"/>
                <a:ea typeface="SimSun" charset="0"/>
                <a:cs typeface="Arial" pitchFamily="34" charset="0"/>
              </a:rPr>
              <a:t>EGI-</a:t>
            </a:r>
            <a:r>
              <a:rPr lang="en-US" sz="1200" dirty="0" err="1">
                <a:solidFill>
                  <a:srgbClr val="FFFFFF"/>
                </a:solidFill>
                <a:latin typeface="Calibri"/>
                <a:ea typeface="SimSun" charset="0"/>
                <a:cs typeface="Arial" pitchFamily="34" charset="0"/>
              </a:rPr>
              <a:t>InSPIRE</a:t>
            </a:r>
            <a:r>
              <a:rPr lang="en-US" sz="1200" dirty="0">
                <a:solidFill>
                  <a:srgbClr val="FFFFFF"/>
                </a:solidFill>
                <a:latin typeface="Calibri"/>
                <a:ea typeface="SimSun" charset="0"/>
                <a:cs typeface="Arial" pitchFamily="34" charset="0"/>
              </a:rPr>
              <a:t> RI-261323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672" y="2130425"/>
            <a:ext cx="72008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7744" y="3886200"/>
            <a:ext cx="5832648" cy="1343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62136" y="637667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F502185-6CFC-4DD8-8F10-2CD6583090E1}" type="datetime1">
              <a:rPr lang="en-US">
                <a:solidFill>
                  <a:prstClr val="white"/>
                </a:solidFill>
              </a:rPr>
              <a:pPr/>
              <a:t>5/14/14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Project Overview:  EGI-InSPIRE Review 2013</a:t>
            </a: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5475" y="635635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8F9E2CB-0116-4780-86D2-CC4FD60E8734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1066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412776"/>
            <a:ext cx="8075612" cy="4525963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696FD0-1C53-4FF4-809A-1837B9DD9474}" type="datetime1">
              <a:rPr lang="en-US" smtClean="0">
                <a:solidFill>
                  <a:prstClr val="white"/>
                </a:solidFill>
              </a:rPr>
              <a:pPr/>
              <a:t>5/14/14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prstClr val="white"/>
                </a:solidFill>
              </a:rPr>
              <a:t>Project Overview:  EGI-InSPIRE Review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F9E2CB-0116-4780-86D2-CC4FD60E8734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4346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123CC-02E6-4979-BC5E-41EC5BEF5780}" type="datetime1">
              <a:rPr lang="en-US">
                <a:solidFill>
                  <a:prstClr val="white"/>
                </a:solidFill>
              </a:rPr>
              <a:pPr/>
              <a:t>5/14/14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/>
                </a:solidFill>
              </a:rPr>
              <a:t>Project Overview:  EGI-InSPIRE Review 2013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9E2CB-0116-4780-86D2-CC4FD60E8734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0408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79D6F-11A7-42C1-8DAD-1E2C789FE0F2}" type="datetime1">
              <a:rPr lang="en-US">
                <a:solidFill>
                  <a:prstClr val="white"/>
                </a:solidFill>
              </a:rPr>
              <a:pPr/>
              <a:t>5/14/14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/>
                </a:solidFill>
              </a:rPr>
              <a:t>Project Overview:  EGI-InSPIRE Review 2013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9E2CB-0116-4780-86D2-CC4FD60E8734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553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3607EF-A541-4565-853D-D350E9680C13}" type="datetime1">
              <a:rPr lang="en-US" smtClean="0">
                <a:solidFill>
                  <a:prstClr val="white"/>
                </a:solidFill>
              </a:rPr>
              <a:pPr>
                <a:defRPr/>
              </a:pPr>
              <a:t>5/14/14</a:t>
            </a:fld>
            <a:endParaRPr lang="el-GR">
              <a:solidFill>
                <a:prstClr val="white"/>
              </a:solidFill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Project Overview:  EGI-InSPIRE Review 2013</a:t>
            </a:r>
            <a:endParaRPr lang="el-GR">
              <a:solidFill>
                <a:prstClr val="white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590DA-BDAD-4C36-9950-45591B28900A}" type="slidenum">
              <a:rPr lang="el-GR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5892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447800" cy="579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GB" sz="1800" smtClean="0">
              <a:solidFill>
                <a:prstClr val="black"/>
              </a:solidFill>
              <a:latin typeface="Calibri" charset="0"/>
            </a:endParaRPr>
          </a:p>
        </p:txBody>
      </p:sp>
      <p:grpSp>
        <p:nvGrpSpPr>
          <p:cNvPr id="6" name="Group 21"/>
          <p:cNvGrpSpPr>
            <a:grpSpLocks/>
          </p:cNvGrpSpPr>
          <p:nvPr userDrawn="1"/>
        </p:nvGrpSpPr>
        <p:grpSpPr bwMode="auto">
          <a:xfrm>
            <a:off x="0" y="0"/>
            <a:ext cx="9215438" cy="1081088"/>
            <a:chOff x="-1" y="0"/>
            <a:chExt cx="9215440" cy="1081088"/>
          </a:xfrm>
        </p:grpSpPr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-1" y="0"/>
              <a:ext cx="9144000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prstClr val="black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prstClr val="black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>
                <a:gd name="T0" fmla="*/ 2147483647 w 5001"/>
                <a:gd name="T1" fmla="*/ 0 h 2721"/>
                <a:gd name="T2" fmla="*/ 2147483647 w 5001"/>
                <a:gd name="T3" fmla="*/ 2147483647 h 2721"/>
                <a:gd name="T4" fmla="*/ 0 w 5001"/>
                <a:gd name="T5" fmla="*/ 2147483647 h 2721"/>
                <a:gd name="T6" fmla="*/ 2147483647 w 5001"/>
                <a:gd name="T7" fmla="*/ 0 h 2721"/>
                <a:gd name="T8" fmla="*/ 2147483647 w 5001"/>
                <a:gd name="T9" fmla="*/ 0 h 27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TW" altLang="en-US" smtClean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1" name="Text Box 12"/>
            <p:cNvSpPr txBox="1">
              <a:spLocks noChangeArrowheads="1"/>
            </p:cNvSpPr>
            <p:nvPr/>
          </p:nvSpPr>
          <p:spPr bwMode="auto">
            <a:xfrm>
              <a:off x="2051049" y="503238"/>
              <a:ext cx="7164390" cy="577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3200" b="1" dirty="0" smtClean="0">
                  <a:solidFill>
                    <a:srgbClr val="FFFFFF"/>
                  </a:solidFill>
                  <a:ea typeface="SimSun" pitchFamily="2" charset="-122"/>
                  <a:cs typeface="Arial" charset="0"/>
                </a:rPr>
                <a:t>EGI (IGTF Liaison Function)</a:t>
              </a:r>
            </a:p>
          </p:txBody>
        </p:sp>
      </p:grp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5713413"/>
            <a:ext cx="781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5640388"/>
            <a:ext cx="1447800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algn="r" fontAlgn="base">
              <a:spcBef>
                <a:spcPts val="875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zh-TW" sz="1200" smtClean="0">
                <a:solidFill>
                  <a:srgbClr val="FFFFFF"/>
                </a:solidFill>
                <a:latin typeface="Arial" charset="0"/>
                <a:ea typeface="SimSun" charset="0"/>
                <a:cs typeface="SimSun" charset="0"/>
              </a:rPr>
              <a:t>www.egi.eu</a:t>
            </a:r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fontAlgn="base">
              <a:spcBef>
                <a:spcPts val="875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zh-TW" sz="1200" smtClean="0">
                <a:solidFill>
                  <a:srgbClr val="FFFFFF"/>
                </a:solidFill>
                <a:latin typeface="Arial" charset="0"/>
                <a:ea typeface="SimSun" charset="0"/>
                <a:cs typeface="SimSun" charset="0"/>
              </a:rPr>
              <a:t>EGI-InSPIRE RI-261323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672" y="2130425"/>
            <a:ext cx="72008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7744" y="3886200"/>
            <a:ext cx="5832648" cy="1343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smtClean="0"/>
              <a:t>Click to edit Master subtitle style</a:t>
            </a:r>
            <a:endParaRPr lang="en-GB" noProof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>
                <a:solidFill>
                  <a:prstClr val="white"/>
                </a:solidFill>
              </a:rPr>
              <a:t>2013-09-18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</a:rPr>
              <a:t>EUGridPMA for EGI-TF13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5475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CFC6A-3026-274C-8DE8-D3D3525035EA}" type="slidenum">
              <a:rPr lang="en-GB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6771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412776"/>
            <a:ext cx="8075612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prstClr val="white"/>
                </a:solidFill>
              </a:rPr>
              <a:t>2013-09-18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</a:rPr>
              <a:t>EUGridPMA for EGI-TF13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A23CA-AAD6-B646-960A-00DAAA97FCFF}" type="slidenum">
              <a:rPr lang="en-GB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3956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prstClr val="white"/>
                </a:solidFill>
              </a:rPr>
              <a:t>2013-09-18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</a:rPr>
              <a:t>EUGridPMA for EGI-TF13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49CD3F-9ACC-124A-AFE7-A2BAA8C461EA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55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33F43-3E86-47E4-BFBB-2476D384E1C6}" type="datetime4">
              <a:rPr lang="en-US" smtClean="0"/>
              <a:pPr/>
              <a:t>2014年5月14日 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14"/>
          <p:cNvCxnSpPr/>
          <p:nvPr userDrawn="1"/>
        </p:nvCxnSpPr>
        <p:spPr>
          <a:xfrm rot="5400000">
            <a:off x="-3178175" y="3429000"/>
            <a:ext cx="6858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prstClr val="white"/>
                </a:solidFill>
              </a:rPr>
              <a:t>2013-09-18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</a:rPr>
              <a:t>EUGridPMA for EGI-TF13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5EB12-D8AB-3B48-86D4-7DAF64E35E9B}" type="slidenum">
              <a:rPr lang="en-GB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6898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447800" cy="579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dirty="0" smtClean="0">
              <a:solidFill>
                <a:srgbClr val="000000"/>
              </a:solidFill>
              <a:latin typeface="Arial"/>
              <a:cs typeface="ＭＳ Ｐゴシック" charset="0"/>
            </a:endParaRPr>
          </a:p>
        </p:txBody>
      </p: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0" y="0"/>
            <a:ext cx="9215438" cy="1081088"/>
            <a:chOff x="-1" y="0"/>
            <a:chExt cx="9215439" cy="1081088"/>
          </a:xfrm>
        </p:grpSpPr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endParaRPr>
            </a:p>
          </p:txBody>
        </p:sp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endParaRPr>
            </a:p>
          </p:txBody>
        </p:sp>
        <p:sp>
          <p:nvSpPr>
            <p:cNvPr id="10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>
                <a:gd name="T0" fmla="*/ 647902813 w 5001"/>
                <a:gd name="T1" fmla="*/ 0 h 2721"/>
                <a:gd name="T2" fmla="*/ 647902813 w 5001"/>
                <a:gd name="T3" fmla="*/ 352460171 h 2721"/>
                <a:gd name="T4" fmla="*/ 0 w 5001"/>
                <a:gd name="T5" fmla="*/ 352460171 h 2721"/>
                <a:gd name="T6" fmla="*/ 259161125 w 5001"/>
                <a:gd name="T7" fmla="*/ 0 h 2721"/>
                <a:gd name="T8" fmla="*/ 647902813 w 5001"/>
                <a:gd name="T9" fmla="*/ 0 h 27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endParaRPr>
            </a:p>
          </p:txBody>
        </p:sp>
        <p:sp>
          <p:nvSpPr>
            <p:cNvPr id="11" name="Text Box 12"/>
            <p:cNvSpPr txBox="1">
              <a:spLocks noChangeArrowheads="1"/>
            </p:cNvSpPr>
            <p:nvPr/>
          </p:nvSpPr>
          <p:spPr bwMode="auto">
            <a:xfrm>
              <a:off x="6551613" y="503238"/>
              <a:ext cx="2663825" cy="5778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3200" b="1" dirty="0" smtClean="0">
                  <a:solidFill>
                    <a:srgbClr val="FFFFFF"/>
                  </a:solidFill>
                  <a:ea typeface="SimSun" charset="0"/>
                  <a:cs typeface="Arial" charset="0"/>
                </a:rPr>
                <a:t>EGI-</a:t>
              </a:r>
              <a:r>
                <a:rPr lang="en-GB" sz="3200" b="1" dirty="0" err="1" smtClean="0">
                  <a:solidFill>
                    <a:srgbClr val="FFFFFF"/>
                  </a:solidFill>
                  <a:ea typeface="SimSun" charset="0"/>
                  <a:cs typeface="Arial" charset="0"/>
                </a:rPr>
                <a:t>InSPIRE</a:t>
              </a:r>
              <a:endParaRPr lang="en-GB" sz="3200" b="1" dirty="0" smtClean="0">
                <a:solidFill>
                  <a:srgbClr val="FFFFFF"/>
                </a:solidFill>
                <a:ea typeface="SimSun" charset="0"/>
                <a:cs typeface="Arial" charset="0"/>
              </a:endParaRPr>
            </a:p>
          </p:txBody>
        </p:sp>
      </p:grp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5713413"/>
            <a:ext cx="781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188" y="5640388"/>
            <a:ext cx="1447800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r" fontAlgn="base">
              <a:spcBef>
                <a:spcPts val="875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>
                <a:solidFill>
                  <a:srgbClr val="FFFFFF"/>
                </a:solidFill>
                <a:latin typeface="Arial" pitchFamily="34" charset="0"/>
                <a:ea typeface="SimSun" pitchFamily="2" charset="-122"/>
                <a:cs typeface="ＭＳ Ｐゴシック" charset="0"/>
              </a:rPr>
              <a:t>www.egi.eu</a:t>
            </a:r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fontAlgn="base">
              <a:spcBef>
                <a:spcPts val="875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>
                <a:solidFill>
                  <a:srgbClr val="FFFFFF"/>
                </a:solidFill>
                <a:latin typeface="Arial" pitchFamily="34" charset="0"/>
                <a:ea typeface="SimSun" pitchFamily="2" charset="-122"/>
                <a:cs typeface="ＭＳ Ｐゴシック" charset="0"/>
              </a:rPr>
              <a:t>EGI-InSPIRE RI-261323</a:t>
            </a:r>
          </a:p>
        </p:txBody>
      </p:sp>
      <p:pic>
        <p:nvPicPr>
          <p:cNvPr id="16" name="Picture 2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1825" y="5661025"/>
            <a:ext cx="731838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672" y="2130425"/>
            <a:ext cx="72008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7744" y="3886200"/>
            <a:ext cx="5832648" cy="1343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18/09/2013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EGI Security Policy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5475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A127B4F5-DF26-0A42-8ACC-F31B8EB1F991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368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412776"/>
            <a:ext cx="8075612" cy="4525963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18/09/2013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EGI Security Policy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252D41-CDC5-094E-A505-3906112E7E54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7430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18/09/2013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EGI Security Policy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C0F94-E2CF-6448-956F-6F0E4C418D33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2632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447800" cy="579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dirty="0" smtClean="0">
              <a:solidFill>
                <a:srgbClr val="000000"/>
              </a:solidFill>
              <a:latin typeface="Arial"/>
              <a:cs typeface="ＭＳ Ｐゴシック" charset="0"/>
            </a:endParaRPr>
          </a:p>
        </p:txBody>
      </p: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0" y="0"/>
            <a:ext cx="9215438" cy="1081088"/>
            <a:chOff x="-1" y="0"/>
            <a:chExt cx="9215439" cy="1081088"/>
          </a:xfrm>
        </p:grpSpPr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endParaRPr>
            </a:p>
          </p:txBody>
        </p:sp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endParaRPr>
            </a:p>
          </p:txBody>
        </p:sp>
        <p:sp>
          <p:nvSpPr>
            <p:cNvPr id="10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>
                <a:gd name="T0" fmla="*/ 647902813 w 5001"/>
                <a:gd name="T1" fmla="*/ 0 h 2721"/>
                <a:gd name="T2" fmla="*/ 647902813 w 5001"/>
                <a:gd name="T3" fmla="*/ 352460171 h 2721"/>
                <a:gd name="T4" fmla="*/ 0 w 5001"/>
                <a:gd name="T5" fmla="*/ 352460171 h 2721"/>
                <a:gd name="T6" fmla="*/ 259161125 w 5001"/>
                <a:gd name="T7" fmla="*/ 0 h 2721"/>
                <a:gd name="T8" fmla="*/ 647902813 w 5001"/>
                <a:gd name="T9" fmla="*/ 0 h 27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endParaRPr>
            </a:p>
          </p:txBody>
        </p:sp>
        <p:sp>
          <p:nvSpPr>
            <p:cNvPr id="11" name="Text Box 12"/>
            <p:cNvSpPr txBox="1">
              <a:spLocks noChangeArrowheads="1"/>
            </p:cNvSpPr>
            <p:nvPr/>
          </p:nvSpPr>
          <p:spPr bwMode="auto">
            <a:xfrm>
              <a:off x="6551613" y="503238"/>
              <a:ext cx="2663825" cy="5778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3200" b="1" dirty="0" smtClean="0">
                  <a:solidFill>
                    <a:srgbClr val="FFFFFF"/>
                  </a:solidFill>
                  <a:ea typeface="SimSun" charset="0"/>
                  <a:cs typeface="Arial" charset="0"/>
                </a:rPr>
                <a:t>EGI-</a:t>
              </a:r>
              <a:r>
                <a:rPr lang="en-GB" sz="3200" b="1" dirty="0" err="1" smtClean="0">
                  <a:solidFill>
                    <a:srgbClr val="FFFFFF"/>
                  </a:solidFill>
                  <a:ea typeface="SimSun" charset="0"/>
                  <a:cs typeface="Arial" charset="0"/>
                </a:rPr>
                <a:t>InSPIRE</a:t>
              </a:r>
              <a:endParaRPr lang="en-GB" sz="3200" b="1" dirty="0" smtClean="0">
                <a:solidFill>
                  <a:srgbClr val="FFFFFF"/>
                </a:solidFill>
                <a:ea typeface="SimSun" charset="0"/>
                <a:cs typeface="Arial" charset="0"/>
              </a:endParaRPr>
            </a:p>
          </p:txBody>
        </p:sp>
      </p:grp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5713413"/>
            <a:ext cx="781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188" y="5640388"/>
            <a:ext cx="1447800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r" fontAlgn="base">
              <a:spcBef>
                <a:spcPts val="875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>
                <a:solidFill>
                  <a:srgbClr val="FFFFFF"/>
                </a:solidFill>
                <a:latin typeface="Arial" pitchFamily="34" charset="0"/>
                <a:ea typeface="SimSun" pitchFamily="2" charset="-122"/>
                <a:cs typeface="ＭＳ Ｐゴシック" charset="0"/>
              </a:rPr>
              <a:t>www.egi.eu</a:t>
            </a:r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fontAlgn="base">
              <a:spcBef>
                <a:spcPts val="875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>
                <a:solidFill>
                  <a:srgbClr val="FFFFFF"/>
                </a:solidFill>
                <a:latin typeface="Arial" pitchFamily="34" charset="0"/>
                <a:ea typeface="SimSun" pitchFamily="2" charset="-122"/>
                <a:cs typeface="ＭＳ Ｐゴシック" charset="0"/>
              </a:rPr>
              <a:t>EGI-InSPIRE RI-261323</a:t>
            </a:r>
          </a:p>
        </p:txBody>
      </p:sp>
      <p:pic>
        <p:nvPicPr>
          <p:cNvPr id="16" name="Picture 2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1825" y="5661025"/>
            <a:ext cx="731838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672" y="2130425"/>
            <a:ext cx="72008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7744" y="3886200"/>
            <a:ext cx="5832648" cy="1343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18/09/2013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EGI Security Policy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5475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A127B4F5-DF26-0A42-8ACC-F31B8EB1F991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8515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412776"/>
            <a:ext cx="8075612" cy="4525963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18/09/2013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EGI Security Policy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252D41-CDC5-094E-A505-3906112E7E54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5214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18/09/2013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EGI Security Policy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C0F94-E2CF-6448-956F-6F0E4C418D33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161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6" descr="http://cdn.physorg.com/newman/gfx/news/hires/worldsbigges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905040" y="0"/>
            <a:ext cx="4238960" cy="2817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4" descr="http://inapcache.boston.com/universal/site_graphics/blogs/bigpicture/lhc_11_20/l12_00809016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-612576" y="1607"/>
            <a:ext cx="4110872" cy="282884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1600200" y="0"/>
            <a:ext cx="716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None/>
            </a:pPr>
            <a:endParaRPr lang="en-US" sz="2400" b="1">
              <a:solidFill>
                <a:srgbClr val="2D6BC7"/>
              </a:solidFill>
              <a:latin typeface="Arial"/>
              <a:sym typeface="Wingdings 2" pitchFamily="18" charset="2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gray">
          <a:xfrm>
            <a:off x="2123728" y="3694113"/>
            <a:ext cx="7020272" cy="1143000"/>
          </a:xfrm>
          <a:prstGeom prst="rect">
            <a:avLst/>
          </a:prstGeom>
          <a:solidFill>
            <a:srgbClr val="0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None/>
            </a:pPr>
            <a:endParaRPr lang="en-US" sz="2400" b="1">
              <a:solidFill>
                <a:srgbClr val="2D6BC7"/>
              </a:solidFill>
              <a:latin typeface="Arial"/>
              <a:sym typeface="Wingdings 2" pitchFamily="18" charset="2"/>
            </a:endParaRPr>
          </a:p>
        </p:txBody>
      </p:sp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1600200" y="0"/>
            <a:ext cx="716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None/>
            </a:pPr>
            <a:endParaRPr lang="en-US" sz="2400" b="1">
              <a:solidFill>
                <a:srgbClr val="2D6BC7"/>
              </a:solidFill>
              <a:latin typeface="Arial"/>
              <a:sym typeface="Wingdings 2" pitchFamily="18" charset="2"/>
            </a:endParaRPr>
          </a:p>
        </p:txBody>
      </p:sp>
      <p:sp>
        <p:nvSpPr>
          <p:cNvPr id="922632" name="Rectangle 8"/>
          <p:cNvSpPr>
            <a:spLocks noGrp="1" noChangeArrowheads="1"/>
          </p:cNvSpPr>
          <p:nvPr>
            <p:ph type="ctrTitle"/>
          </p:nvPr>
        </p:nvSpPr>
        <p:spPr bwMode="ltGray">
          <a:xfrm>
            <a:off x="2195736" y="3769659"/>
            <a:ext cx="6948264" cy="990600"/>
          </a:xfrm>
          <a:prstGeom prst="rect">
            <a:avLst/>
          </a:prstGeom>
          <a:noFill/>
        </p:spPr>
        <p:txBody>
          <a:bodyPr/>
          <a:lstStyle>
            <a:lvl1pPr algn="just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55776" y="-27384"/>
            <a:ext cx="3491880" cy="2837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13"/>
          <p:cNvSpPr>
            <a:spLocks noChangeArrowheads="1"/>
          </p:cNvSpPr>
          <p:nvPr/>
        </p:nvSpPr>
        <p:spPr bwMode="black">
          <a:xfrm>
            <a:off x="0" y="2787650"/>
            <a:ext cx="9144000" cy="71438"/>
          </a:xfrm>
          <a:prstGeom prst="rect">
            <a:avLst/>
          </a:prstGeom>
          <a:solidFill>
            <a:srgbClr val="0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buNone/>
            </a:pPr>
            <a:endParaRPr lang="en-US" sz="2400" b="1">
              <a:solidFill>
                <a:srgbClr val="2D6BC7"/>
              </a:solidFill>
              <a:latin typeface="Arial"/>
              <a:sym typeface="Wingdings 2" pitchFamily="18" charset="2"/>
            </a:endParaRPr>
          </a:p>
        </p:txBody>
      </p:sp>
      <p:pic>
        <p:nvPicPr>
          <p:cNvPr id="9" name="Picture 10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5633346"/>
            <a:ext cx="990600" cy="98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628" name="Rectangle 4"/>
          <p:cNvSpPr>
            <a:spLocks noGrp="1" noChangeArrowheads="1"/>
          </p:cNvSpPr>
          <p:nvPr>
            <p:ph type="subTitle" idx="1"/>
          </p:nvPr>
        </p:nvSpPr>
        <p:spPr bwMode="grayWhite">
          <a:xfrm>
            <a:off x="1115616" y="5640388"/>
            <a:ext cx="5904656" cy="989012"/>
          </a:xfrm>
        </p:spPr>
        <p:txBody>
          <a:bodyPr/>
          <a:lstStyle>
            <a:lvl1pPr marL="0" indent="0" algn="r">
              <a:defRPr sz="2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2050" name="Picture 2" descr="F:\EIROforum_logo_s.jp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0903" y="5634464"/>
            <a:ext cx="934212" cy="994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2967764"/>
      </p:ext>
    </p:extLst>
  </p:cSld>
  <p:clrMapOvr>
    <a:masterClrMapping/>
  </p:clrMapOvr>
  <p:transition xmlns:p14="http://schemas.microsoft.com/office/powerpoint/2010/main">
    <p:cover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5961" y="228600"/>
            <a:ext cx="6670623" cy="533400"/>
          </a:xfrm>
          <a:prstGeom prst="rect">
            <a:avLst/>
          </a:prstGeom>
          <a:solidFill>
            <a:schemeClr val="bg1">
              <a:alpha val="88000"/>
            </a:schemeClr>
          </a:solidFill>
        </p:spPr>
        <p:txBody>
          <a:bodyPr/>
          <a:lstStyle>
            <a:lvl1pPr algn="r">
              <a:defRPr>
                <a:solidFill>
                  <a:schemeClr val="tx2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spcBef>
                <a:spcPts val="1800"/>
              </a:spcBef>
              <a:buNone/>
              <a:defRPr/>
            </a:lvl1pPr>
            <a:lvl2pPr marL="285750" indent="-285750">
              <a:spcBef>
                <a:spcPts val="0"/>
              </a:spcBef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036757747"/>
      </p:ext>
    </p:extLst>
  </p:cSld>
  <p:clrMapOvr>
    <a:masterClrMapping/>
  </p:clrMapOvr>
  <p:transition xmlns:p14="http://schemas.microsoft.com/office/powerpoint/2010/main">
    <p:cover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447800" cy="579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GB" sz="1800" smtClean="0">
              <a:solidFill>
                <a:prstClr val="black"/>
              </a:solidFill>
              <a:latin typeface="Calibri" charset="0"/>
            </a:endParaRPr>
          </a:p>
        </p:txBody>
      </p:sp>
      <p:grpSp>
        <p:nvGrpSpPr>
          <p:cNvPr id="6" name="Group 21"/>
          <p:cNvGrpSpPr>
            <a:grpSpLocks/>
          </p:cNvGrpSpPr>
          <p:nvPr userDrawn="1"/>
        </p:nvGrpSpPr>
        <p:grpSpPr bwMode="auto">
          <a:xfrm>
            <a:off x="0" y="0"/>
            <a:ext cx="9215438" cy="1081088"/>
            <a:chOff x="-1" y="0"/>
            <a:chExt cx="9215440" cy="1081088"/>
          </a:xfrm>
        </p:grpSpPr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-1" y="0"/>
              <a:ext cx="9144000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prstClr val="black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prstClr val="black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>
                <a:gd name="T0" fmla="*/ 2147483647 w 5001"/>
                <a:gd name="T1" fmla="*/ 0 h 2721"/>
                <a:gd name="T2" fmla="*/ 2147483647 w 5001"/>
                <a:gd name="T3" fmla="*/ 2147483647 h 2721"/>
                <a:gd name="T4" fmla="*/ 0 w 5001"/>
                <a:gd name="T5" fmla="*/ 2147483647 h 2721"/>
                <a:gd name="T6" fmla="*/ 2147483647 w 5001"/>
                <a:gd name="T7" fmla="*/ 0 h 2721"/>
                <a:gd name="T8" fmla="*/ 2147483647 w 5001"/>
                <a:gd name="T9" fmla="*/ 0 h 27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TW" altLang="en-US" smtClean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1" name="Text Box 12"/>
            <p:cNvSpPr txBox="1">
              <a:spLocks noChangeArrowheads="1"/>
            </p:cNvSpPr>
            <p:nvPr/>
          </p:nvSpPr>
          <p:spPr bwMode="auto">
            <a:xfrm>
              <a:off x="2051049" y="503238"/>
              <a:ext cx="7164390" cy="577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3200" b="1" dirty="0" smtClean="0">
                  <a:solidFill>
                    <a:srgbClr val="FFFFFF"/>
                  </a:solidFill>
                  <a:ea typeface="SimSun" pitchFamily="2" charset="-122"/>
                  <a:cs typeface="Arial" charset="0"/>
                </a:rPr>
                <a:t>EGI (IGTF Liaison Function)</a:t>
              </a:r>
            </a:p>
          </p:txBody>
        </p:sp>
      </p:grp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5713413"/>
            <a:ext cx="781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5640388"/>
            <a:ext cx="1447800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algn="r" fontAlgn="base">
              <a:spcBef>
                <a:spcPts val="875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zh-TW" sz="1200" smtClean="0">
                <a:solidFill>
                  <a:srgbClr val="FFFFFF"/>
                </a:solidFill>
                <a:latin typeface="Arial" charset="0"/>
                <a:ea typeface="SimSun" charset="0"/>
                <a:cs typeface="SimSun" charset="0"/>
              </a:rPr>
              <a:t>www.egi.eu</a:t>
            </a:r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fontAlgn="base">
              <a:spcBef>
                <a:spcPts val="875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zh-TW" sz="1200" smtClean="0">
                <a:solidFill>
                  <a:srgbClr val="FFFFFF"/>
                </a:solidFill>
                <a:latin typeface="Arial" charset="0"/>
                <a:ea typeface="SimSun" charset="0"/>
                <a:cs typeface="SimSun" charset="0"/>
              </a:rPr>
              <a:t>EGI-InSPIRE RI-261323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672" y="2130425"/>
            <a:ext cx="72008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7744" y="3886200"/>
            <a:ext cx="5832648" cy="1343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smtClean="0"/>
              <a:t>Click to edit Master subtitle style</a:t>
            </a:r>
            <a:endParaRPr lang="en-GB" noProof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>
                <a:solidFill>
                  <a:prstClr val="white"/>
                </a:solidFill>
              </a:rPr>
              <a:t>2013-09-18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</a:rPr>
              <a:t>EUGridPMA for EGI-TF13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5475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29C5E-DEEA-1A44-8294-F2E764DE7051}" type="slidenum">
              <a:rPr lang="en-GB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123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63BA-01FC-4367-B6F3-ABB2645D55F1}" type="datetime4">
              <a:rPr lang="en-US" smtClean="0"/>
              <a:pPr/>
              <a:t>2014年5月14日 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412776"/>
            <a:ext cx="8075612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prstClr val="white"/>
                </a:solidFill>
              </a:rPr>
              <a:t>2013-09-18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</a:rPr>
              <a:t>EUGridPMA for EGI-TF13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3BC7D-8367-8D45-8CCD-F9D22D55B76E}" type="slidenum">
              <a:rPr lang="en-GB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09676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prstClr val="white"/>
                </a:solidFill>
              </a:rPr>
              <a:t>2013-09-18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</a:rPr>
              <a:t>EUGridPMA for EGI-TF13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78E3E-5425-9E42-8081-8A85C8125D39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37291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14"/>
          <p:cNvCxnSpPr/>
          <p:nvPr userDrawn="1"/>
        </p:nvCxnSpPr>
        <p:spPr>
          <a:xfrm rot="5400000">
            <a:off x="-3178175" y="3429000"/>
            <a:ext cx="6858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prstClr val="white"/>
                </a:solidFill>
              </a:rPr>
              <a:t>2013-09-18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</a:rPr>
              <a:t>EUGridPMA for EGI-TF13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45E5F-7D1D-E94A-8907-C3BB1FF2DBED}" type="slidenum">
              <a:rPr lang="en-GB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4871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TW" altLang="en-US" smtClean="0">
              <a:solidFill>
                <a:srgbClr val="000000"/>
              </a:solidFill>
              <a:latin typeface="Arial" charset="0"/>
              <a:ea typeface="新細明體" charset="0"/>
              <a:cs typeface="ＭＳ Ｐゴシック" charset="0"/>
            </a:endParaRPr>
          </a:p>
        </p:txBody>
      </p:sp>
      <p:pic>
        <p:nvPicPr>
          <p:cNvPr id="4" name="Picture 18" descr="eugridpma-02v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463" y="550863"/>
            <a:ext cx="6024562" cy="256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3" name="Rectangle 1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3810000"/>
            <a:ext cx="7772400" cy="2514600"/>
          </a:xfrm>
          <a:noFill/>
        </p:spPr>
        <p:txBody>
          <a:bodyPr lIns="91440" tIns="45720" rIns="91440" bIns="45720"/>
          <a:lstStyle>
            <a:lvl1pPr algn="ct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318942"/>
      </p:ext>
    </p:extLst>
  </p:cSld>
  <p:clrMapOvr>
    <a:masterClrMapping/>
  </p:clrMapOvr>
  <p:transition xmlns:p14="http://schemas.microsoft.com/office/powerpoint/2010/main" spd="med"/>
  <p:hf sldNum="0" hdr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856401"/>
      </p:ext>
    </p:extLst>
  </p:cSld>
  <p:clrMapOvr>
    <a:masterClrMapping/>
  </p:clrMapOvr>
  <p:transition xmlns:p14="http://schemas.microsoft.com/office/powerpoint/2010/main" spd="med"/>
  <p:hf sldNum="0" hdr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0305909"/>
      </p:ext>
    </p:extLst>
  </p:cSld>
  <p:clrMapOvr>
    <a:masterClrMapping/>
  </p:clrMapOvr>
  <p:transition xmlns:p14="http://schemas.microsoft.com/office/powerpoint/2010/main" spd="med"/>
  <p:hf sldNum="0" hdr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295400"/>
            <a:ext cx="3943350" cy="516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3950" y="1295400"/>
            <a:ext cx="3944938" cy="516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854170"/>
      </p:ext>
    </p:extLst>
  </p:cSld>
  <p:clrMapOvr>
    <a:masterClrMapping/>
  </p:clrMapOvr>
  <p:transition xmlns:p14="http://schemas.microsoft.com/office/powerpoint/2010/main" spd="med"/>
  <p:hf sldNum="0" hdr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047659"/>
      </p:ext>
    </p:extLst>
  </p:cSld>
  <p:clrMapOvr>
    <a:masterClrMapping/>
  </p:clrMapOvr>
  <p:transition xmlns:p14="http://schemas.microsoft.com/office/powerpoint/2010/main" spd="med"/>
  <p:hf sldNum="0" hdr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12"/>
          <p:cNvCxnSpPr/>
          <p:nvPr userDrawn="1"/>
        </p:nvCxnSpPr>
        <p:spPr>
          <a:xfrm rot="5400000">
            <a:off x="-3178175" y="3429000"/>
            <a:ext cx="6858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326086"/>
      </p:ext>
    </p:extLst>
  </p:cSld>
  <p:clrMapOvr>
    <a:masterClrMapping/>
  </p:clrMapOvr>
  <p:transition xmlns:p14="http://schemas.microsoft.com/office/powerpoint/2010/main"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2891109"/>
      </p:ext>
    </p:extLst>
  </p:cSld>
  <p:clrMapOvr>
    <a:masterClrMapping/>
  </p:clrMapOvr>
  <p:transition xmlns:p14="http://schemas.microsoft.com/office/powerpoint/2010/main" spd="med"/>
  <p:hf sldNum="0"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19C71-EC74-44AF-B27E-FC7DC3C3A61D}" type="datetime4">
              <a:rPr lang="en-US" smtClean="0"/>
              <a:pPr/>
              <a:t>2014年5月14日 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17648949"/>
      </p:ext>
    </p:extLst>
  </p:cSld>
  <p:clrMapOvr>
    <a:masterClrMapping/>
  </p:clrMapOvr>
  <p:transition xmlns:p14="http://schemas.microsoft.com/office/powerpoint/2010/main" spd="med"/>
  <p:hf sldNum="0" hdr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28093009"/>
      </p:ext>
    </p:extLst>
  </p:cSld>
  <p:clrMapOvr>
    <a:masterClrMapping/>
  </p:clrMapOvr>
  <p:transition xmlns:p14="http://schemas.microsoft.com/office/powerpoint/2010/main" spd="med"/>
  <p:hf sldNum="0" hdr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808644"/>
      </p:ext>
    </p:extLst>
  </p:cSld>
  <p:clrMapOvr>
    <a:masterClrMapping/>
  </p:clrMapOvr>
  <p:transition xmlns:p14="http://schemas.microsoft.com/office/powerpoint/2010/main" spd="med"/>
  <p:hf sldNum="0" hdr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2288" y="152400"/>
            <a:ext cx="2011362" cy="6311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52400"/>
            <a:ext cx="5881688" cy="6311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464633"/>
      </p:ext>
    </p:extLst>
  </p:cSld>
  <p:clrMapOvr>
    <a:masterClrMapping/>
  </p:clrMapOvr>
  <p:transition xmlns:p14="http://schemas.microsoft.com/office/powerpoint/2010/main" spd="med"/>
  <p:hf sldNum="0" hdr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1"/>
          <p:cNvGrpSpPr>
            <a:grpSpLocks/>
          </p:cNvGrpSpPr>
          <p:nvPr userDrawn="1"/>
        </p:nvGrpSpPr>
        <p:grpSpPr bwMode="auto">
          <a:xfrm>
            <a:off x="0" y="0"/>
            <a:ext cx="9215438" cy="1081088"/>
            <a:chOff x="-1" y="0"/>
            <a:chExt cx="9215440" cy="1081088"/>
          </a:xfrm>
        </p:grpSpPr>
        <p:sp>
          <p:nvSpPr>
            <p:cNvPr id="5" name="Rectangle 13"/>
            <p:cNvSpPr>
              <a:spLocks noChangeArrowheads="1"/>
            </p:cNvSpPr>
            <p:nvPr/>
          </p:nvSpPr>
          <p:spPr bwMode="auto">
            <a:xfrm>
              <a:off x="-1" y="0"/>
              <a:ext cx="9144000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Calibri" charset="0"/>
                <a:ea typeface="Arial" charset="0"/>
                <a:cs typeface="Arial" charset="0"/>
              </a:endParaRPr>
            </a:p>
          </p:txBody>
        </p:sp>
        <p:pic>
          <p:nvPicPr>
            <p:cNvPr id="6" name="Picture 1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7" name="Rectangle 15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Calibri" charset="0"/>
                <a:ea typeface="Arial" charset="0"/>
                <a:cs typeface="Arial" charset="0"/>
              </a:endParaRPr>
            </a:p>
          </p:txBody>
        </p:sp>
        <p:sp>
          <p:nvSpPr>
            <p:cNvPr id="8" name="Freeform 1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>
                <a:gd name="T0" fmla="*/ 2147483647 w 5001"/>
                <a:gd name="T1" fmla="*/ 0 h 2721"/>
                <a:gd name="T2" fmla="*/ 2147483647 w 5001"/>
                <a:gd name="T3" fmla="*/ 2147483647 h 2721"/>
                <a:gd name="T4" fmla="*/ 0 w 5001"/>
                <a:gd name="T5" fmla="*/ 2147483647 h 2721"/>
                <a:gd name="T6" fmla="*/ 2147483647 w 5001"/>
                <a:gd name="T7" fmla="*/ 0 h 2721"/>
                <a:gd name="T8" fmla="*/ 2147483647 w 5001"/>
                <a:gd name="T9" fmla="*/ 0 h 27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TW" altLang="en-US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9" name="Text Box 12"/>
            <p:cNvSpPr txBox="1">
              <a:spLocks noChangeArrowheads="1"/>
            </p:cNvSpPr>
            <p:nvPr/>
          </p:nvSpPr>
          <p:spPr bwMode="auto">
            <a:xfrm>
              <a:off x="2051049" y="503238"/>
              <a:ext cx="7164390" cy="577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3200" b="1" dirty="0" smtClean="0">
                  <a:solidFill>
                    <a:srgbClr val="FFFFFF"/>
                  </a:solidFill>
                  <a:ea typeface="SimSun" pitchFamily="2" charset="-122"/>
                  <a:cs typeface="Arial" charset="0"/>
                </a:rPr>
                <a:t>EGI (IGTF Liaison Function)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672" y="2130425"/>
            <a:ext cx="72008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7744" y="3886200"/>
            <a:ext cx="5832648" cy="1343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smtClean="0"/>
              <a:t>Click to edit Master subtitle style</a:t>
            </a:r>
            <a:endParaRPr lang="en-GB" noProof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3" y="637698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2013-04-11</a:t>
            </a:r>
            <a:endParaRPr lang="en-GB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/>
              <a:t>Towards differentiated collaborative LoA 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5475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FFFFFF"/>
                </a:solidFill>
                <a:ea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8BE5661-E7A8-7B44-81ED-022272603CAB}" type="slidenum">
              <a:rPr lang="en-GB" altLang="zh-TW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altLang="zh-TW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967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DA29-3CBE-48EA-92AE-A996835462BA}" type="datetime4">
              <a:rPr lang="en-US" smtClean="0"/>
              <a:pPr/>
              <a:t>2014年5月14日 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C054-3869-4501-B163-1BBFDE8DCE04}" type="datetime4">
              <a:rPr lang="en-US" smtClean="0"/>
              <a:pPr/>
              <a:t>2014年5月14日 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D831-56C1-49CF-8EF7-8B9A98402BCD}" type="datetime4">
              <a:rPr lang="en-US" smtClean="0"/>
              <a:pPr/>
              <a:t>2014年5月14日 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D5615-7F4F-4584-84D5-CC95918C321F}" type="datetime4">
              <a:rPr lang="en-US" smtClean="0"/>
              <a:pPr/>
              <a:t>2014年5月14日 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將圖片拖曳至版面配置區或按一下圖示以新增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EA923-9BEE-48CE-9F28-5B525F399BAD}" type="datetime4">
              <a:rPr lang="en-US" smtClean="0"/>
              <a:pPr/>
              <a:t>2014年5月14日 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theme" Target="../theme/theme2.xml"/><Relationship Id="rId7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4" Type="http://schemas.openxmlformats.org/officeDocument/2006/relationships/slideLayout" Target="../slideLayouts/slideLayout20.xml"/><Relationship Id="rId5" Type="http://schemas.openxmlformats.org/officeDocument/2006/relationships/theme" Target="../theme/theme3.xml"/><Relationship Id="rId6" Type="http://schemas.openxmlformats.org/officeDocument/2006/relationships/image" Target="../media/image3.jpeg"/><Relationship Id="rId1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4" Type="http://schemas.openxmlformats.org/officeDocument/2006/relationships/theme" Target="../theme/theme4.xml"/><Relationship Id="rId5" Type="http://schemas.openxmlformats.org/officeDocument/2006/relationships/image" Target="../media/image3.jpeg"/><Relationship Id="rId1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2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4" Type="http://schemas.openxmlformats.org/officeDocument/2006/relationships/theme" Target="../theme/theme5.xml"/><Relationship Id="rId5" Type="http://schemas.openxmlformats.org/officeDocument/2006/relationships/image" Target="../media/image3.jpeg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jpeg"/><Relationship Id="rId1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8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2.xml"/><Relationship Id="rId5" Type="http://schemas.openxmlformats.org/officeDocument/2006/relationships/theme" Target="../theme/theme7.xml"/><Relationship Id="rId6" Type="http://schemas.openxmlformats.org/officeDocument/2006/relationships/image" Target="../media/image3.jpeg"/><Relationship Id="rId1" Type="http://schemas.openxmlformats.org/officeDocument/2006/relationships/slideLayout" Target="../slideLayouts/slideLayout29.xml"/><Relationship Id="rId2" Type="http://schemas.openxmlformats.org/officeDocument/2006/relationships/slideLayout" Target="../slideLayouts/slideLayout30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4.xml"/><Relationship Id="rId13" Type="http://schemas.openxmlformats.org/officeDocument/2006/relationships/theme" Target="../theme/theme8.xml"/><Relationship Id="rId14" Type="http://schemas.openxmlformats.org/officeDocument/2006/relationships/image" Target="../media/image15.png"/><Relationship Id="rId15" Type="http://schemas.openxmlformats.org/officeDocument/2006/relationships/hyperlink" Target="http://www.eugridpma.org/" TargetMode="External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4.xml"/><Relationship Id="rId3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9.xml"/><Relationship Id="rId8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Tx/>
              <a:buFontTx/>
              <a:buChar char="•"/>
              <a:tabLst/>
              <a:defRPr/>
            </a:pPr>
            <a:r>
              <a:rPr kumimoji="1" lang="en-US" altLang="zh-TW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ahoma"/>
                <a:ea typeface="標楷體"/>
                <a:cs typeface="標楷體" pitchFamily="-1" charset="-120"/>
              </a:rPr>
              <a:t>Level 1 – first point of slide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CC00"/>
              </a:buClr>
              <a:buSzTx/>
              <a:buFontTx/>
              <a:buChar char="•"/>
              <a:tabLst/>
              <a:defRPr/>
            </a:pPr>
            <a:r>
              <a:rPr kumimoji="1" lang="en-US" altLang="zh-TW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Tahoma"/>
                <a:ea typeface="標楷體"/>
                <a:cs typeface="標楷體" pitchFamily="-1" charset="-120"/>
              </a:rPr>
              <a:t> Level 2</a:t>
            </a:r>
          </a:p>
          <a:p>
            <a:pPr marL="114300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Tx/>
              <a:buFontTx/>
              <a:buChar char="•"/>
              <a:tabLst/>
              <a:defRPr/>
            </a:pPr>
            <a:r>
              <a:rPr kumimoji="1" lang="en-US" altLang="zh-TW" sz="2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ahoma"/>
                <a:ea typeface="標楷體"/>
                <a:cs typeface="標楷體" pitchFamily="-1" charset="-120"/>
              </a:rPr>
              <a:t>Level 3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Tx/>
              <a:buFontTx/>
              <a:buChar char="•"/>
              <a:tabLst/>
              <a:defRPr/>
            </a:pPr>
            <a:r>
              <a:rPr kumimoji="1" lang="en-US" altLang="zh-TW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標楷體"/>
                <a:cs typeface="標楷體" pitchFamily="-1" charset="-120"/>
              </a:rPr>
              <a:t>Level 4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7D0EFEE-2756-4A20-BF2A-63F0A94F99AC}" type="datetime4">
              <a:rPr lang="en-US" smtClean="0"/>
              <a:pPr/>
              <a:t>2014年5月14日 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圖片 8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5928309" y="152718"/>
            <a:ext cx="3081360" cy="77740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marR="0" indent="-3429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rgbClr val="0000FF"/>
        </a:buClr>
        <a:buSzTx/>
        <a:buFontTx/>
        <a:buChar char="•"/>
        <a:tabLst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marR="0" indent="-28575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rgbClr val="00CC00"/>
        </a:buClr>
        <a:buSzTx/>
        <a:buFontTx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rgbClr val="FF9933"/>
        </a:buClr>
        <a:buSzTx/>
        <a:buFontTx/>
        <a:buChar char="•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marR="0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>
          <a:srgbClr val="FF9933"/>
        </a:buClr>
        <a:buSzTx/>
        <a:buFontTx/>
        <a:buChar char="•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1027" name="Group 12"/>
          <p:cNvGrpSpPr>
            <a:grpSpLocks/>
          </p:cNvGrpSpPr>
          <p:nvPr/>
        </p:nvGrpSpPr>
        <p:grpSpPr bwMode="auto">
          <a:xfrm>
            <a:off x="0" y="0"/>
            <a:ext cx="9144000" cy="1044575"/>
            <a:chOff x="-1" y="0"/>
            <a:chExt cx="9144001" cy="1044575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1036" name="Picture 5"/>
            <p:cNvPicPr>
              <a:picLocks noChangeAspect="1" noChangeArrowheads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/>
              <a:ahLst/>
              <a:cxnLst>
                <a:cxn ang="0">
                  <a:pos x="5000" y="0"/>
                </a:cxn>
                <a:cxn ang="0">
                  <a:pos x="5000" y="2720"/>
                </a:cxn>
                <a:cxn ang="0">
                  <a:pos x="0" y="2720"/>
                </a:cxn>
                <a:cxn ang="0">
                  <a:pos x="2000" y="0"/>
                </a:cxn>
                <a:cxn ang="0">
                  <a:pos x="5000" y="0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2124075" y="115888"/>
            <a:ext cx="6840538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11188" y="1600200"/>
            <a:ext cx="807561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913" y="63769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D8A6599C-A01E-4A99-AE44-973B12C2BD7A}" type="datetime1">
              <a:rPr lang="en-US">
                <a:solidFill>
                  <a:prstClr val="white"/>
                </a:solidFill>
              </a:rPr>
              <a:pPr/>
              <a:t>5/14/14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Project Overview:  EGI-InSPIRE Review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992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8F9E2CB-0116-4780-86D2-CC4FD60E8734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latin typeface="Calibri"/>
                <a:ea typeface="SimSun" charset="0"/>
                <a:cs typeface="Arial" pitchFamily="34" charset="0"/>
              </a:rPr>
              <a:t>www.egi.eu</a:t>
            </a:r>
          </a:p>
        </p:txBody>
      </p:sp>
      <p:sp>
        <p:nvSpPr>
          <p:cNvPr id="16" name="Rectangle 18"/>
          <p:cNvSpPr>
            <a:spLocks noChangeArrowheads="1"/>
          </p:cNvSpPr>
          <p:nvPr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latin typeface="Calibri"/>
                <a:ea typeface="SimSun" charset="0"/>
                <a:cs typeface="Arial" pitchFamily="34" charset="0"/>
              </a:rPr>
              <a:t>EGI-</a:t>
            </a:r>
            <a:r>
              <a:rPr lang="en-US" sz="1200" dirty="0" err="1">
                <a:solidFill>
                  <a:srgbClr val="FFFFFF"/>
                </a:solidFill>
                <a:latin typeface="Calibri"/>
                <a:ea typeface="SimSun" charset="0"/>
                <a:cs typeface="Arial" pitchFamily="34" charset="0"/>
              </a:rPr>
              <a:t>InSPIRE</a:t>
            </a:r>
            <a:r>
              <a:rPr lang="en-US" sz="1200" dirty="0">
                <a:solidFill>
                  <a:srgbClr val="FFFFFF"/>
                </a:solidFill>
                <a:latin typeface="Calibri"/>
                <a:ea typeface="SimSun" charset="0"/>
                <a:cs typeface="Arial" pitchFamily="34" charset="0"/>
              </a:rPr>
              <a:t> RI-261323</a:t>
            </a:r>
          </a:p>
        </p:txBody>
      </p:sp>
    </p:spTree>
    <p:extLst>
      <p:ext uri="{BB962C8B-B14F-4D97-AF65-F5344CB8AC3E}">
        <p14:creationId xmlns:p14="http://schemas.microsoft.com/office/powerpoint/2010/main" val="1647756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GB" sz="1800" smtClean="0">
              <a:solidFill>
                <a:prstClr val="black"/>
              </a:solidFill>
              <a:latin typeface="Calibri" charset="0"/>
            </a:endParaRPr>
          </a:p>
        </p:txBody>
      </p:sp>
      <p:grpSp>
        <p:nvGrpSpPr>
          <p:cNvPr id="1027" name="Group 12"/>
          <p:cNvGrpSpPr>
            <a:grpSpLocks/>
          </p:cNvGrpSpPr>
          <p:nvPr/>
        </p:nvGrpSpPr>
        <p:grpSpPr bwMode="auto">
          <a:xfrm>
            <a:off x="0" y="0"/>
            <a:ext cx="9144000" cy="1044575"/>
            <a:chOff x="-1" y="0"/>
            <a:chExt cx="9144001" cy="1044575"/>
          </a:xfrm>
        </p:grpSpPr>
        <p:sp>
          <p:nvSpPr>
            <p:cNvPr id="1035" name="Rectangle 4"/>
            <p:cNvSpPr>
              <a:spLocks noChangeArrowheads="1"/>
            </p:cNvSpPr>
            <p:nvPr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prstClr val="black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pic>
          <p:nvPicPr>
            <p:cNvPr id="1036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037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prstClr val="black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38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>
                <a:gd name="T0" fmla="*/ 2147483647 w 5001"/>
                <a:gd name="T1" fmla="*/ 0 h 2721"/>
                <a:gd name="T2" fmla="*/ 2147483647 w 5001"/>
                <a:gd name="T3" fmla="*/ 2147483647 h 2721"/>
                <a:gd name="T4" fmla="*/ 0 w 5001"/>
                <a:gd name="T5" fmla="*/ 2147483647 h 2721"/>
                <a:gd name="T6" fmla="*/ 2147483647 w 5001"/>
                <a:gd name="T7" fmla="*/ 0 h 2721"/>
                <a:gd name="T8" fmla="*/ 2147483647 w 5001"/>
                <a:gd name="T9" fmla="*/ 0 h 27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TW" altLang="en-US" smtClean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2124075" y="115888"/>
            <a:ext cx="6840538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zh-TW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11188" y="1600200"/>
            <a:ext cx="807561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zh-TW"/>
              <a:t>Click to edit Master text styles</a:t>
            </a:r>
          </a:p>
          <a:p>
            <a:pPr lvl="1"/>
            <a:r>
              <a:rPr lang="en-GB" altLang="zh-TW"/>
              <a:t>Second level</a:t>
            </a:r>
          </a:p>
          <a:p>
            <a:pPr lvl="2"/>
            <a:r>
              <a:rPr lang="en-GB" altLang="zh-TW"/>
              <a:t>Third level</a:t>
            </a:r>
          </a:p>
          <a:p>
            <a:pPr lvl="3"/>
            <a:r>
              <a:rPr lang="en-GB" altLang="zh-TW"/>
              <a:t>Fourth level</a:t>
            </a:r>
          </a:p>
          <a:p>
            <a:pPr lvl="4"/>
            <a:r>
              <a:rPr lang="en-GB" altLang="zh-TW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913" y="63769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>
                <a:solidFill>
                  <a:prstClr val="white"/>
                </a:solidFill>
              </a:rPr>
              <a:t>2013-09-18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</a:rPr>
              <a:t>EUGridPMA for EGI-TF13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9925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91C51A-69E0-B941-8722-62E6EC43DB87}" type="slidenum">
              <a:rPr lang="en-GB">
                <a:solidFill>
                  <a:prstClr val="white"/>
                </a:solidFill>
                <a:latin typeface="Arial" charset="0"/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prstClr val="white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033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algn="r" fontAlgn="base">
              <a:spcBef>
                <a:spcPts val="875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zh-TW" sz="1200" smtClean="0">
                <a:solidFill>
                  <a:srgbClr val="FFFFFF"/>
                </a:solidFill>
                <a:latin typeface="Arial" charset="0"/>
                <a:ea typeface="SimSun" charset="0"/>
                <a:cs typeface="SimSun" charset="0"/>
              </a:rPr>
              <a:t>www.egi.eu</a:t>
            </a:r>
          </a:p>
        </p:txBody>
      </p:sp>
      <p:sp>
        <p:nvSpPr>
          <p:cNvPr id="1034" name="Rectangle 18"/>
          <p:cNvSpPr>
            <a:spLocks noChangeArrowheads="1"/>
          </p:cNvSpPr>
          <p:nvPr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fontAlgn="base">
              <a:spcBef>
                <a:spcPts val="875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zh-TW" sz="1200" smtClean="0">
                <a:solidFill>
                  <a:srgbClr val="FFFFFF"/>
                </a:solidFill>
                <a:latin typeface="Arial" charset="0"/>
                <a:ea typeface="SimSun" charset="0"/>
                <a:cs typeface="SimSun" charset="0"/>
              </a:rPr>
              <a:t>EGI-InSPIRE RI-261323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  <p:sldLayoutId id="2147483957" r:id="rId3"/>
    <p:sldLayoutId id="2147483958" r:id="rId4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bg1"/>
          </a:solidFill>
          <a:latin typeface="Arial" pitchFamily="34" charset="0"/>
          <a:ea typeface="新細明體" charset="0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Arial" pitchFamily="34" charset="0"/>
          <a:ea typeface="新細明體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Arial" pitchFamily="34" charset="0"/>
          <a:ea typeface="新細明體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Arial" pitchFamily="34" charset="0"/>
          <a:ea typeface="新細明體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Arial" pitchFamily="34" charset="0"/>
          <a:ea typeface="新細明體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Arial" pitchFamily="34" charset="0"/>
          <a:ea typeface="新細明體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dirty="0" smtClean="0">
              <a:solidFill>
                <a:srgbClr val="000000"/>
              </a:solidFill>
              <a:latin typeface="Arial"/>
              <a:cs typeface="ＭＳ Ｐゴシック" charset="0"/>
            </a:endParaRPr>
          </a:p>
        </p:txBody>
      </p:sp>
      <p:grpSp>
        <p:nvGrpSpPr>
          <p:cNvPr id="1027" name="Group 12"/>
          <p:cNvGrpSpPr>
            <a:grpSpLocks/>
          </p:cNvGrpSpPr>
          <p:nvPr/>
        </p:nvGrpSpPr>
        <p:grpSpPr bwMode="auto">
          <a:xfrm>
            <a:off x="0" y="0"/>
            <a:ext cx="9144000" cy="1044575"/>
            <a:chOff x="-1" y="0"/>
            <a:chExt cx="9144001" cy="1044575"/>
          </a:xfrm>
        </p:grpSpPr>
        <p:sp>
          <p:nvSpPr>
            <p:cNvPr id="1035" name="Rectangle 4"/>
            <p:cNvSpPr>
              <a:spLocks noChangeArrowheads="1"/>
            </p:cNvSpPr>
            <p:nvPr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endParaRPr>
            </a:p>
          </p:txBody>
        </p:sp>
        <p:pic>
          <p:nvPicPr>
            <p:cNvPr id="1036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037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endParaRPr>
            </a:p>
          </p:txBody>
        </p:sp>
        <p:sp>
          <p:nvSpPr>
            <p:cNvPr id="1038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>
                <a:gd name="T0" fmla="*/ 647902813 w 5001"/>
                <a:gd name="T1" fmla="*/ 0 h 2721"/>
                <a:gd name="T2" fmla="*/ 647902813 w 5001"/>
                <a:gd name="T3" fmla="*/ 352460171 h 2721"/>
                <a:gd name="T4" fmla="*/ 0 w 5001"/>
                <a:gd name="T5" fmla="*/ 352460171 h 2721"/>
                <a:gd name="T6" fmla="*/ 259161125 w 5001"/>
                <a:gd name="T7" fmla="*/ 0 h 2721"/>
                <a:gd name="T8" fmla="*/ 647902813 w 5001"/>
                <a:gd name="T9" fmla="*/ 0 h 27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2124075" y="115888"/>
            <a:ext cx="6840538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11188" y="1600200"/>
            <a:ext cx="807561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913" y="637698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mtClean="0">
                <a:solidFill>
                  <a:srgbClr val="FFFFFF"/>
                </a:solidFill>
                <a:latin typeface="Arial" charset="0"/>
                <a:ea typeface="ＭＳ Ｐゴシック" charset="0"/>
              </a:rPr>
              <a:t>18/09/2013</a:t>
            </a:r>
            <a:endParaRPr lang="en-US">
              <a:solidFill>
                <a:srgbClr val="FFFF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EGI Security Policy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9925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A10FBF3-7628-FB42-8792-515AF67044A7}" type="slidenum">
              <a:rPr lang="en-US">
                <a:solidFill>
                  <a:srgbClr val="FFFFFF"/>
                </a:solidFill>
                <a:latin typeface="Arial" charset="0"/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FFFF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033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r" fontAlgn="base">
              <a:spcBef>
                <a:spcPts val="875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>
                <a:solidFill>
                  <a:srgbClr val="FFFFFF"/>
                </a:solidFill>
                <a:latin typeface="Arial" pitchFamily="34" charset="0"/>
                <a:ea typeface="SimSun" pitchFamily="2" charset="-122"/>
                <a:cs typeface="ＭＳ Ｐゴシック" charset="0"/>
              </a:rPr>
              <a:t>www.egi.eu</a:t>
            </a:r>
          </a:p>
        </p:txBody>
      </p:sp>
      <p:sp>
        <p:nvSpPr>
          <p:cNvPr id="1034" name="Rectangle 18"/>
          <p:cNvSpPr>
            <a:spLocks noChangeArrowheads="1"/>
          </p:cNvSpPr>
          <p:nvPr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fontAlgn="base">
              <a:spcBef>
                <a:spcPts val="875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>
                <a:solidFill>
                  <a:srgbClr val="FFFFFF"/>
                </a:solidFill>
                <a:latin typeface="Arial" pitchFamily="34" charset="0"/>
                <a:ea typeface="SimSun" pitchFamily="2" charset="-122"/>
                <a:cs typeface="ＭＳ Ｐゴシック" charset="0"/>
              </a:rPr>
              <a:t>EGI-InSPIRE RI-261323</a:t>
            </a:r>
          </a:p>
        </p:txBody>
      </p:sp>
    </p:spTree>
    <p:extLst>
      <p:ext uri="{BB962C8B-B14F-4D97-AF65-F5344CB8AC3E}">
        <p14:creationId xmlns:p14="http://schemas.microsoft.com/office/powerpoint/2010/main" val="3539324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</p:sldLayoutIdLst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8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dirty="0" smtClean="0">
              <a:solidFill>
                <a:srgbClr val="000000"/>
              </a:solidFill>
              <a:latin typeface="Arial"/>
              <a:cs typeface="ＭＳ Ｐゴシック" charset="0"/>
            </a:endParaRPr>
          </a:p>
        </p:txBody>
      </p:sp>
      <p:grpSp>
        <p:nvGrpSpPr>
          <p:cNvPr id="1027" name="Group 12"/>
          <p:cNvGrpSpPr>
            <a:grpSpLocks/>
          </p:cNvGrpSpPr>
          <p:nvPr/>
        </p:nvGrpSpPr>
        <p:grpSpPr bwMode="auto">
          <a:xfrm>
            <a:off x="0" y="0"/>
            <a:ext cx="9144000" cy="1044575"/>
            <a:chOff x="-1" y="0"/>
            <a:chExt cx="9144001" cy="1044575"/>
          </a:xfrm>
        </p:grpSpPr>
        <p:sp>
          <p:nvSpPr>
            <p:cNvPr id="1035" name="Rectangle 4"/>
            <p:cNvSpPr>
              <a:spLocks noChangeArrowheads="1"/>
            </p:cNvSpPr>
            <p:nvPr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endParaRPr>
            </a:p>
          </p:txBody>
        </p:sp>
        <p:pic>
          <p:nvPicPr>
            <p:cNvPr id="1036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037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endParaRPr>
            </a:p>
          </p:txBody>
        </p:sp>
        <p:sp>
          <p:nvSpPr>
            <p:cNvPr id="1038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>
                <a:gd name="T0" fmla="*/ 647902813 w 5001"/>
                <a:gd name="T1" fmla="*/ 0 h 2721"/>
                <a:gd name="T2" fmla="*/ 647902813 w 5001"/>
                <a:gd name="T3" fmla="*/ 352460171 h 2721"/>
                <a:gd name="T4" fmla="*/ 0 w 5001"/>
                <a:gd name="T5" fmla="*/ 352460171 h 2721"/>
                <a:gd name="T6" fmla="*/ 259161125 w 5001"/>
                <a:gd name="T7" fmla="*/ 0 h 2721"/>
                <a:gd name="T8" fmla="*/ 647902813 w 5001"/>
                <a:gd name="T9" fmla="*/ 0 h 27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ＭＳ Ｐゴシック" charset="0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2124075" y="115888"/>
            <a:ext cx="6840538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11188" y="1600200"/>
            <a:ext cx="807561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913" y="637698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mtClean="0">
                <a:solidFill>
                  <a:srgbClr val="FFFFFF"/>
                </a:solidFill>
                <a:latin typeface="Arial" charset="0"/>
                <a:ea typeface="ＭＳ Ｐゴシック" charset="0"/>
              </a:rPr>
              <a:t>18/09/2013</a:t>
            </a:r>
            <a:endParaRPr lang="en-US">
              <a:solidFill>
                <a:srgbClr val="FFFF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EGI Security Policy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9925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A10FBF3-7628-FB42-8792-515AF67044A7}" type="slidenum">
              <a:rPr lang="en-US">
                <a:solidFill>
                  <a:srgbClr val="FFFFFF"/>
                </a:solidFill>
                <a:latin typeface="Arial" charset="0"/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FFFFFF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033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r" fontAlgn="base">
              <a:spcBef>
                <a:spcPts val="875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>
                <a:solidFill>
                  <a:srgbClr val="FFFFFF"/>
                </a:solidFill>
                <a:latin typeface="Arial" pitchFamily="34" charset="0"/>
                <a:ea typeface="SimSun" pitchFamily="2" charset="-122"/>
                <a:cs typeface="ＭＳ Ｐゴシック" charset="0"/>
              </a:rPr>
              <a:t>www.egi.eu</a:t>
            </a:r>
          </a:p>
        </p:txBody>
      </p:sp>
      <p:sp>
        <p:nvSpPr>
          <p:cNvPr id="1034" name="Rectangle 18"/>
          <p:cNvSpPr>
            <a:spLocks noChangeArrowheads="1"/>
          </p:cNvSpPr>
          <p:nvPr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fontAlgn="base">
              <a:spcBef>
                <a:spcPts val="875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>
                <a:solidFill>
                  <a:srgbClr val="FFFFFF"/>
                </a:solidFill>
                <a:latin typeface="Arial" pitchFamily="34" charset="0"/>
                <a:ea typeface="SimSun" pitchFamily="2" charset="-122"/>
                <a:cs typeface="ＭＳ Ｐゴシック" charset="0"/>
              </a:rPr>
              <a:t>EGI-InSPIRE RI-261323</a:t>
            </a:r>
          </a:p>
        </p:txBody>
      </p:sp>
    </p:spTree>
    <p:extLst>
      <p:ext uri="{BB962C8B-B14F-4D97-AF65-F5344CB8AC3E}">
        <p14:creationId xmlns:p14="http://schemas.microsoft.com/office/powerpoint/2010/main" val="1965177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7" r:id="rId2"/>
    <p:sldLayoutId id="2147483978" r:id="rId3"/>
  </p:sldLayoutIdLst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8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371600"/>
            <a:ext cx="88392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Wingdings 2" pitchFamily="18" charset="2"/>
              </a:rPr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pic>
        <p:nvPicPr>
          <p:cNvPr id="1027" name="Picture 6" descr="slogan_sec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82"/>
          <a:stretch>
            <a:fillRect/>
          </a:stretch>
        </p:blipFill>
        <p:spPr bwMode="auto">
          <a:xfrm>
            <a:off x="0" y="0"/>
            <a:ext cx="9148763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Text Box 16"/>
          <p:cNvSpPr txBox="1">
            <a:spLocks noChangeArrowheads="1"/>
          </p:cNvSpPr>
          <p:nvPr/>
        </p:nvSpPr>
        <p:spPr bwMode="auto">
          <a:xfrm>
            <a:off x="2590800" y="1096963"/>
            <a:ext cx="6553200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1pPr>
            <a:lvl2pPr marL="742950" indent="-28575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2pPr>
            <a:lvl3pPr marL="11430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3pPr>
            <a:lvl4pPr marL="16002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4pPr>
            <a:lvl5pPr marL="20574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9pPr>
          </a:lstStyle>
          <a:p>
            <a:pPr algn="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b="0" smtClean="0">
                <a:solidFill>
                  <a:srgbClr val="FFFFFF"/>
                </a:solidFill>
              </a:rPr>
              <a:t>Dr. Stefan Lüders (CERN IT/CO) </a:t>
            </a:r>
            <a:r>
              <a:rPr lang="en-US" sz="700" b="0" smtClean="0">
                <a:solidFill>
                  <a:srgbClr val="FFFFFF"/>
                </a:solidFill>
                <a:cs typeface="Arial" charset="0"/>
              </a:rPr>
              <a:t>― </a:t>
            </a:r>
            <a:r>
              <a:rPr lang="fr-FR" sz="700" b="0" smtClean="0">
                <a:solidFill>
                  <a:srgbClr val="FFFFFF"/>
                </a:solidFill>
                <a:cs typeface="Arial" charset="0"/>
              </a:rPr>
              <a:t>DESY</a:t>
            </a:r>
            <a:r>
              <a:rPr lang="en-US" sz="700" b="0" smtClean="0">
                <a:solidFill>
                  <a:srgbClr val="FFFFFF"/>
                </a:solidFill>
                <a:cs typeface="Arial" charset="0"/>
              </a:rPr>
              <a:t> ― 20. </a:t>
            </a:r>
            <a:r>
              <a:rPr lang="de-DE" sz="700" b="0" smtClean="0">
                <a:solidFill>
                  <a:srgbClr val="FFFFFF"/>
                </a:solidFill>
                <a:cs typeface="Arial" charset="0"/>
              </a:rPr>
              <a:t>Februar</a:t>
            </a:r>
            <a:r>
              <a:rPr lang="en-US" sz="700" b="0" smtClean="0">
                <a:solidFill>
                  <a:srgbClr val="FFFFFF"/>
                </a:solidFill>
                <a:cs typeface="Arial" charset="0"/>
              </a:rPr>
              <a:t> 2007</a:t>
            </a:r>
          </a:p>
        </p:txBody>
      </p:sp>
      <p:pic>
        <p:nvPicPr>
          <p:cNvPr id="1029" name="Picture 2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7279" y="634023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0" name="Group 13"/>
          <p:cNvGrpSpPr>
            <a:grpSpLocks/>
          </p:cNvGrpSpPr>
          <p:nvPr/>
        </p:nvGrpSpPr>
        <p:grpSpPr bwMode="auto">
          <a:xfrm>
            <a:off x="0" y="1109663"/>
            <a:ext cx="9144000" cy="185737"/>
            <a:chOff x="0" y="699"/>
            <a:chExt cx="5760" cy="117"/>
          </a:xfrm>
        </p:grpSpPr>
        <p:sp>
          <p:nvSpPr>
            <p:cNvPr id="1032" name="Rectangle 14"/>
            <p:cNvSpPr>
              <a:spLocks noChangeArrowheads="1"/>
            </p:cNvSpPr>
            <p:nvPr userDrawn="1"/>
          </p:nvSpPr>
          <p:spPr bwMode="gray">
            <a:xfrm>
              <a:off x="0" y="699"/>
              <a:ext cx="5760" cy="4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buNone/>
              </a:pPr>
              <a:endParaRPr lang="en-US" sz="2400" b="1">
                <a:solidFill>
                  <a:srgbClr val="2D6BC7"/>
                </a:solidFill>
                <a:latin typeface="Arial"/>
                <a:sym typeface="Wingdings 2" pitchFamily="18" charset="2"/>
              </a:endParaRPr>
            </a:p>
          </p:txBody>
        </p:sp>
        <p:sp>
          <p:nvSpPr>
            <p:cNvPr id="1033" name="Rectangle 15"/>
            <p:cNvSpPr>
              <a:spLocks noChangeArrowheads="1"/>
            </p:cNvSpPr>
            <p:nvPr userDrawn="1"/>
          </p:nvSpPr>
          <p:spPr bwMode="gray">
            <a:xfrm>
              <a:off x="1476" y="723"/>
              <a:ext cx="4284" cy="9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342900" indent="-342900" algn="r" fontAlgn="base">
                <a:lnSpc>
                  <a:spcPct val="50000"/>
                </a:lnSpc>
                <a:spcBef>
                  <a:spcPct val="0"/>
                </a:spcBef>
                <a:spcAft>
                  <a:spcPct val="0"/>
                </a:spcAft>
                <a:buFont typeface="Times New Roman" pitchFamily="18" charset="0"/>
                <a:buNone/>
              </a:pPr>
              <a:r>
                <a:rPr lang="de-DE" sz="1000" b="1" dirty="0" smtClean="0">
                  <a:solidFill>
                    <a:srgbClr val="FFFFFF"/>
                  </a:solidFill>
                  <a:latin typeface="Arial"/>
                  <a:cs typeface="Arial" charset="0"/>
                  <a:sym typeface="Wingdings 2" pitchFamily="18" charset="2"/>
                </a:rPr>
                <a:t>Stefan.Lueders@cern.ch </a:t>
              </a:r>
              <a:r>
                <a:rPr lang="de-DE" sz="1000" b="1" dirty="0" smtClean="0">
                  <a:solidFill>
                    <a:srgbClr val="FFFFFF"/>
                  </a:solidFill>
                  <a:latin typeface="Arial"/>
                  <a:sym typeface="Wingdings 2" pitchFamily="18" charset="2"/>
                </a:rPr>
                <a:t> </a:t>
              </a:r>
              <a:r>
                <a:rPr lang="de-DE" sz="1000" b="1" dirty="0">
                  <a:solidFill>
                    <a:srgbClr val="FFFFFF"/>
                  </a:solidFill>
                  <a:latin typeface="Arial"/>
                  <a:cs typeface="Arial" charset="0"/>
                  <a:sym typeface="Wingdings 2" pitchFamily="18" charset="2"/>
                </a:rPr>
                <a:t>—  </a:t>
              </a:r>
              <a:r>
                <a:rPr lang="en-US" sz="1000" b="1" dirty="0" smtClean="0">
                  <a:solidFill>
                    <a:srgbClr val="FFFFFF"/>
                  </a:solidFill>
                  <a:latin typeface="Arial"/>
                  <a:sym typeface="Wingdings 2" pitchFamily="18" charset="2"/>
                </a:rPr>
                <a:t>“</a:t>
              </a:r>
              <a:r>
                <a:rPr lang="en-US" sz="1000" b="1" i="1" dirty="0" smtClean="0">
                  <a:solidFill>
                    <a:srgbClr val="FFFFFF"/>
                  </a:solidFill>
                  <a:latin typeface="Arial"/>
                  <a:sym typeface="Wingdings 2" pitchFamily="18" charset="2"/>
                </a:rPr>
                <a:t>CERN Workshop on Federate ID</a:t>
              </a:r>
              <a:r>
                <a:rPr lang="de-DE" sz="1000" b="1" dirty="0" smtClean="0">
                  <a:solidFill>
                    <a:srgbClr val="FFFFFF"/>
                  </a:solidFill>
                  <a:latin typeface="Arial"/>
                  <a:sym typeface="Wingdings 2" pitchFamily="18" charset="2"/>
                </a:rPr>
                <a:t>”</a:t>
              </a:r>
              <a:r>
                <a:rPr lang="de-DE" sz="1000" b="1" dirty="0" smtClean="0">
                  <a:solidFill>
                    <a:srgbClr val="FFFFFF"/>
                  </a:solidFill>
                  <a:latin typeface="Arial"/>
                  <a:cs typeface="Arial" charset="0"/>
                  <a:sym typeface="Wingdings 2" pitchFamily="18" charset="2"/>
                </a:rPr>
                <a:t> — Internet2 Fall 2011 Member Meeting</a:t>
              </a:r>
              <a:endParaRPr lang="de-DE" sz="1000" b="1" dirty="0">
                <a:solidFill>
                  <a:srgbClr val="FFFFFF"/>
                </a:solidFill>
                <a:latin typeface="Arial"/>
                <a:cs typeface="Arial" charset="0"/>
                <a:sym typeface="Wingdings 2" pitchFamily="18" charset="2"/>
              </a:endParaRPr>
            </a:p>
          </p:txBody>
        </p:sp>
      </p:grpSp>
      <p:sp>
        <p:nvSpPr>
          <p:cNvPr id="1031" name="Title Placeholder 14"/>
          <p:cNvSpPr>
            <a:spLocks noGrp="1"/>
          </p:cNvSpPr>
          <p:nvPr>
            <p:ph type="title"/>
          </p:nvPr>
        </p:nvSpPr>
        <p:spPr bwMode="auto">
          <a:xfrm>
            <a:off x="231775" y="274638"/>
            <a:ext cx="8791575" cy="625475"/>
          </a:xfrm>
          <a:prstGeom prst="rect">
            <a:avLst/>
          </a:prstGeom>
          <a:solidFill>
            <a:schemeClr val="bg1">
              <a:alpha val="3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pic>
        <p:nvPicPr>
          <p:cNvPr id="2" name="Picture 2" descr="F:\EIROforum_logo_s.jp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5407" y="6324600"/>
            <a:ext cx="458657" cy="488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5391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</p:sldLayoutIdLst>
  <p:transition xmlns:p14="http://schemas.microsoft.com/office/powerpoint/2010/main">
    <p:cover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►"/>
        <a:defRPr sz="2400" b="1">
          <a:solidFill>
            <a:srgbClr val="008080"/>
          </a:solidFill>
          <a:latin typeface="+mn-lt"/>
          <a:ea typeface="+mn-ea"/>
          <a:cs typeface="+mn-cs"/>
          <a:sym typeface="Wingdings 2" pitchFamily="18" charset="2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►"/>
        <a:defRPr sz="2000">
          <a:solidFill>
            <a:srgbClr val="00003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0000"/>
        <a:buFont typeface="Wingdings 2" pitchFamily="18" charset="2"/>
        <a:buChar char="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GB" sz="1800" smtClean="0">
              <a:solidFill>
                <a:prstClr val="black"/>
              </a:solidFill>
              <a:latin typeface="Calibri" charset="0"/>
            </a:endParaRPr>
          </a:p>
        </p:txBody>
      </p:sp>
      <p:grpSp>
        <p:nvGrpSpPr>
          <p:cNvPr id="1027" name="Group 12"/>
          <p:cNvGrpSpPr>
            <a:grpSpLocks/>
          </p:cNvGrpSpPr>
          <p:nvPr/>
        </p:nvGrpSpPr>
        <p:grpSpPr bwMode="auto">
          <a:xfrm>
            <a:off x="0" y="0"/>
            <a:ext cx="9144000" cy="1044575"/>
            <a:chOff x="-1" y="0"/>
            <a:chExt cx="9144001" cy="1044575"/>
          </a:xfrm>
        </p:grpSpPr>
        <p:sp>
          <p:nvSpPr>
            <p:cNvPr id="1035" name="Rectangle 4"/>
            <p:cNvSpPr>
              <a:spLocks noChangeArrowheads="1"/>
            </p:cNvSpPr>
            <p:nvPr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prstClr val="black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pic>
          <p:nvPicPr>
            <p:cNvPr id="1036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037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prstClr val="black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38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>
                <a:gd name="T0" fmla="*/ 2147483647 w 5001"/>
                <a:gd name="T1" fmla="*/ 0 h 2721"/>
                <a:gd name="T2" fmla="*/ 2147483647 w 5001"/>
                <a:gd name="T3" fmla="*/ 2147483647 h 2721"/>
                <a:gd name="T4" fmla="*/ 0 w 5001"/>
                <a:gd name="T5" fmla="*/ 2147483647 h 2721"/>
                <a:gd name="T6" fmla="*/ 2147483647 w 5001"/>
                <a:gd name="T7" fmla="*/ 0 h 2721"/>
                <a:gd name="T8" fmla="*/ 2147483647 w 5001"/>
                <a:gd name="T9" fmla="*/ 0 h 27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TW" altLang="en-US" smtClean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2124075" y="115888"/>
            <a:ext cx="6840538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zh-TW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11188" y="1600200"/>
            <a:ext cx="807561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zh-TW"/>
              <a:t>Click to edit Master text styles</a:t>
            </a:r>
          </a:p>
          <a:p>
            <a:pPr lvl="1"/>
            <a:r>
              <a:rPr lang="en-GB" altLang="zh-TW"/>
              <a:t>Second level</a:t>
            </a:r>
          </a:p>
          <a:p>
            <a:pPr lvl="2"/>
            <a:r>
              <a:rPr lang="en-GB" altLang="zh-TW"/>
              <a:t>Third level</a:t>
            </a:r>
          </a:p>
          <a:p>
            <a:pPr lvl="3"/>
            <a:r>
              <a:rPr lang="en-GB" altLang="zh-TW"/>
              <a:t>Fourth level</a:t>
            </a:r>
          </a:p>
          <a:p>
            <a:pPr lvl="4"/>
            <a:r>
              <a:rPr lang="en-GB" altLang="zh-TW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913" y="63769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>
                <a:solidFill>
                  <a:prstClr val="white"/>
                </a:solidFill>
              </a:rPr>
              <a:t>2013-09-18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white"/>
                </a:solidFill>
              </a:rPr>
              <a:t>EUGridPMA for EGI-TF13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9925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C1ACD6C-36FA-4D48-955F-90314A4D61CE}" type="slidenum">
              <a:rPr lang="en-GB">
                <a:solidFill>
                  <a:prstClr val="white"/>
                </a:solidFill>
                <a:latin typeface="Arial" charset="0"/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prstClr val="white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033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algn="r" fontAlgn="base">
              <a:spcBef>
                <a:spcPts val="875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zh-TW" sz="1200" smtClean="0">
                <a:solidFill>
                  <a:srgbClr val="FFFFFF"/>
                </a:solidFill>
                <a:latin typeface="Arial" charset="0"/>
                <a:ea typeface="SimSun" charset="0"/>
                <a:cs typeface="SimSun" charset="0"/>
              </a:rPr>
              <a:t>www.egi.eu</a:t>
            </a:r>
          </a:p>
        </p:txBody>
      </p:sp>
      <p:sp>
        <p:nvSpPr>
          <p:cNvPr id="1034" name="Rectangle 18"/>
          <p:cNvSpPr>
            <a:spLocks noChangeArrowheads="1"/>
          </p:cNvSpPr>
          <p:nvPr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fontAlgn="base">
              <a:spcBef>
                <a:spcPts val="875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zh-TW" sz="1200" smtClean="0">
                <a:solidFill>
                  <a:srgbClr val="FFFFFF"/>
                </a:solidFill>
                <a:latin typeface="Arial" charset="0"/>
                <a:ea typeface="SimSun" charset="0"/>
                <a:cs typeface="SimSun" charset="0"/>
              </a:rPr>
              <a:t>EGI-InSPIRE RI-261323</a:t>
            </a:r>
          </a:p>
        </p:txBody>
      </p:sp>
    </p:spTree>
    <p:extLst>
      <p:ext uri="{BB962C8B-B14F-4D97-AF65-F5344CB8AC3E}">
        <p14:creationId xmlns:p14="http://schemas.microsoft.com/office/powerpoint/2010/main" val="2886491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bg1"/>
          </a:solidFill>
          <a:latin typeface="Arial" pitchFamily="34" charset="0"/>
          <a:ea typeface="新細明體" charset="0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Arial" pitchFamily="34" charset="0"/>
          <a:ea typeface="新細明體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Arial" pitchFamily="34" charset="0"/>
          <a:ea typeface="新細明體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Arial" pitchFamily="34" charset="0"/>
          <a:ea typeface="新細明體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Arial" pitchFamily="34" charset="0"/>
          <a:ea typeface="新細明體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Arial" pitchFamily="34" charset="0"/>
          <a:ea typeface="新細明體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8"/>
          <p:cNvSpPr>
            <a:spLocks noChangeArrowheads="1"/>
          </p:cNvSpPr>
          <p:nvPr/>
        </p:nvSpPr>
        <p:spPr bwMode="auto">
          <a:xfrm>
            <a:off x="0" y="0"/>
            <a:ext cx="9144000" cy="20574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TW" altLang="en-US" smtClean="0">
              <a:solidFill>
                <a:srgbClr val="000000"/>
              </a:solidFill>
              <a:latin typeface="Arial" charset="0"/>
              <a:ea typeface="新細明體" charset="0"/>
              <a:cs typeface="ＭＳ Ｐゴシック" charset="0"/>
            </a:endParaRPr>
          </a:p>
        </p:txBody>
      </p:sp>
      <p:pic>
        <p:nvPicPr>
          <p:cNvPr id="6147" name="Picture 20" descr="eugridpma-02v03trozo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7575" y="1905000"/>
            <a:ext cx="1876425" cy="401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8" name="Group 9"/>
          <p:cNvGrpSpPr>
            <a:grpSpLocks/>
          </p:cNvGrpSpPr>
          <p:nvPr/>
        </p:nvGrpSpPr>
        <p:grpSpPr bwMode="auto">
          <a:xfrm>
            <a:off x="5259388" y="6597650"/>
            <a:ext cx="3629025" cy="260350"/>
            <a:chOff x="3648" y="4156"/>
            <a:chExt cx="1951" cy="164"/>
          </a:xfrm>
        </p:grpSpPr>
        <p:sp>
          <p:nvSpPr>
            <p:cNvPr id="6155" name="AutoShape 10"/>
            <p:cNvSpPr>
              <a:spLocks noChangeArrowheads="1"/>
            </p:cNvSpPr>
            <p:nvPr/>
          </p:nvSpPr>
          <p:spPr bwMode="auto">
            <a:xfrm>
              <a:off x="3648" y="4156"/>
              <a:ext cx="1951" cy="164"/>
            </a:xfrm>
            <a:prstGeom prst="roundRect">
              <a:avLst>
                <a:gd name="adj" fmla="val 606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TW" altLang="en-US" smtClean="0">
                <a:solidFill>
                  <a:srgbClr val="000000"/>
                </a:solidFill>
                <a:latin typeface="Arial" charset="0"/>
                <a:ea typeface="新細明體" charset="0"/>
                <a:cs typeface="ＭＳ Ｐゴシック" charset="0"/>
              </a:endParaRPr>
            </a:p>
          </p:txBody>
        </p:sp>
        <p:sp>
          <p:nvSpPr>
            <p:cNvPr id="1036" name="Text Box 11"/>
            <p:cNvSpPr txBox="1">
              <a:spLocks noChangeArrowheads="1"/>
            </p:cNvSpPr>
            <p:nvPr/>
          </p:nvSpPr>
          <p:spPr bwMode="auto">
            <a:xfrm>
              <a:off x="3648" y="4156"/>
              <a:ext cx="1951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marL="11430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marL="16002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marL="20574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r" eaLnBrk="0" fontAlgn="base" hangingPunct="0">
                <a:lnSpc>
                  <a:spcPct val="9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kumimoji="0" lang="en-GB" altLang="zh-TW" sz="1200" smtClean="0">
                  <a:solidFill>
                    <a:srgbClr val="8C8274"/>
                  </a:solidFill>
                  <a:latin typeface="Lucida Sans" charset="0"/>
                  <a:ea typeface="Arial" charset="0"/>
                  <a:cs typeface="Arial" charset="0"/>
                </a:rPr>
                <a:t>EUGridPMA  Kyiv 2013 meeting –  </a:t>
              </a:r>
              <a:fld id="{AF8234F8-1763-A145-970D-2ECBFAE9E2F3}" type="slidenum">
                <a:rPr kumimoji="0" lang="en-GB" altLang="zh-TW" sz="1200" smtClean="0">
                  <a:solidFill>
                    <a:srgbClr val="8C8274"/>
                  </a:solidFill>
                  <a:latin typeface="Lucida Sans" charset="0"/>
                  <a:ea typeface="Arial" charset="0"/>
                  <a:cs typeface="Arial" charset="0"/>
                </a:rPr>
                <a:pPr algn="r" eaLnBrk="0" fontAlgn="base" hangingPunct="0">
                  <a:lnSpc>
                    <a:spcPct val="91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t>‹#›</a:t>
              </a:fld>
              <a:endParaRPr kumimoji="0" lang="en-GB" altLang="zh-TW" sz="1200" smtClean="0">
                <a:solidFill>
                  <a:srgbClr val="8C8274"/>
                </a:solidFill>
                <a:latin typeface="Lucida Sans" charset="0"/>
                <a:ea typeface="Arial" charset="0"/>
                <a:cs typeface="Arial" charset="0"/>
              </a:endParaRPr>
            </a:p>
          </p:txBody>
        </p:sp>
      </p:grpSp>
      <p:grpSp>
        <p:nvGrpSpPr>
          <p:cNvPr id="6149" name="Group 12"/>
          <p:cNvGrpSpPr>
            <a:grpSpLocks/>
          </p:cNvGrpSpPr>
          <p:nvPr/>
        </p:nvGrpSpPr>
        <p:grpSpPr bwMode="auto">
          <a:xfrm>
            <a:off x="1219200" y="6596063"/>
            <a:ext cx="3886200" cy="261937"/>
            <a:chOff x="834" y="4155"/>
            <a:chExt cx="2766" cy="165"/>
          </a:xfrm>
        </p:grpSpPr>
        <p:sp>
          <p:nvSpPr>
            <p:cNvPr id="6153" name="AutoShape 13"/>
            <p:cNvSpPr>
              <a:spLocks noChangeArrowheads="1"/>
            </p:cNvSpPr>
            <p:nvPr/>
          </p:nvSpPr>
          <p:spPr bwMode="auto">
            <a:xfrm>
              <a:off x="834" y="4155"/>
              <a:ext cx="2766" cy="165"/>
            </a:xfrm>
            <a:prstGeom prst="roundRect">
              <a:avLst>
                <a:gd name="adj" fmla="val 606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TW" altLang="en-US" smtClean="0">
                <a:solidFill>
                  <a:srgbClr val="000000"/>
                </a:solidFill>
                <a:latin typeface="Arial" charset="0"/>
                <a:ea typeface="新細明體" charset="0"/>
                <a:cs typeface="ＭＳ Ｐゴシック" charset="0"/>
              </a:endParaRPr>
            </a:p>
          </p:txBody>
        </p:sp>
        <p:sp>
          <p:nvSpPr>
            <p:cNvPr id="1034" name="Text Box 14"/>
            <p:cNvSpPr txBox="1">
              <a:spLocks noChangeArrowheads="1"/>
            </p:cNvSpPr>
            <p:nvPr/>
          </p:nvSpPr>
          <p:spPr bwMode="auto">
            <a:xfrm>
              <a:off x="834" y="4155"/>
              <a:ext cx="2766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charset="0"/>
                  <a:ea typeface="新細明體" charset="0"/>
                  <a:cs typeface="Arial" charset="0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fontAlgn="base">
                <a:lnSpc>
                  <a:spcPct val="9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 smtClean="0">
                  <a:solidFill>
                    <a:srgbClr val="8C8274"/>
                  </a:solidFill>
                  <a:latin typeface="Lucida Sans" charset="0"/>
                </a:rPr>
                <a:t>David Groep – davidg@eugridpma.org</a:t>
              </a:r>
              <a:endParaRPr lang="en-GB" sz="1200" smtClean="0">
                <a:solidFill>
                  <a:srgbClr val="048284"/>
                </a:solidFill>
                <a:latin typeface="Lucida Sans" charset="0"/>
                <a:hlinkClick r:id="rId15"/>
              </a:endParaRPr>
            </a:p>
          </p:txBody>
        </p:sp>
      </p:grpSp>
      <p:sp>
        <p:nvSpPr>
          <p:cNvPr id="6150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52400"/>
            <a:ext cx="8045450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zh-TW"/>
              <a:t>Click to edit the title text format</a:t>
            </a:r>
          </a:p>
        </p:txBody>
      </p:sp>
      <p:sp>
        <p:nvSpPr>
          <p:cNvPr id="6151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295400"/>
            <a:ext cx="8040688" cy="516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zh-TW"/>
              <a:t>Click to edit the outline text format</a:t>
            </a:r>
          </a:p>
          <a:p>
            <a:pPr lvl="1"/>
            <a:r>
              <a:rPr lang="en-GB" altLang="zh-TW"/>
              <a:t>Second Outline Level</a:t>
            </a:r>
          </a:p>
          <a:p>
            <a:pPr lvl="2"/>
            <a:r>
              <a:rPr lang="en-GB" altLang="zh-TW"/>
              <a:t>Third Outline Level</a:t>
            </a:r>
          </a:p>
          <a:p>
            <a:pPr lvl="3"/>
            <a:r>
              <a:rPr lang="en-GB" altLang="zh-TW"/>
              <a:t>Fourth Outline Level</a:t>
            </a:r>
          </a:p>
          <a:p>
            <a:pPr lvl="4"/>
            <a:r>
              <a:rPr lang="en-GB" altLang="zh-TW"/>
              <a:t>Fifth Outline Level</a:t>
            </a:r>
          </a:p>
          <a:p>
            <a:pPr lvl="4"/>
            <a:r>
              <a:rPr lang="en-GB" altLang="zh-TW"/>
              <a:t>Sixth Outline Level</a:t>
            </a:r>
          </a:p>
          <a:p>
            <a:pPr lvl="4"/>
            <a:r>
              <a:rPr lang="en-GB" altLang="zh-TW"/>
              <a:t>Seventh Outline Level</a:t>
            </a:r>
          </a:p>
          <a:p>
            <a:pPr lvl="4"/>
            <a:r>
              <a:rPr lang="en-GB" altLang="zh-TW"/>
              <a:t>Eighth Outline Level</a:t>
            </a:r>
          </a:p>
          <a:p>
            <a:pPr lvl="4"/>
            <a:r>
              <a:rPr lang="en-GB" altLang="zh-TW"/>
              <a:t>Ninth Outline Level</a:t>
            </a:r>
          </a:p>
        </p:txBody>
      </p:sp>
      <p:pic>
        <p:nvPicPr>
          <p:cNvPr id="6152" name="Picture 21" descr="eugridpma-02v0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356350"/>
            <a:ext cx="9906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1913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8" r:id="rId1"/>
    <p:sldLayoutId id="2147483989" r:id="rId2"/>
    <p:sldLayoutId id="2147483990" r:id="rId3"/>
    <p:sldLayoutId id="2147483991" r:id="rId4"/>
    <p:sldLayoutId id="2147483992" r:id="rId5"/>
    <p:sldLayoutId id="2147483993" r:id="rId6"/>
    <p:sldLayoutId id="2147483994" r:id="rId7"/>
    <p:sldLayoutId id="2147483995" r:id="rId8"/>
    <p:sldLayoutId id="2147483996" r:id="rId9"/>
    <p:sldLayoutId id="2147483997" r:id="rId10"/>
    <p:sldLayoutId id="2147483998" r:id="rId11"/>
    <p:sldLayoutId id="2147483999" r:id="rId12"/>
  </p:sldLayoutIdLst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+mj-lt"/>
          <a:ea typeface="新細明體" charset="0"/>
          <a:cs typeface="新細明體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  <a:ea typeface="新細明體" charset="0"/>
          <a:cs typeface="新細明體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  <a:ea typeface="新細明體" charset="0"/>
          <a:cs typeface="新細明體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  <a:ea typeface="新細明體" charset="0"/>
          <a:cs typeface="新細明體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  <a:ea typeface="新細明體" charset="0"/>
          <a:cs typeface="新細明體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Symbol" charset="0"/>
        <a:buChar char="·"/>
        <a:defRPr kumimoji="1" sz="2400">
          <a:solidFill>
            <a:srgbClr val="000066"/>
          </a:solidFill>
          <a:latin typeface="+mn-lt"/>
          <a:ea typeface="新細明體" charset="0"/>
          <a:cs typeface="新細明體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Symbol" charset="0"/>
        <a:buChar char="·"/>
        <a:defRPr kumimoji="1" sz="2000">
          <a:solidFill>
            <a:srgbClr val="000066"/>
          </a:solidFill>
          <a:latin typeface="+mn-lt"/>
          <a:ea typeface="新細明體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Symbol" charset="0"/>
        <a:buChar char="·"/>
        <a:defRPr kumimoji="1" sz="2400">
          <a:solidFill>
            <a:srgbClr val="000066"/>
          </a:solidFill>
          <a:latin typeface="+mn-lt"/>
          <a:ea typeface="新細明體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Symbol" charset="0"/>
        <a:buChar char="·"/>
        <a:defRPr kumimoji="1" sz="1600">
          <a:solidFill>
            <a:srgbClr val="000066"/>
          </a:solidFill>
          <a:latin typeface="+mn-lt"/>
          <a:ea typeface="新細明體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Symbol" charset="0"/>
        <a:buChar char="·"/>
        <a:defRPr kumimoji="1" sz="1600">
          <a:solidFill>
            <a:srgbClr val="000066"/>
          </a:solidFill>
          <a:latin typeface="+mn-lt"/>
          <a:ea typeface="新細明體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·"/>
        <a:defRPr sz="1600">
          <a:solidFill>
            <a:srgbClr val="000066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·"/>
        <a:defRPr sz="1600">
          <a:solidFill>
            <a:srgbClr val="000066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·"/>
        <a:defRPr sz="1600">
          <a:solidFill>
            <a:srgbClr val="000066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·"/>
        <a:defRPr sz="1600">
          <a:solidFill>
            <a:srgbClr val="00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1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457200" y="930125"/>
            <a:ext cx="7772400" cy="3870474"/>
          </a:xfrm>
        </p:spPr>
        <p:txBody>
          <a:bodyPr>
            <a:normAutofit/>
          </a:bodyPr>
          <a:lstStyle/>
          <a:p>
            <a:r>
              <a:rPr kumimoji="1" lang="en-US" altLang="zh-TW" sz="4000" cap="none" dirty="0" smtClean="0"/>
              <a:t>APGridPMA Update</a:t>
            </a:r>
            <a:endParaRPr kumimoji="1" lang="zh-TW" altLang="en-US" sz="3200" cap="none" dirty="0">
              <a:solidFill>
                <a:srgbClr val="0000FF"/>
              </a:solidFill>
            </a:endParaRPr>
          </a:p>
        </p:txBody>
      </p:sp>
      <p:sp>
        <p:nvSpPr>
          <p:cNvPr id="3" name="子標題 2"/>
          <p:cNvSpPr>
            <a:spLocks noGrp="1"/>
          </p:cNvSpPr>
          <p:nvPr>
            <p:ph type="subTitle" idx="1"/>
          </p:nvPr>
        </p:nvSpPr>
        <p:spPr>
          <a:xfrm>
            <a:off x="457199" y="4800600"/>
            <a:ext cx="8148219" cy="1324416"/>
          </a:xfrm>
        </p:spPr>
        <p:txBody>
          <a:bodyPr>
            <a:normAutofit/>
          </a:bodyPr>
          <a:lstStyle/>
          <a:p>
            <a:r>
              <a:rPr kumimoji="1" lang="en-US" altLang="zh-TW" cap="none" dirty="0" smtClean="0"/>
              <a:t>Eric Yen</a:t>
            </a:r>
          </a:p>
          <a:p>
            <a:r>
              <a:rPr kumimoji="1" lang="en-US" altLang="zh-TW" cap="none" dirty="0" smtClean="0"/>
              <a:t>APGridPMA</a:t>
            </a:r>
          </a:p>
          <a:p>
            <a:r>
              <a:rPr kumimoji="1" lang="en-US" altLang="zh-TW" cap="none" dirty="0" smtClean="0"/>
              <a:t>Academia Sinica Grid Computing Centre (ASGC) CA</a:t>
            </a:r>
            <a:endParaRPr kumimoji="1" lang="zh-TW" altLang="en-US" cap="none" dirty="0"/>
          </a:p>
        </p:txBody>
      </p:sp>
    </p:spTree>
    <p:extLst>
      <p:ext uri="{BB962C8B-B14F-4D97-AF65-F5344CB8AC3E}">
        <p14:creationId xmlns:p14="http://schemas.microsoft.com/office/powerpoint/2010/main" val="571994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868118"/>
          </a:xfrm>
        </p:spPr>
        <p:txBody>
          <a:bodyPr/>
          <a:lstStyle/>
          <a:p>
            <a:r>
              <a:rPr kumimoji="1" lang="en-US" altLang="zh-TW" b="1" cap="none" dirty="0" smtClean="0"/>
              <a:t>General Status</a:t>
            </a:r>
            <a:endParaRPr kumimoji="1" lang="zh-TW" altLang="en-US" b="1" cap="none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0629"/>
          </a:xfrm>
        </p:spPr>
        <p:txBody>
          <a:bodyPr>
            <a:no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400" dirty="0" smtClean="0"/>
              <a:t>Chair and Vice Chair elected in March Meeting (March </a:t>
            </a:r>
            <a:r>
              <a:rPr kumimoji="1" lang="en-US" altLang="zh-TW" sz="2400" dirty="0" smtClean="0"/>
              <a:t>2014)</a:t>
            </a:r>
            <a:endParaRPr kumimoji="1" lang="en-US" altLang="zh-TW" sz="2400" dirty="0" smtClean="0"/>
          </a:p>
          <a:p>
            <a:pPr lvl="1"/>
            <a:r>
              <a:rPr kumimoji="1" lang="en-US" altLang="zh-TW" dirty="0" smtClean="0"/>
              <a:t>Chair: Eric Yen (ASGCCA)</a:t>
            </a:r>
          </a:p>
          <a:p>
            <a:pPr lvl="1"/>
            <a:r>
              <a:rPr kumimoji="1" lang="en-US" altLang="zh-TW" dirty="0" smtClean="0"/>
              <a:t>Vice Chair: </a:t>
            </a:r>
            <a:r>
              <a:rPr kumimoji="1" lang="en-US" altLang="zh-TW" dirty="0" smtClean="0"/>
              <a:t>Aida </a:t>
            </a:r>
            <a:r>
              <a:rPr kumimoji="1" lang="en-US" altLang="zh-TW" dirty="0" err="1" smtClean="0"/>
              <a:t>Kento</a:t>
            </a:r>
            <a:r>
              <a:rPr kumimoji="1" lang="en-US" altLang="zh-TW" dirty="0" smtClean="0"/>
              <a:t> (HPCI)</a:t>
            </a:r>
            <a:endParaRPr kumimoji="1" lang="en-US" altLang="zh-TW" dirty="0" smtClean="0"/>
          </a:p>
          <a:p>
            <a:pPr marL="342900" indent="-342900">
              <a:buFont typeface="Arial"/>
              <a:buChar char="•"/>
            </a:pPr>
            <a:r>
              <a:rPr kumimoji="1" lang="en-US" altLang="zh-TW" sz="2400" dirty="0" smtClean="0"/>
              <a:t>Routine Gathering</a:t>
            </a:r>
          </a:p>
          <a:p>
            <a:pPr lvl="1"/>
            <a:r>
              <a:rPr kumimoji="1" lang="en-US" altLang="zh-TW" dirty="0" smtClean="0"/>
              <a:t>Spring: Together with ISGC in Taiwan</a:t>
            </a:r>
          </a:p>
          <a:p>
            <a:pPr lvl="1"/>
            <a:r>
              <a:rPr kumimoji="1" lang="en-US" altLang="zh-TW" dirty="0" smtClean="0"/>
              <a:t>Fall: Collocated with related events (</a:t>
            </a:r>
            <a:r>
              <a:rPr kumimoji="1" lang="en-US" altLang="zh-TW" dirty="0" err="1" smtClean="0"/>
              <a:t>eg</a:t>
            </a:r>
            <a:r>
              <a:rPr kumimoji="1" lang="en-US" altLang="zh-TW" dirty="0" smtClean="0"/>
              <a:t>, APAN, PRAGMA)</a:t>
            </a:r>
          </a:p>
          <a:p>
            <a:pPr lvl="1"/>
            <a:r>
              <a:rPr kumimoji="1" lang="en-US" altLang="zh-TW" dirty="0" smtClean="0"/>
              <a:t>By Request: Whenever there is any special issue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400" dirty="0" smtClean="0"/>
              <a:t>Self-Auditing: every CA has to have self-audit report once every year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400" dirty="0" smtClean="0"/>
              <a:t>Regional Catch-All CA: ASGCCA</a:t>
            </a:r>
          </a:p>
        </p:txBody>
      </p:sp>
    </p:spTree>
    <p:extLst>
      <p:ext uri="{BB962C8B-B14F-4D97-AF65-F5344CB8AC3E}">
        <p14:creationId xmlns:p14="http://schemas.microsoft.com/office/powerpoint/2010/main" val="1209171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cap="none" dirty="0" smtClean="0"/>
              <a:t>Member Status (I)</a:t>
            </a:r>
            <a:endParaRPr kumimoji="1" lang="zh-TW" altLang="en-US" cap="none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1752600"/>
            <a:ext cx="8251371" cy="4779369"/>
          </a:xfrm>
        </p:spPr>
        <p:txBody>
          <a:bodyPr>
            <a:normAutofit fontScale="85000" lnSpcReduction="10000"/>
          </a:bodyPr>
          <a:lstStyle/>
          <a:p>
            <a:r>
              <a:rPr kumimoji="1" lang="en-US" altLang="zh-TW" sz="2800" dirty="0" smtClean="0"/>
              <a:t>APAC Grid CA (AU): withdrawn from IGTF release since version 1.56 (31 March, 2014)</a:t>
            </a:r>
          </a:p>
          <a:p>
            <a:pPr lvl="1"/>
            <a:r>
              <a:rPr kumimoji="1" lang="en-US" altLang="zh-TW" sz="2800" dirty="0" smtClean="0"/>
              <a:t>All RA and users were migrated to </a:t>
            </a:r>
            <a:r>
              <a:rPr kumimoji="1" lang="en-US" altLang="zh-TW" sz="2800" dirty="0" smtClean="0"/>
              <a:t>ASGCCA</a:t>
            </a:r>
          </a:p>
          <a:p>
            <a:pPr lvl="1"/>
            <a:r>
              <a:rPr kumimoji="1" lang="en-US" altLang="zh-TW" sz="2800" dirty="0" err="1" smtClean="0"/>
              <a:t>AusCert</a:t>
            </a:r>
            <a:r>
              <a:rPr kumimoji="1" lang="en-US" altLang="zh-TW" sz="2800" dirty="0" smtClean="0"/>
              <a:t> will take over the services soon</a:t>
            </a:r>
            <a:endParaRPr kumimoji="1" lang="en-US" altLang="zh-TW" sz="2800" dirty="0" smtClean="0"/>
          </a:p>
          <a:p>
            <a:r>
              <a:rPr kumimoji="1" lang="en-US" altLang="zh-TW" sz="2800" dirty="0" smtClean="0"/>
              <a:t>AIST Grid CA (JP): withdrawn from IGTF release since version 1.55 (Nov. 2013)</a:t>
            </a:r>
          </a:p>
          <a:p>
            <a:pPr lvl="1"/>
            <a:r>
              <a:rPr kumimoji="1" lang="en-US" altLang="zh-TW" sz="2800" dirty="0" smtClean="0"/>
              <a:t>Users had migrated to HPCI CA (NII</a:t>
            </a:r>
            <a:r>
              <a:rPr kumimoji="1" lang="en-US" altLang="zh-TW" sz="2800" dirty="0" smtClean="0"/>
              <a:t>)</a:t>
            </a:r>
          </a:p>
          <a:p>
            <a:pPr lvl="1"/>
            <a:r>
              <a:rPr kumimoji="1" lang="en-US" altLang="zh-TW" sz="2800" dirty="0" smtClean="0"/>
              <a:t>HPCI CP/CPS is under peer review</a:t>
            </a:r>
            <a:endParaRPr kumimoji="1" lang="en-US" altLang="zh-TW" sz="2800" dirty="0" smtClean="0"/>
          </a:p>
          <a:p>
            <a:r>
              <a:rPr kumimoji="1" lang="en-US" altLang="zh-TW" sz="2800" dirty="0" smtClean="0"/>
              <a:t>Update of </a:t>
            </a:r>
            <a:r>
              <a:rPr kumimoji="1" lang="en-US" altLang="zh-TW" sz="2800" dirty="0" err="1" smtClean="0"/>
              <a:t>iHEP</a:t>
            </a:r>
            <a:r>
              <a:rPr kumimoji="1" lang="en-US" altLang="zh-TW" sz="2800" smtClean="0"/>
              <a:t> </a:t>
            </a:r>
            <a:r>
              <a:rPr kumimoji="1" lang="en-US" altLang="zh-TW" sz="2800" smtClean="0"/>
              <a:t>CA </a:t>
            </a:r>
            <a:r>
              <a:rPr kumimoji="1" lang="en-US" altLang="zh-TW" sz="2800" dirty="0" smtClean="0"/>
              <a:t>CP/CPS is also under peer review</a:t>
            </a:r>
            <a:endParaRPr kumimoji="1" lang="en-US" altLang="zh-TW" sz="2800" dirty="0" smtClean="0"/>
          </a:p>
          <a:p>
            <a:r>
              <a:rPr kumimoji="1" lang="en-US" altLang="zh-TW" sz="2800" dirty="0" smtClean="0"/>
              <a:t>12 </a:t>
            </a:r>
            <a:r>
              <a:rPr kumimoji="1" lang="en-US" altLang="zh-TW" sz="2800" dirty="0" smtClean="0"/>
              <a:t>Production CAs</a:t>
            </a:r>
          </a:p>
          <a:p>
            <a:r>
              <a:rPr kumimoji="1" lang="en-US" altLang="zh-TW" sz="2800" dirty="0" smtClean="0"/>
              <a:t>Countries served by RAs: Australia, Indonesia, New Zealand, Philippine, and Vietnam</a:t>
            </a:r>
          </a:p>
          <a:p>
            <a:endParaRPr kumimoji="1" lang="zh-TW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714183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cap="none" dirty="0" smtClean="0"/>
              <a:t>Member Status (II)</a:t>
            </a:r>
            <a:endParaRPr kumimoji="1" lang="zh-TW" altLang="en-US" cap="none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1752600"/>
            <a:ext cx="8251371" cy="4373563"/>
          </a:xfrm>
        </p:spPr>
        <p:txBody>
          <a:bodyPr>
            <a:normAutofit fontScale="92500"/>
          </a:bodyPr>
          <a:lstStyle/>
          <a:p>
            <a:r>
              <a:rPr kumimoji="1" lang="en-US" altLang="zh-TW" sz="2800" dirty="0" smtClean="0"/>
              <a:t>New WLCG partners</a:t>
            </a:r>
          </a:p>
          <a:p>
            <a:pPr lvl="1"/>
            <a:r>
              <a:rPr kumimoji="1" lang="en-US" altLang="zh-TW" sz="2800" dirty="0" smtClean="0"/>
              <a:t>ATLAS: Hong Kong, </a:t>
            </a:r>
          </a:p>
          <a:p>
            <a:pPr lvl="1"/>
            <a:r>
              <a:rPr kumimoji="1" lang="en-US" altLang="zh-TW" sz="2800" dirty="0" smtClean="0"/>
              <a:t>CMS: Malaysia, Singapore, Thailand, Vietnam</a:t>
            </a:r>
          </a:p>
          <a:p>
            <a:pPr lvl="1"/>
            <a:r>
              <a:rPr kumimoji="1" lang="en-US" altLang="zh-TW" sz="2800" dirty="0" smtClean="0"/>
              <a:t>Alice: Korea, Thailand </a:t>
            </a:r>
          </a:p>
          <a:p>
            <a:pPr>
              <a:buFont typeface="Arial"/>
              <a:buChar char="•"/>
            </a:pPr>
            <a:r>
              <a:rPr kumimoji="1" lang="en-US" altLang="zh-TW" sz="2800" dirty="0"/>
              <a:t>IN: fast increasing #users coordinated by IGCA</a:t>
            </a:r>
          </a:p>
          <a:p>
            <a:pPr>
              <a:buFont typeface="Arial"/>
              <a:buChar char="•"/>
            </a:pPr>
            <a:r>
              <a:rPr kumimoji="1" lang="en-US" altLang="zh-TW" sz="2800" dirty="0"/>
              <a:t>KEK: more potential users expected for Belle </a:t>
            </a:r>
            <a:r>
              <a:rPr kumimoji="1" lang="en-US" altLang="zh-TW" sz="2800" dirty="0" smtClean="0"/>
              <a:t>II</a:t>
            </a:r>
          </a:p>
          <a:p>
            <a:pPr>
              <a:buFont typeface="Arial"/>
              <a:buChar char="•"/>
            </a:pPr>
            <a:r>
              <a:rPr kumimoji="1" lang="en-US" altLang="zh-TW" sz="2800" dirty="0" smtClean="0"/>
              <a:t>Identity Federation Actions</a:t>
            </a:r>
          </a:p>
          <a:p>
            <a:pPr lvl="1">
              <a:buFont typeface="Arial"/>
              <a:buChar char="•"/>
            </a:pPr>
            <a:r>
              <a:rPr kumimoji="1" lang="en-US" altLang="zh-TW" sz="2800" dirty="0" smtClean="0"/>
              <a:t>HPCI in Japan</a:t>
            </a:r>
          </a:p>
          <a:p>
            <a:pPr lvl="1">
              <a:buFont typeface="Arial"/>
              <a:buChar char="•"/>
            </a:pPr>
            <a:r>
              <a:rPr kumimoji="1" lang="en-US" altLang="zh-TW" sz="2800" dirty="0" smtClean="0"/>
              <a:t>SUFLAN project initiated by Malaysia</a:t>
            </a:r>
            <a:endParaRPr kumimoji="1" lang="en-US" altLang="zh-TW" sz="2800" dirty="0"/>
          </a:p>
          <a:p>
            <a:endParaRPr kumimoji="1" lang="en-US" altLang="zh-TW" sz="2800" dirty="0" smtClean="0"/>
          </a:p>
          <a:p>
            <a:endParaRPr kumimoji="1" lang="en-US" altLang="zh-TW" sz="2800" dirty="0" smtClean="0"/>
          </a:p>
          <a:p>
            <a:endParaRPr kumimoji="1" lang="zh-TW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00767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8309" y="152718"/>
            <a:ext cx="3081360" cy="777407"/>
          </a:xfrm>
          <a:prstGeom prst="rect">
            <a:avLst/>
          </a:prstGeom>
        </p:spPr>
      </p:pic>
      <p:pic>
        <p:nvPicPr>
          <p:cNvPr id="5" name="圖片 4" descr="apgridpma-nii-131016 (dragged)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9364"/>
            <a:ext cx="9839852" cy="6953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976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3777" y="1674883"/>
            <a:ext cx="2286000" cy="1371600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777407"/>
          </a:xfrm>
        </p:spPr>
        <p:txBody>
          <a:bodyPr>
            <a:normAutofit/>
          </a:bodyPr>
          <a:lstStyle/>
          <a:p>
            <a:r>
              <a:rPr kumimoji="1" lang="en-US" altLang="zh-TW" cap="none" dirty="0" smtClean="0"/>
              <a:t>Future Meetings</a:t>
            </a:r>
            <a:endParaRPr kumimoji="1" lang="zh-TW" altLang="en-US" cap="none" dirty="0"/>
          </a:p>
        </p:txBody>
      </p:sp>
      <p:pic>
        <p:nvPicPr>
          <p:cNvPr id="8" name="圖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8309" y="152718"/>
            <a:ext cx="3081360" cy="777407"/>
          </a:xfrm>
          <a:prstGeom prst="rect">
            <a:avLst/>
          </a:prstGeom>
        </p:spPr>
      </p:pic>
      <p:sp>
        <p:nvSpPr>
          <p:cNvPr id="9" name="內容版面配置區 2"/>
          <p:cNvSpPr>
            <a:spLocks noGrp="1"/>
          </p:cNvSpPr>
          <p:nvPr>
            <p:ph idx="1"/>
          </p:nvPr>
        </p:nvSpPr>
        <p:spPr>
          <a:xfrm>
            <a:off x="0" y="1265922"/>
            <a:ext cx="7620000" cy="5459030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400" dirty="0" smtClean="0"/>
              <a:t>14</a:t>
            </a:r>
            <a:r>
              <a:rPr kumimoji="1" lang="en-US" altLang="zh-TW" sz="2400" baseline="30000" dirty="0" smtClean="0"/>
              <a:t>th</a:t>
            </a:r>
            <a:r>
              <a:rPr kumimoji="1" lang="en-US" altLang="zh-TW" sz="2400" dirty="0" smtClean="0"/>
              <a:t> APGridPMA in Fall 2014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400" dirty="0" smtClean="0"/>
              <a:t>11-15 Aug. 2014 in Nantou (Co. 38</a:t>
            </a:r>
            <a:r>
              <a:rPr kumimoji="1" lang="en-US" altLang="zh-TW" sz="2400" baseline="30000" dirty="0" smtClean="0"/>
              <a:t>th</a:t>
            </a:r>
            <a:r>
              <a:rPr kumimoji="1" lang="en-US" altLang="zh-TW" sz="2400" dirty="0" smtClean="0"/>
              <a:t> APAN Meeting, hosted by Nat’l Chi-Nan Univ.), or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400" dirty="0" smtClean="0"/>
              <a:t>Thailand (Hosted by NECTEC), or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400" dirty="0" smtClean="0"/>
              <a:t>Any other volunteer ?</a:t>
            </a:r>
          </a:p>
          <a:p>
            <a:pPr marL="400050">
              <a:buFont typeface="Arial"/>
              <a:buChar char="•"/>
            </a:pPr>
            <a:r>
              <a:rPr kumimoji="1" lang="en-US" altLang="zh-TW" sz="2400" dirty="0" smtClean="0"/>
              <a:t>15</a:t>
            </a:r>
            <a:r>
              <a:rPr kumimoji="1" lang="en-US" altLang="zh-TW" sz="2400" baseline="30000" dirty="0" smtClean="0"/>
              <a:t>th</a:t>
            </a:r>
            <a:r>
              <a:rPr kumimoji="1" lang="en-US" altLang="zh-TW" sz="2400" dirty="0" smtClean="0"/>
              <a:t> </a:t>
            </a:r>
            <a:r>
              <a:rPr kumimoji="1" lang="en-US" altLang="zh-TW" sz="2400" dirty="0" smtClean="0"/>
              <a:t>APGridPMA in Spring 2015</a:t>
            </a:r>
          </a:p>
          <a:p>
            <a:pPr marL="800100" lvl="1">
              <a:buFont typeface="Arial"/>
              <a:buChar char="•"/>
            </a:pPr>
            <a:r>
              <a:rPr kumimoji="1" lang="en-US" altLang="zh-TW" sz="2400" dirty="0" smtClean="0"/>
              <a:t>Will collocate with ISGC 2015 at Academia Sinica</a:t>
            </a:r>
          </a:p>
          <a:p>
            <a:pPr marL="57150" indent="0">
              <a:buNone/>
            </a:pPr>
            <a:endParaRPr kumimoji="1" lang="en-US" altLang="zh-TW" sz="2400" dirty="0" smtClean="0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7477" y="3196432"/>
            <a:ext cx="1892300" cy="20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78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基礎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GI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GI-InSPIRE-Slide-Template_v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EGI-InSPIRE-Slide-Template_v4">
  <a:themeElements>
    <a:clrScheme name="EGI">
      <a:dk1>
        <a:srgbClr val="000000"/>
      </a:dk1>
      <a:lt1>
        <a:srgbClr val="FFFFFF"/>
      </a:lt1>
      <a:dk2>
        <a:srgbClr val="0067B1"/>
      </a:dk2>
      <a:lt2>
        <a:srgbClr val="999999"/>
      </a:lt2>
      <a:accent1>
        <a:srgbClr val="0067B1"/>
      </a:accent1>
      <a:accent2>
        <a:srgbClr val="C87100"/>
      </a:accent2>
      <a:accent3>
        <a:srgbClr val="4C4C4C"/>
      </a:accent3>
      <a:accent4>
        <a:srgbClr val="808080"/>
      </a:accent4>
      <a:accent5>
        <a:srgbClr val="999999"/>
      </a:accent5>
      <a:accent6>
        <a:srgbClr val="B3B3B3"/>
      </a:accent6>
      <a:hlink>
        <a:srgbClr val="000000"/>
      </a:hlink>
      <a:folHlink>
        <a:srgbClr val="0000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EGI-InSPIRE-Slide-Template_v4">
  <a:themeElements>
    <a:clrScheme name="EGI">
      <a:dk1>
        <a:srgbClr val="000000"/>
      </a:dk1>
      <a:lt1>
        <a:srgbClr val="FFFFFF"/>
      </a:lt1>
      <a:dk2>
        <a:srgbClr val="0067B1"/>
      </a:dk2>
      <a:lt2>
        <a:srgbClr val="999999"/>
      </a:lt2>
      <a:accent1>
        <a:srgbClr val="0067B1"/>
      </a:accent1>
      <a:accent2>
        <a:srgbClr val="C87100"/>
      </a:accent2>
      <a:accent3>
        <a:srgbClr val="4C4C4C"/>
      </a:accent3>
      <a:accent4>
        <a:srgbClr val="808080"/>
      </a:accent4>
      <a:accent5>
        <a:srgbClr val="999999"/>
      </a:accent5>
      <a:accent6>
        <a:srgbClr val="B3B3B3"/>
      </a:accent6>
      <a:hlink>
        <a:srgbClr val="000000"/>
      </a:hlink>
      <a:folHlink>
        <a:srgbClr val="0000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Prelude">
  <a:themeElements>
    <a:clrScheme name="1_Prelude 1">
      <a:dk1>
        <a:srgbClr val="1D528D"/>
      </a:dk1>
      <a:lt1>
        <a:srgbClr val="FFFFFF"/>
      </a:lt1>
      <a:dk2>
        <a:srgbClr val="000000"/>
      </a:dk2>
      <a:lt2>
        <a:srgbClr val="B2B2B2"/>
      </a:lt2>
      <a:accent1>
        <a:srgbClr val="2D6BC7"/>
      </a:accent1>
      <a:accent2>
        <a:srgbClr val="FF9900"/>
      </a:accent2>
      <a:accent3>
        <a:srgbClr val="FFFFFF"/>
      </a:accent3>
      <a:accent4>
        <a:srgbClr val="174578"/>
      </a:accent4>
      <a:accent5>
        <a:srgbClr val="ADBAE0"/>
      </a:accent5>
      <a:accent6>
        <a:srgbClr val="E78A00"/>
      </a:accent6>
      <a:hlink>
        <a:srgbClr val="9999FF"/>
      </a:hlink>
      <a:folHlink>
        <a:srgbClr val="969696"/>
      </a:folHlink>
    </a:clrScheme>
    <a:fontScheme name="1_Prelu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Times New Roman" pitchFamily="18" charset="0"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Arial" charset="0"/>
            <a:sym typeface="Wingdings 2" pitchFamily="18" charset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Times New Roman" pitchFamily="18" charset="0"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Arial" charset="0"/>
            <a:sym typeface="Wingdings 2" pitchFamily="18" charset="2"/>
          </a:defRPr>
        </a:defPPr>
      </a:lstStyle>
    </a:lnDef>
  </a:objectDefaults>
  <a:extraClrSchemeLst>
    <a:extraClrScheme>
      <a:clrScheme name="1_Prelude 1">
        <a:dk1>
          <a:srgbClr val="1D528D"/>
        </a:dk1>
        <a:lt1>
          <a:srgbClr val="FFFFFF"/>
        </a:lt1>
        <a:dk2>
          <a:srgbClr val="000000"/>
        </a:dk2>
        <a:lt2>
          <a:srgbClr val="B2B2B2"/>
        </a:lt2>
        <a:accent1>
          <a:srgbClr val="2D6BC7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DBAE0"/>
        </a:accent5>
        <a:accent6>
          <a:srgbClr val="E78A00"/>
        </a:accent6>
        <a:hlink>
          <a:srgbClr val="99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lude 2">
        <a:dk1>
          <a:srgbClr val="808080"/>
        </a:dk1>
        <a:lt1>
          <a:srgbClr val="FFFFFF"/>
        </a:lt1>
        <a:dk2>
          <a:srgbClr val="000000"/>
        </a:dk2>
        <a:lt2>
          <a:srgbClr val="B2B2B2"/>
        </a:lt2>
        <a:accent1>
          <a:srgbClr val="058089"/>
        </a:accent1>
        <a:accent2>
          <a:srgbClr val="66BE0E"/>
        </a:accent2>
        <a:accent3>
          <a:srgbClr val="FFFFFF"/>
        </a:accent3>
        <a:accent4>
          <a:srgbClr val="6C6C6C"/>
        </a:accent4>
        <a:accent5>
          <a:srgbClr val="AAC0C4"/>
        </a:accent5>
        <a:accent6>
          <a:srgbClr val="5CAC0C"/>
        </a:accent6>
        <a:hlink>
          <a:srgbClr val="2CA9D0"/>
        </a:hlink>
        <a:folHlink>
          <a:srgbClr val="4841D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lude 3">
        <a:dk1>
          <a:srgbClr val="1D528D"/>
        </a:dk1>
        <a:lt1>
          <a:srgbClr val="FFFFFF"/>
        </a:lt1>
        <a:dk2>
          <a:srgbClr val="000000"/>
        </a:dk2>
        <a:lt2>
          <a:srgbClr val="CACACA"/>
        </a:lt2>
        <a:accent1>
          <a:srgbClr val="0099CC"/>
        </a:accent1>
        <a:accent2>
          <a:srgbClr val="8BC84E"/>
        </a:accent2>
        <a:accent3>
          <a:srgbClr val="FFFFFF"/>
        </a:accent3>
        <a:accent4>
          <a:srgbClr val="174578"/>
        </a:accent4>
        <a:accent5>
          <a:srgbClr val="AACAE2"/>
        </a:accent5>
        <a:accent6>
          <a:srgbClr val="7DB546"/>
        </a:accent6>
        <a:hlink>
          <a:srgbClr val="6E81E0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3_EGI-InSPIRE-Slide-Template_v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2_eugridpma">
  <a:themeElements>
    <a:clrScheme name="eugridpma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ugridpma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6FF99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6FF99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eugridpma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ugridpma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gridpma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gridpma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gridp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gridp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gridp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基礎.thmx</Template>
  <TotalTime>7161</TotalTime>
  <Words>379</Words>
  <Application>Microsoft Macintosh PowerPoint</Application>
  <PresentationFormat>如螢幕大小 (4:3)</PresentationFormat>
  <Paragraphs>46</Paragraphs>
  <Slides>6</Slides>
  <Notes>2</Notes>
  <HiddenSlides>0</HiddenSlides>
  <MMClips>0</MMClips>
  <ScaleCrop>false</ScaleCrop>
  <HeadingPairs>
    <vt:vector size="4" baseType="variant">
      <vt:variant>
        <vt:lpstr>佈景主題</vt:lpstr>
      </vt:variant>
      <vt:variant>
        <vt:i4>8</vt:i4>
      </vt:variant>
      <vt:variant>
        <vt:lpstr>投影片標題</vt:lpstr>
      </vt:variant>
      <vt:variant>
        <vt:i4>6</vt:i4>
      </vt:variant>
    </vt:vector>
  </HeadingPairs>
  <TitlesOfParts>
    <vt:vector size="14" baseType="lpstr">
      <vt:lpstr>基礎</vt:lpstr>
      <vt:lpstr>EGITheme1</vt:lpstr>
      <vt:lpstr>EGI-InSPIRE-Slide-Template_v4</vt:lpstr>
      <vt:lpstr>1_EGI-InSPIRE-Slide-Template_v4</vt:lpstr>
      <vt:lpstr>2_EGI-InSPIRE-Slide-Template_v4</vt:lpstr>
      <vt:lpstr>1_Prelude</vt:lpstr>
      <vt:lpstr>3_EGI-InSPIRE-Slide-Template_v4</vt:lpstr>
      <vt:lpstr>2_eugridpma</vt:lpstr>
      <vt:lpstr>APGridPMA Update</vt:lpstr>
      <vt:lpstr>General Status</vt:lpstr>
      <vt:lpstr>Member Status (I)</vt:lpstr>
      <vt:lpstr>Member Status (II)</vt:lpstr>
      <vt:lpstr>PowerPoint 簡報</vt:lpstr>
      <vt:lpstr>Future Meetings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Apple *</dc:creator>
  <cp:lastModifiedBy>Apple *</cp:lastModifiedBy>
  <cp:revision>98</cp:revision>
  <dcterms:created xsi:type="dcterms:W3CDTF">2013-10-12T13:17:59Z</dcterms:created>
  <dcterms:modified xsi:type="dcterms:W3CDTF">2014-05-14T02:46:42Z</dcterms:modified>
</cp:coreProperties>
</file>