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7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8201F-1A73-4492-BF25-A91C82CADB2C}" type="datetimeFigureOut">
              <a:rPr lang="en-GB" smtClean="0"/>
              <a:t>10/05/2014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5E2C5-6477-4E64-9897-86E98B054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48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7864" y="1412777"/>
            <a:ext cx="5400600" cy="2187674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7864" y="3886200"/>
            <a:ext cx="5400600" cy="17526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324068"/>
            <a:ext cx="1152128" cy="365125"/>
          </a:xfrm>
        </p:spPr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43058" y="3438220"/>
            <a:ext cx="652534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:\Home\davidg\EUGridPMA\IGTF\IGTF-logos\IGTF_logo_noacro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02" y="175548"/>
            <a:ext cx="267493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79090" y="3914391"/>
            <a:ext cx="2952750" cy="646112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H:\Home\davidg\EUGridPMA\IGTF\IGTF-logos\IGTF-colors.wmf"/>
          <p:cNvPicPr>
            <a:picLocks noChangeAspect="1" noChangeArrowheads="1"/>
          </p:cNvPicPr>
          <p:nvPr userDrawn="1"/>
        </p:nvPicPr>
        <p:blipFill>
          <a:blip r:embed="rId2" cstate="print">
            <a:lum bright="74000" contrast="-70000"/>
          </a:blip>
          <a:srcRect/>
          <a:stretch>
            <a:fillRect/>
          </a:stretch>
        </p:blipFill>
        <p:spPr bwMode="auto">
          <a:xfrm>
            <a:off x="-24587" y="0"/>
            <a:ext cx="650526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lIns="0" rIns="0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lIns="0" rIns="0"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49904" y="6356350"/>
            <a:ext cx="730424" cy="365125"/>
          </a:xfrm>
        </p:spPr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pic>
        <p:nvPicPr>
          <p:cNvPr id="2050" name="Picture 2" descr="H:\Home\davidg\EUGridPMA\IGTF\IGTF-logos\IGTF-logo-mini.w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80" y="1859288"/>
            <a:ext cx="1800200" cy="9505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:\Home\davidg\EUGridPMA\IGTF\IGTF-logos\IGTF-colors.wmf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650526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3177480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5656" y="6356350"/>
            <a:ext cx="6336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IGTF 2005 - 2014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6376" y="6356350"/>
            <a:ext cx="730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3C6C7-C0F9-497B-BEFB-D2FC0D2E643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/>
              <a:t>IGTF in 10 years</a:t>
            </a:r>
            <a:endParaRPr lang="en-GB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enabling the interoperable </a:t>
            </a:r>
            <a:br>
              <a:rPr lang="en-GB" i="1" dirty="0" smtClean="0"/>
            </a:br>
            <a:r>
              <a:rPr lang="en-GB" i="1" dirty="0" smtClean="0"/>
              <a:t>global trust federation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890046"/>
            <a:ext cx="3131840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Nikhef, Amsterdam</a:t>
            </a:r>
          </a:p>
          <a:p>
            <a:pPr algn="r"/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supported the Dutch national e-Infrastructure </a:t>
            </a:r>
            <a:b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funded and coordinated by 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SURFsara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b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EGI.eu, and by EGI-</a:t>
            </a:r>
            <a:r>
              <a:rPr lang="en-GB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InSPIRE</a:t>
            </a:r>
            <a:r>
              <a:rPr lang="en-GB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RI-261323, </a:t>
            </a:r>
          </a:p>
        </p:txBody>
      </p:sp>
      <p:pic>
        <p:nvPicPr>
          <p:cNvPr id="3074" name="Picture 2" descr="H:\Home\davidg\EUGridPMA\eugridpma-col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523" y="2996952"/>
            <a:ext cx="1928317" cy="826998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79090" y="4079032"/>
            <a:ext cx="2952750" cy="646112"/>
          </a:xfrm>
        </p:spPr>
        <p:txBody>
          <a:bodyPr>
            <a:normAutofit fontScale="92500" lnSpcReduction="20000"/>
          </a:bodyPr>
          <a:lstStyle>
            <a:lvl1pPr marL="0" indent="0" algn="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 smtClean="0"/>
              <a:t>David </a:t>
            </a:r>
            <a:r>
              <a:rPr lang="en-GB" dirty="0" err="1" smtClean="0"/>
              <a:t>Groep</a:t>
            </a:r>
            <a:endParaRPr lang="en-GB" dirty="0" smtClean="0"/>
          </a:p>
          <a:p>
            <a:pPr lvl="0"/>
            <a:r>
              <a:rPr lang="en-GB" dirty="0" smtClean="0"/>
              <a:t>Nikhef</a:t>
            </a:r>
            <a:endParaRPr lang="en-US" dirty="0"/>
          </a:p>
        </p:txBody>
      </p:sp>
      <p:pic>
        <p:nvPicPr>
          <p:cNvPr id="2050" name="Picture 2" descr="H:\Home\davidg\Template\Logos\NIKHEF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72" y="4721237"/>
            <a:ext cx="683568" cy="30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Trust and Authentication in 10 years?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Beyond authentication and identity, </a:t>
            </a:r>
            <a:r>
              <a:rPr lang="en-US" b="1" dirty="0" smtClean="0"/>
              <a:t>attributes </a:t>
            </a:r>
            <a:r>
              <a:rPr lang="en-US" dirty="0"/>
              <a:t>and </a:t>
            </a:r>
            <a:r>
              <a:rPr lang="en-US" b="1" dirty="0"/>
              <a:t>authorization </a:t>
            </a:r>
            <a:r>
              <a:rPr lang="en-US" b="1" dirty="0" smtClean="0"/>
              <a:t>are </a:t>
            </a:r>
            <a:r>
              <a:rPr lang="en-US" dirty="0" smtClean="0"/>
              <a:t>becoming </a:t>
            </a:r>
            <a:r>
              <a:rPr lang="en-US" dirty="0"/>
              <a:t>more </a:t>
            </a:r>
            <a:r>
              <a:rPr lang="en-US" dirty="0" smtClean="0"/>
              <a:t>important for research infrastructures</a:t>
            </a:r>
            <a:endParaRPr lang="en-US" dirty="0"/>
          </a:p>
          <a:p>
            <a:r>
              <a:rPr lang="en-US" dirty="0"/>
              <a:t>mere identity authentication is likely to become commonplace in the years to come (academic federations, commercial ID providers, etc.)</a:t>
            </a:r>
          </a:p>
          <a:p>
            <a:r>
              <a:rPr lang="en-GB" dirty="0" smtClean="0"/>
              <a:t>authorization</a:t>
            </a:r>
            <a:r>
              <a:rPr lang="en-GB" dirty="0"/>
              <a:t>, (community) assured attributes, and attribute composition are unsolved for </a:t>
            </a:r>
            <a:r>
              <a:rPr lang="en-GB" dirty="0" smtClean="0"/>
              <a:t>research infra</a:t>
            </a:r>
          </a:p>
          <a:p>
            <a:r>
              <a:rPr lang="en-US" dirty="0" smtClean="0"/>
              <a:t>For a few years now, and following the IGTF All Hands, the </a:t>
            </a:r>
            <a:r>
              <a:rPr lang="en-US" dirty="0"/>
              <a:t>IGTF </a:t>
            </a:r>
            <a:r>
              <a:rPr lang="en-US" dirty="0" smtClean="0"/>
              <a:t>is repositioning </a:t>
            </a:r>
            <a:r>
              <a:rPr lang="en-US" dirty="0"/>
              <a:t>itself to address these new challenges</a:t>
            </a:r>
          </a:p>
          <a:p>
            <a:r>
              <a:rPr lang="en-US" dirty="0" smtClean="0"/>
              <a:t>also consolidation </a:t>
            </a:r>
            <a:r>
              <a:rPr lang="en-US" dirty="0"/>
              <a:t>of federations in the research and academic space means that there need be less emphasis on the </a:t>
            </a:r>
            <a:r>
              <a:rPr lang="en-US" dirty="0" smtClean="0"/>
              <a:t>‘classical’ </a:t>
            </a:r>
            <a:r>
              <a:rPr lang="en-US" dirty="0"/>
              <a:t>CA work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Repositioning is not 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AA Operations </a:t>
            </a:r>
            <a:r>
              <a:rPr lang="en-GB" dirty="0" smtClean="0"/>
              <a:t>Guideline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Guideline </a:t>
            </a:r>
            <a:r>
              <a:rPr lang="en-GB" dirty="0"/>
              <a:t>on Trusted Credential Stores</a:t>
            </a:r>
          </a:p>
          <a:p>
            <a:endParaRPr lang="en-GB" dirty="0"/>
          </a:p>
          <a:p>
            <a:r>
              <a:rPr lang="en-GB" dirty="0"/>
              <a:t>IOTA as a basis for community-provided </a:t>
            </a:r>
            <a:r>
              <a:rPr lang="en-GB" dirty="0" smtClean="0"/>
              <a:t>assurance</a:t>
            </a:r>
          </a:p>
          <a:p>
            <a:endParaRPr lang="en-GB" dirty="0"/>
          </a:p>
          <a:p>
            <a:r>
              <a:rPr lang="en-GB" dirty="0" smtClean="0"/>
              <a:t>Community-driven developments through Robots</a:t>
            </a:r>
          </a:p>
          <a:p>
            <a:endParaRPr lang="en-GB" dirty="0"/>
          </a:p>
          <a:p>
            <a:r>
              <a:rPr lang="en-GB" dirty="0" smtClean="0"/>
              <a:t>Close alignment and coordination with SCI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8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Beyond the current framing: </a:t>
            </a:r>
            <a:br>
              <a:rPr lang="en-GB" dirty="0"/>
            </a:br>
            <a:r>
              <a:rPr lang="en-GB" dirty="0"/>
              <a:t>IGTF as a brand, not an acronym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990000"/>
                </a:solidFill>
              </a:rPr>
              <a:t>Proposal</a:t>
            </a:r>
          </a:p>
          <a:p>
            <a:r>
              <a:rPr lang="en-US" dirty="0"/>
              <a:t>IGTF be no longer considered an acronym, but be treated as a word where we can associate it with a more appropriate byline. </a:t>
            </a:r>
          </a:p>
          <a:p>
            <a:r>
              <a:rPr lang="en-US" dirty="0"/>
              <a:t>Based on an extensive discussion by those present, it was concluded that a proposal be circulated to the other PMAs with a new 'byline</a:t>
            </a:r>
            <a:r>
              <a:rPr lang="en-US" dirty="0" smtClean="0"/>
              <a:t>':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3076" y="4424129"/>
            <a:ext cx="8225329" cy="8925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990000"/>
                </a:solidFill>
                <a:latin typeface="+mj-lt"/>
              </a:rPr>
              <a:t>IGTF: Interoperable Global Trust Federation</a:t>
            </a:r>
            <a:br>
              <a:rPr lang="en-US" sz="2800" b="1" dirty="0">
                <a:solidFill>
                  <a:srgbClr val="990000"/>
                </a:solidFill>
                <a:latin typeface="+mj-lt"/>
              </a:rPr>
            </a:br>
            <a:r>
              <a:rPr lang="en-US" sz="2400" i="1" dirty="0">
                <a:solidFill>
                  <a:srgbClr val="990000"/>
                </a:solidFill>
                <a:latin typeface="+mj-lt"/>
              </a:rPr>
              <a:t>supporting distributed IT infrastructures for </a:t>
            </a:r>
            <a:r>
              <a:rPr lang="en-US" sz="2400" i="1" dirty="0" smtClean="0">
                <a:solidFill>
                  <a:srgbClr val="990000"/>
                </a:solidFill>
                <a:latin typeface="+mj-lt"/>
              </a:rPr>
              <a:t>research</a:t>
            </a:r>
            <a:endParaRPr lang="en-US" sz="2800" i="1" dirty="0">
              <a:solidFill>
                <a:srgbClr val="990000"/>
              </a:solidFill>
              <a:latin typeface="+mj-lt"/>
            </a:endParaRPr>
          </a:p>
        </p:txBody>
      </p:sp>
      <p:pic>
        <p:nvPicPr>
          <p:cNvPr id="7" name="Picture 2" descr="H:\Home\davidg\EUGridPMA\IGTF\IGTF-logos\IGTF_logo_noacro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5" y="5443686"/>
            <a:ext cx="267493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45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Request for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Revise IGTF logo and its use on website and docs</a:t>
            </a:r>
          </a:p>
          <a:p>
            <a:r>
              <a:rPr lang="en-GB" dirty="0"/>
              <a:t>Revise the IGTF web site – </a:t>
            </a:r>
            <a:r>
              <a:rPr lang="en-GB" dirty="0" smtClean="0"/>
              <a:t>tentatively done already</a:t>
            </a:r>
          </a:p>
          <a:p>
            <a:r>
              <a:rPr lang="en-GB" dirty="0" smtClean="0"/>
              <a:t>Revise the IGTF Federation Document (Charter)</a:t>
            </a:r>
            <a:endParaRPr lang="en-US" dirty="0"/>
          </a:p>
          <a:p>
            <a:endParaRPr lang="en-GB" dirty="0"/>
          </a:p>
          <a:p>
            <a:r>
              <a:rPr lang="en-US" dirty="0"/>
              <a:t>Encourage wider participation in the IGTF, in particular by relying parties and infrastructures, with an emphasis on those having operational (security) aspects and/or representing relying user communities</a:t>
            </a:r>
          </a:p>
          <a:p>
            <a:pPr lvl="1"/>
            <a:r>
              <a:rPr lang="en-US" dirty="0"/>
              <a:t>role to play for 'catch-all' cases as well? – many of the current </a:t>
            </a:r>
            <a:r>
              <a:rPr lang="en-US" dirty="0" err="1"/>
              <a:t>organisations</a:t>
            </a:r>
            <a:r>
              <a:rPr lang="en-US" dirty="0"/>
              <a:t> and authorities also work 'bottom-up’ serving limited numbers of researchers across a large number of institutions (with a few people each) – </a:t>
            </a:r>
            <a:br>
              <a:rPr lang="en-US" dirty="0"/>
            </a:br>
            <a:r>
              <a:rPr lang="en-US" dirty="0"/>
              <a:t>this is not  traditional use case for </a:t>
            </a:r>
            <a:r>
              <a:rPr lang="en-US" dirty="0" err="1"/>
              <a:t>Refederations</a:t>
            </a:r>
            <a:r>
              <a:rPr lang="en-US" dirty="0"/>
              <a:t> … but it </a:t>
            </a:r>
            <a:r>
              <a:rPr lang="en-US" i="1" dirty="0"/>
              <a:t>is </a:t>
            </a:r>
            <a:r>
              <a:rPr lang="en-US" dirty="0"/>
              <a:t>for commercial </a:t>
            </a:r>
            <a:r>
              <a:rPr lang="en-US" dirty="0" err="1"/>
              <a:t>IdPs</a:t>
            </a:r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02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IGTF Web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Ongoing, some changes already done. Proposed</a:t>
            </a:r>
          </a:p>
          <a:p>
            <a:r>
              <a:rPr lang="en-US" dirty="0">
                <a:solidFill>
                  <a:srgbClr val="990000"/>
                </a:solidFill>
              </a:rPr>
              <a:t>public-facing (RP, general public) function should be separated from any internal use</a:t>
            </a:r>
          </a:p>
          <a:p>
            <a:pPr lvl="1"/>
            <a:r>
              <a:rPr lang="en-US" dirty="0"/>
              <a:t>primary audience is RPs and 'general' public</a:t>
            </a:r>
          </a:p>
          <a:p>
            <a:pPr lvl="1"/>
            <a:r>
              <a:rPr lang="en-US" dirty="0"/>
              <a:t>it should include a section for 'our own' integral IGTF use with links, agenda, &amp;c</a:t>
            </a:r>
          </a:p>
          <a:p>
            <a:r>
              <a:rPr lang="en-US" dirty="0">
                <a:solidFill>
                  <a:srgbClr val="990000"/>
                </a:solidFill>
              </a:rPr>
              <a:t>add an introduction for 'humans' </a:t>
            </a:r>
          </a:p>
          <a:p>
            <a:pPr lvl="1"/>
            <a:r>
              <a:rPr lang="en-US" dirty="0"/>
              <a:t>links to interviews and (</a:t>
            </a:r>
            <a:r>
              <a:rPr lang="en-US" dirty="0" err="1"/>
              <a:t>iSGTW</a:t>
            </a:r>
            <a:r>
              <a:rPr lang="en-US" dirty="0"/>
              <a:t>-like) articles about IGTF</a:t>
            </a:r>
            <a:br>
              <a:rPr lang="en-US" dirty="0"/>
            </a:br>
            <a:r>
              <a:rPr lang="en-US" i="1" dirty="0">
                <a:solidFill>
                  <a:srgbClr val="990000"/>
                </a:solidFill>
              </a:rPr>
              <a:t>everyone to send these to &lt;webmaster@igtf.net&gt;</a:t>
            </a:r>
          </a:p>
          <a:p>
            <a:pPr lvl="1"/>
            <a:r>
              <a:rPr lang="en-US" dirty="0"/>
              <a:t>add a 'news' box with current information (to change monthly or so). </a:t>
            </a:r>
          </a:p>
          <a:p>
            <a:r>
              <a:rPr lang="en-US" dirty="0">
                <a:solidFill>
                  <a:srgbClr val="990000"/>
                </a:solidFill>
              </a:rPr>
              <a:t>Make map more prominent</a:t>
            </a:r>
          </a:p>
          <a:p>
            <a:pPr lvl="1"/>
            <a:r>
              <a:rPr lang="en-US" dirty="0"/>
              <a:t>The mini-map should link to a PMA page with a click-able map or membership list</a:t>
            </a:r>
          </a:p>
          <a:p>
            <a:pPr lvl="1"/>
            <a:r>
              <a:rPr lang="en-US" dirty="0"/>
              <a:t>encourage TAGPMA and </a:t>
            </a:r>
            <a:r>
              <a:rPr lang="en-US" dirty="0" err="1"/>
              <a:t>APGridPMA</a:t>
            </a:r>
            <a:r>
              <a:rPr lang="en-US" dirty="0"/>
              <a:t> to maintain a list of their meeting that can be linked to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111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Input is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 IGTF web site</a:t>
            </a:r>
          </a:p>
          <a:p>
            <a:pPr lvl="1"/>
            <a:r>
              <a:rPr lang="en-GB" dirty="0" smtClean="0"/>
              <a:t>Articles, papers for general public</a:t>
            </a:r>
            <a:r>
              <a:rPr lang="en-US" dirty="0" smtClean="0"/>
              <a:t> explaining what we do</a:t>
            </a:r>
          </a:p>
          <a:p>
            <a:pPr lvl="1"/>
            <a:r>
              <a:rPr lang="en-GB" dirty="0" smtClean="0"/>
              <a:t>Preferably emphasizing the generic trust fabric aspects</a:t>
            </a:r>
          </a:p>
          <a:p>
            <a:pPr lvl="1"/>
            <a:r>
              <a:rPr lang="en-GB" dirty="0" smtClean="0"/>
              <a:t>Press releases and promotional material</a:t>
            </a:r>
          </a:p>
          <a:p>
            <a:pPr lvl="1"/>
            <a:r>
              <a:rPr lang="en-GB" dirty="0" smtClean="0"/>
              <a:t>Global scope – we need input from everywhere</a:t>
            </a:r>
          </a:p>
          <a:p>
            <a:pPr lvl="1"/>
            <a:endParaRPr lang="en-GB" dirty="0"/>
          </a:p>
          <a:p>
            <a:r>
              <a:rPr lang="en-GB" dirty="0" smtClean="0"/>
              <a:t>Review the web site and text</a:t>
            </a:r>
          </a:p>
          <a:p>
            <a:endParaRPr lang="en-GB" dirty="0" smtClean="0"/>
          </a:p>
          <a:p>
            <a:r>
              <a:rPr lang="en-GB" dirty="0" smtClean="0"/>
              <a:t>Review the Charter (next on the agenda)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847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a global trust fabric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Interoperable Global Trust Federation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IGTF 2005 - 2014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TF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Ins="0" rtlCol="0" anchor="b">
        <a:spAutoFit/>
      </a:bodyPr>
      <a:lstStyle>
        <a:defPPr algn="r"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IGTF-template</Template>
  <TotalTime>1174</TotalTime>
  <Words>492</Words>
  <Application>Microsoft Office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IGTF-template</vt:lpstr>
      <vt:lpstr>IGTF in 10 years</vt:lpstr>
      <vt:lpstr>Trust and Authentication in 10 years?</vt:lpstr>
      <vt:lpstr>Repositioning is not new</vt:lpstr>
      <vt:lpstr>Beyond the current framing:  IGTF as a brand, not an acronym</vt:lpstr>
      <vt:lpstr>Request for Comments</vt:lpstr>
      <vt:lpstr>IGTF Web Site</vt:lpstr>
      <vt:lpstr>Your Input is Needed</vt:lpstr>
      <vt:lpstr>Building a global trust fabric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IGTF</dc:title>
  <dc:creator>DavidG</dc:creator>
  <cp:lastModifiedBy>DavidG</cp:lastModifiedBy>
  <cp:revision>6</cp:revision>
  <dcterms:created xsi:type="dcterms:W3CDTF">2014-05-10T13:27:08Z</dcterms:created>
  <dcterms:modified xsi:type="dcterms:W3CDTF">2014-05-11T09:22:38Z</dcterms:modified>
</cp:coreProperties>
</file>