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63" r:id="rId5"/>
    <p:sldId id="266" r:id="rId6"/>
    <p:sldId id="267" r:id="rId7"/>
    <p:sldId id="274" r:id="rId8"/>
    <p:sldId id="264" r:id="rId9"/>
    <p:sldId id="269" r:id="rId10"/>
    <p:sldId id="270" r:id="rId11"/>
    <p:sldId id="271" r:id="rId12"/>
    <p:sldId id="272" r:id="rId13"/>
    <p:sldId id="273" r:id="rId14"/>
    <p:sldId id="275" r:id="rId15"/>
    <p:sldId id="268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553200" y="6248400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1400">
                <a:solidFill>
                  <a:schemeClr val="bg1"/>
                </a:solidFill>
              </a:rPr>
              <a:t>Your university or experiment logo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107" name="Picture 11" descr="scitec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72225" y="6092825"/>
            <a:ext cx="2557463" cy="6397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Soapbox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US" dirty="0" smtClean="0"/>
              <a:t>Jens Jensen, STFC</a:t>
            </a:r>
          </a:p>
          <a:p>
            <a:r>
              <a:rPr lang="en-US" dirty="0" smtClean="0"/>
              <a:t>Chief Soapbox Officer?</a:t>
            </a:r>
          </a:p>
          <a:p>
            <a:r>
              <a:rPr lang="en-US" dirty="0" smtClean="0"/>
              <a:t>Tartu PMA, 14-15 May 2014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74229"/>
          </a:xfrm>
        </p:spPr>
        <p:txBody>
          <a:bodyPr/>
          <a:lstStyle/>
          <a:p>
            <a:r>
              <a:rPr lang="en-GB" dirty="0" smtClean="0"/>
              <a:t>Against change of technology? – </a:t>
            </a:r>
            <a:r>
              <a:rPr lang="en-GB" dirty="0" smtClean="0">
                <a:solidFill>
                  <a:srgbClr val="FF0000"/>
                </a:solidFill>
              </a:rPr>
              <a:t>future relevance?</a:t>
            </a:r>
          </a:p>
          <a:p>
            <a:pPr lvl="1"/>
            <a:r>
              <a:rPr lang="en-GB" dirty="0" smtClean="0"/>
              <a:t>Migration issue … how we move to (say) SAML</a:t>
            </a:r>
          </a:p>
          <a:p>
            <a:pPr lvl="1"/>
            <a:r>
              <a:rPr lang="en-GB" dirty="0" smtClean="0"/>
              <a:t>But SAML != X.509 – it’s a different thing</a:t>
            </a:r>
          </a:p>
          <a:p>
            <a:pPr lvl="1"/>
            <a:r>
              <a:rPr lang="en-GB" dirty="0" smtClean="0"/>
              <a:t>Foresight</a:t>
            </a:r>
          </a:p>
          <a:p>
            <a:r>
              <a:rPr lang="en-GB" dirty="0" smtClean="0"/>
              <a:t>Against “corruption” of our processes – </a:t>
            </a:r>
            <a:r>
              <a:rPr lang="en-GB" dirty="0" smtClean="0">
                <a:solidFill>
                  <a:srgbClr val="FF0000"/>
                </a:solidFill>
              </a:rPr>
              <a:t>shortcuts, size, demotivation</a:t>
            </a:r>
          </a:p>
          <a:p>
            <a:pPr lvl="1"/>
            <a:r>
              <a:rPr lang="en-GB" dirty="0"/>
              <a:t>Self audits, </a:t>
            </a:r>
            <a:r>
              <a:rPr lang="en-GB" dirty="0" smtClean="0"/>
              <a:t>rectification</a:t>
            </a:r>
          </a:p>
          <a:p>
            <a:pPr lvl="1"/>
            <a:r>
              <a:rPr lang="en-GB" dirty="0" smtClean="0"/>
              <a:t>Training?</a:t>
            </a:r>
            <a:endParaRPr lang="en-GB" dirty="0"/>
          </a:p>
          <a:p>
            <a:r>
              <a:rPr lang="en-GB" dirty="0" smtClean="0"/>
              <a:t>Against existing technology (e.g. rollover) – </a:t>
            </a:r>
            <a:r>
              <a:rPr lang="en-GB" dirty="0" smtClean="0">
                <a:solidFill>
                  <a:srgbClr val="FF0000"/>
                </a:solidFill>
              </a:rPr>
              <a:t>inertia of everything</a:t>
            </a:r>
          </a:p>
          <a:p>
            <a:pPr lvl="1"/>
            <a:r>
              <a:rPr lang="en-GB" dirty="0" smtClean="0"/>
              <a:t>Document gotchas</a:t>
            </a:r>
          </a:p>
          <a:p>
            <a:pPr lvl="1"/>
            <a:r>
              <a:rPr lang="en-GB" dirty="0" smtClean="0"/>
              <a:t>Agility?</a:t>
            </a:r>
          </a:p>
        </p:txBody>
      </p:sp>
    </p:spTree>
    <p:extLst>
      <p:ext uri="{BB962C8B-B14F-4D97-AF65-F5344CB8AC3E}">
        <p14:creationId xmlns:p14="http://schemas.microsoft.com/office/powerpoint/2010/main" val="3405602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009432"/>
          </a:xfrm>
        </p:spPr>
        <p:txBody>
          <a:bodyPr/>
          <a:lstStyle/>
          <a:p>
            <a:r>
              <a:rPr lang="en-GB" dirty="0"/>
              <a:t>Against (d)evolutions of current tech (</a:t>
            </a:r>
            <a:r>
              <a:rPr lang="en-GB" dirty="0" err="1"/>
              <a:t>cf</a:t>
            </a:r>
            <a:r>
              <a:rPr lang="en-GB" dirty="0"/>
              <a:t> </a:t>
            </a:r>
            <a:r>
              <a:rPr lang="en-GB" dirty="0" err="1"/>
              <a:t>OpenSSL</a:t>
            </a:r>
            <a:r>
              <a:rPr lang="en-GB" dirty="0"/>
              <a:t> 1.0 rehashing, VOMS bug) </a:t>
            </a:r>
            <a:r>
              <a:rPr lang="en-GB" dirty="0" smtClean="0"/>
              <a:t>– </a:t>
            </a:r>
            <a:r>
              <a:rPr lang="en-GB" dirty="0" smtClean="0">
                <a:solidFill>
                  <a:srgbClr val="FF0000"/>
                </a:solidFill>
              </a:rPr>
              <a:t>security code developers don’t always understand security (or impact)</a:t>
            </a:r>
            <a:endParaRPr lang="en-GB" dirty="0"/>
          </a:p>
          <a:p>
            <a:pPr lvl="1"/>
            <a:r>
              <a:rPr lang="en-GB" dirty="0"/>
              <a:t>Agility?</a:t>
            </a:r>
          </a:p>
          <a:p>
            <a:pPr lvl="1"/>
            <a:r>
              <a:rPr lang="en-GB" dirty="0"/>
              <a:t>Incident response evaluation</a:t>
            </a:r>
          </a:p>
          <a:p>
            <a:r>
              <a:rPr lang="en-GB" dirty="0" smtClean="0"/>
              <a:t>Against random events (fire, force majeure) – </a:t>
            </a:r>
            <a:r>
              <a:rPr lang="en-GB" dirty="0" err="1" smtClean="0">
                <a:solidFill>
                  <a:srgbClr val="FF0000"/>
                </a:solidFill>
              </a:rPr>
              <a:t>sh^Htuff</a:t>
            </a:r>
            <a:r>
              <a:rPr lang="en-GB" dirty="0" smtClean="0">
                <a:solidFill>
                  <a:srgbClr val="FF0000"/>
                </a:solidFill>
              </a:rPr>
              <a:t> happens</a:t>
            </a:r>
          </a:p>
          <a:p>
            <a:pPr lvl="1"/>
            <a:r>
              <a:rPr lang="en-GB" dirty="0" smtClean="0"/>
              <a:t>DR/BC</a:t>
            </a:r>
          </a:p>
          <a:p>
            <a:r>
              <a:rPr lang="en-GB" dirty="0" smtClean="0"/>
              <a:t>Innovate: </a:t>
            </a:r>
            <a:r>
              <a:rPr lang="en-GB" dirty="0" err="1" smtClean="0"/>
              <a:t>crr</a:t>
            </a:r>
            <a:r>
              <a:rPr lang="en-GB" dirty="0" smtClean="0"/>
              <a:t> signing &gt; </a:t>
            </a:r>
            <a:r>
              <a:rPr lang="en-GB" dirty="0" err="1" smtClean="0"/>
              <a:t>csr</a:t>
            </a:r>
            <a:r>
              <a:rPr lang="en-GB" dirty="0" smtClean="0"/>
              <a:t> signing</a:t>
            </a:r>
          </a:p>
          <a:p>
            <a:r>
              <a:rPr lang="en-GB" dirty="0" smtClean="0"/>
              <a:t>Accept risks – risk of downtime, 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193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be more agile?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418501"/>
          </a:xfrm>
        </p:spPr>
        <p:txBody>
          <a:bodyPr/>
          <a:lstStyle/>
          <a:p>
            <a:r>
              <a:rPr lang="en-GB" dirty="0" smtClean="0"/>
              <a:t>Trust Anchor Management?</a:t>
            </a:r>
          </a:p>
          <a:p>
            <a:r>
              <a:rPr lang="en-GB" dirty="0" smtClean="0"/>
              <a:t>Automatic RP updates?</a:t>
            </a:r>
          </a:p>
          <a:p>
            <a:r>
              <a:rPr lang="en-GB" dirty="0" smtClean="0"/>
              <a:t>Automate downstream testing?</a:t>
            </a:r>
          </a:p>
          <a:p>
            <a:r>
              <a:rPr lang="en-GB" dirty="0" smtClean="0"/>
              <a:t>Aggressive monitoring of non-updates?</a:t>
            </a:r>
          </a:p>
          <a:p>
            <a:pPr lvl="1"/>
            <a:r>
              <a:rPr lang="en-GB" dirty="0" smtClean="0"/>
              <a:t>E.g. through a dummy CA</a:t>
            </a:r>
          </a:p>
          <a:p>
            <a:r>
              <a:rPr lang="en-GB" dirty="0" smtClean="0"/>
              <a:t>Disable older releases?</a:t>
            </a:r>
          </a:p>
          <a:p>
            <a:pPr lvl="1"/>
            <a:r>
              <a:rPr lang="en-GB" dirty="0" smtClean="0"/>
              <a:t>New CA release, reissue all CA certs…</a:t>
            </a:r>
          </a:p>
          <a:p>
            <a:r>
              <a:rPr lang="en-GB" dirty="0" smtClean="0"/>
              <a:t>Different tech – not X.509?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597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be more future-proof?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679837"/>
          </a:xfrm>
        </p:spPr>
        <p:txBody>
          <a:bodyPr/>
          <a:lstStyle/>
          <a:p>
            <a:r>
              <a:rPr lang="en-GB" dirty="0" smtClean="0"/>
              <a:t>Foresight, experience</a:t>
            </a:r>
          </a:p>
          <a:p>
            <a:r>
              <a:rPr lang="en-GB" dirty="0" smtClean="0"/>
              <a:t>Interoperable – multiple technologies, credential conversion</a:t>
            </a:r>
          </a:p>
          <a:p>
            <a:r>
              <a:rPr lang="en-GB" dirty="0" smtClean="0"/>
              <a:t>Multi-</a:t>
            </a:r>
            <a:r>
              <a:rPr lang="en-GB" dirty="0" err="1" smtClean="0"/>
              <a:t>LoA</a:t>
            </a:r>
            <a:endParaRPr lang="en-GB" dirty="0" smtClean="0"/>
          </a:p>
          <a:p>
            <a:r>
              <a:rPr lang="en-GB" dirty="0" smtClean="0"/>
              <a:t>Convincingly needed – what if we didn’t exist?</a:t>
            </a:r>
          </a:p>
          <a:p>
            <a:r>
              <a:rPr lang="en-GB" dirty="0" smtClean="0"/>
              <a:t>Proven impact – value for money</a:t>
            </a:r>
          </a:p>
          <a:p>
            <a:r>
              <a:rPr lang="en-GB" dirty="0" smtClean="0"/>
              <a:t>Innovating to stay relevant vs conservative to stay trusted</a:t>
            </a:r>
          </a:p>
        </p:txBody>
      </p:sp>
    </p:spTree>
    <p:extLst>
      <p:ext uri="{BB962C8B-B14F-4D97-AF65-F5344CB8AC3E}">
        <p14:creationId xmlns:p14="http://schemas.microsoft.com/office/powerpoint/2010/main" val="770791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role of the PMA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719574"/>
          </a:xfrm>
        </p:spPr>
        <p:txBody>
          <a:bodyPr/>
          <a:lstStyle/>
          <a:p>
            <a:r>
              <a:rPr lang="en-GB" dirty="0" smtClean="0"/>
              <a:t>Process for managing CP/CPS</a:t>
            </a:r>
          </a:p>
          <a:p>
            <a:r>
              <a:rPr lang="en-GB" dirty="0" smtClean="0"/>
              <a:t>Stakeholder input</a:t>
            </a:r>
          </a:p>
          <a:p>
            <a:r>
              <a:rPr lang="en-GB" dirty="0" smtClean="0"/>
              <a:t>Increasing the W&amp;F – because policy lies with more than a </a:t>
            </a:r>
            <a:r>
              <a:rPr lang="en-GB" smtClean="0"/>
              <a:t>single person?</a:t>
            </a:r>
          </a:p>
        </p:txBody>
      </p:sp>
    </p:spTree>
    <p:extLst>
      <p:ext uri="{BB962C8B-B14F-4D97-AF65-F5344CB8AC3E}">
        <p14:creationId xmlns:p14="http://schemas.microsoft.com/office/powerpoint/2010/main" val="3464721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 CA’s PMA is organised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304897"/>
          </a:xfrm>
        </p:spPr>
        <p:txBody>
          <a:bodyPr/>
          <a:lstStyle/>
          <a:p>
            <a:r>
              <a:rPr lang="en-GB" dirty="0" smtClean="0"/>
              <a:t>Documented processes?</a:t>
            </a:r>
          </a:p>
          <a:p>
            <a:pPr lvl="1"/>
            <a:r>
              <a:rPr lang="en-GB" dirty="0" smtClean="0"/>
              <a:t>Who is the chair (CA Manager, presumably)</a:t>
            </a:r>
          </a:p>
          <a:p>
            <a:pPr lvl="1"/>
            <a:r>
              <a:rPr lang="en-GB" dirty="0" smtClean="0"/>
              <a:t>Who can be a member</a:t>
            </a:r>
          </a:p>
          <a:p>
            <a:pPr lvl="1"/>
            <a:r>
              <a:rPr lang="en-GB" dirty="0" smtClean="0"/>
              <a:t>What is the role of individual members</a:t>
            </a:r>
          </a:p>
          <a:p>
            <a:pPr lvl="1"/>
            <a:r>
              <a:rPr lang="en-GB" dirty="0" smtClean="0"/>
              <a:t>Who can vote, what is quorum</a:t>
            </a:r>
          </a:p>
          <a:p>
            <a:pPr lvl="1"/>
            <a:r>
              <a:rPr lang="en-GB" dirty="0" smtClean="0"/>
              <a:t>How often they (should) meet, processes at meeting</a:t>
            </a:r>
            <a:endParaRPr lang="en-GB" dirty="0" smtClean="0"/>
          </a:p>
          <a:p>
            <a:r>
              <a:rPr lang="en-GB" dirty="0" smtClean="0"/>
              <a:t>Members</a:t>
            </a:r>
          </a:p>
          <a:p>
            <a:pPr lvl="1"/>
            <a:r>
              <a:rPr lang="en-GB" dirty="0" smtClean="0"/>
              <a:t>Representatives of (large) RPs</a:t>
            </a:r>
          </a:p>
          <a:p>
            <a:pPr lvl="1"/>
            <a:r>
              <a:rPr lang="en-GB" dirty="0" smtClean="0"/>
              <a:t>Technologists – a Milan, really?</a:t>
            </a:r>
          </a:p>
          <a:p>
            <a:pPr lvl="1"/>
            <a:r>
              <a:rPr lang="en-GB" dirty="0" smtClean="0"/>
              <a:t>Peers?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469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91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1905000"/>
          </a:xfrm>
        </p:spPr>
        <p:txBody>
          <a:bodyPr/>
          <a:lstStyle/>
          <a:p>
            <a:r>
              <a:rPr lang="en-US" dirty="0" smtClean="0"/>
              <a:t>Why are we here?</a:t>
            </a:r>
            <a:br>
              <a:rPr lang="en-US" dirty="0" smtClean="0"/>
            </a:br>
            <a:r>
              <a:rPr lang="en-US" dirty="0" smtClean="0"/>
              <a:t>What are we doing?</a:t>
            </a:r>
            <a:br>
              <a:rPr lang="en-US" dirty="0" smtClean="0"/>
            </a:br>
            <a:r>
              <a:rPr lang="en-US" dirty="0" smtClean="0"/>
              <a:t>When shall we have lunch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10200" y="4495800"/>
            <a:ext cx="3422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(Douglas Adams, from memory)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37296"/>
          </a:xfrm>
        </p:spPr>
        <p:txBody>
          <a:bodyPr/>
          <a:lstStyle/>
          <a:p>
            <a:r>
              <a:rPr lang="en-GB" dirty="0" smtClean="0"/>
              <a:t>Establish a common baseline for issuance of credentials</a:t>
            </a:r>
          </a:p>
          <a:p>
            <a:pPr lvl="1"/>
            <a:r>
              <a:rPr lang="en-GB" dirty="0" smtClean="0"/>
              <a:t>Or set of </a:t>
            </a:r>
            <a:r>
              <a:rPr lang="en-GB" dirty="0" smtClean="0"/>
              <a:t>baselines (different </a:t>
            </a:r>
            <a:r>
              <a:rPr lang="en-GB" dirty="0" err="1" smtClean="0"/>
              <a:t>LoA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Resurrecting an idea of Mike’s</a:t>
            </a:r>
          </a:p>
          <a:p>
            <a:pPr lvl="1"/>
            <a:r>
              <a:rPr lang="en-GB" dirty="0" smtClean="0"/>
              <a:t>The AP as a CP</a:t>
            </a:r>
          </a:p>
          <a:p>
            <a:pPr lvl="1"/>
            <a:r>
              <a:rPr lang="en-GB" dirty="0" smtClean="0"/>
              <a:t>More generally, a common CP</a:t>
            </a:r>
          </a:p>
          <a:p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What is the role of innovation for IGTF?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Why are we (scientists) doing this?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… to enable other researchers to do something?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… to innovate in the field ourselves?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… to have a national representative on the PMA</a:t>
            </a:r>
          </a:p>
          <a:p>
            <a:pPr lvl="2"/>
            <a:r>
              <a:rPr lang="en-GB" dirty="0" smtClean="0">
                <a:solidFill>
                  <a:schemeClr val="accent2"/>
                </a:solidFill>
                <a:ea typeface="+mn-ea"/>
                <a:cs typeface="+mn-cs"/>
              </a:rPr>
              <a:t>(Like the football team, beer, and nuclear weapons (Zappa))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… because people like to travel </a:t>
            </a:r>
            <a:r>
              <a:rPr lang="en-GB" dirty="0" smtClean="0">
                <a:solidFill>
                  <a:schemeClr val="accent2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</a:t>
            </a:r>
            <a:endParaRPr lang="en-GB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Trust and W&amp;F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901436"/>
          </a:xfrm>
        </p:spPr>
        <p:txBody>
          <a:bodyPr/>
          <a:lstStyle/>
          <a:p>
            <a:r>
              <a:rPr lang="en-GB" dirty="0" smtClean="0"/>
              <a:t>Trust is scientific (Zagreb) – like science, is </a:t>
            </a:r>
            <a:r>
              <a:rPr lang="en-GB" dirty="0" smtClean="0"/>
              <a:t>emotional</a:t>
            </a:r>
            <a:r>
              <a:rPr lang="en-GB" dirty="0" smtClean="0"/>
              <a:t>, questionable, paradigmatic, undemocratic, unreasonable</a:t>
            </a:r>
          </a:p>
          <a:p>
            <a:pPr lvl="1"/>
            <a:r>
              <a:rPr lang="en-GB" dirty="0" smtClean="0"/>
              <a:t>Unlike science, it tends to not have unintended consequences</a:t>
            </a:r>
          </a:p>
          <a:p>
            <a:r>
              <a:rPr lang="en-GB" dirty="0" smtClean="0"/>
              <a:t>The W&amp;F is established between people (to some extent)</a:t>
            </a:r>
          </a:p>
          <a:p>
            <a:pPr lvl="1"/>
            <a:r>
              <a:rPr lang="en-GB" dirty="0" smtClean="0"/>
              <a:t>And W&amp;F is transitive (to some extent)</a:t>
            </a:r>
          </a:p>
          <a:p>
            <a:pPr lvl="1"/>
            <a:r>
              <a:rPr lang="en-GB" dirty="0" smtClean="0"/>
              <a:t>And hierarchical (to some extent)</a:t>
            </a:r>
          </a:p>
          <a:p>
            <a:r>
              <a:rPr lang="en-GB" dirty="0" smtClean="0"/>
              <a:t>Interoperation is not a technology achievement</a:t>
            </a:r>
          </a:p>
        </p:txBody>
      </p:sp>
    </p:spTree>
    <p:extLst>
      <p:ext uri="{BB962C8B-B14F-4D97-AF65-F5344CB8AC3E}">
        <p14:creationId xmlns:p14="http://schemas.microsoft.com/office/powerpoint/2010/main" val="290297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SWOT for IGTF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908140"/>
          </a:xfrm>
        </p:spPr>
        <p:txBody>
          <a:bodyPr/>
          <a:lstStyle/>
          <a:p>
            <a:r>
              <a:rPr lang="en-GB" dirty="0" smtClean="0"/>
              <a:t>Strengths</a:t>
            </a:r>
          </a:p>
          <a:p>
            <a:pPr lvl="1"/>
            <a:r>
              <a:rPr lang="en-GB" dirty="0" smtClean="0"/>
              <a:t>Established network of scientific trust</a:t>
            </a:r>
          </a:p>
          <a:p>
            <a:pPr lvl="1"/>
            <a:r>
              <a:rPr lang="en-GB" dirty="0" smtClean="0"/>
              <a:t>Proven methods for supporting </a:t>
            </a:r>
            <a:r>
              <a:rPr lang="en-GB" dirty="0" smtClean="0"/>
              <a:t>discovery of </a:t>
            </a:r>
            <a:r>
              <a:rPr lang="en-GB" dirty="0" err="1" smtClean="0"/>
              <a:t>Higgses</a:t>
            </a:r>
            <a:r>
              <a:rPr lang="en-GB" dirty="0" smtClean="0"/>
              <a:t> </a:t>
            </a:r>
            <a:r>
              <a:rPr lang="en-GB" dirty="0" smtClean="0"/>
              <a:t>and symmetry breaking </a:t>
            </a:r>
            <a:r>
              <a:rPr lang="en-GB" dirty="0" smtClean="0"/>
              <a:t>(or not) and stuff</a:t>
            </a:r>
            <a:endParaRPr lang="en-GB" dirty="0" smtClean="0"/>
          </a:p>
          <a:p>
            <a:pPr lvl="1"/>
            <a:r>
              <a:rPr lang="en-GB" dirty="0" smtClean="0"/>
              <a:t>Not tied to WLCG as a </a:t>
            </a:r>
            <a:r>
              <a:rPr lang="en-GB" dirty="0" smtClean="0"/>
              <a:t>RP</a:t>
            </a:r>
          </a:p>
          <a:p>
            <a:pPr lvl="2"/>
            <a:r>
              <a:rPr lang="en-GB" dirty="0" smtClean="0"/>
              <a:t>Although WLCG is an important RP</a:t>
            </a:r>
            <a:endParaRPr lang="en-GB" dirty="0" smtClean="0"/>
          </a:p>
          <a:p>
            <a:pPr lvl="1"/>
            <a:r>
              <a:rPr lang="en-GB" dirty="0" smtClean="0"/>
              <a:t>Well known and trustworthy tech (X.509)</a:t>
            </a:r>
          </a:p>
          <a:p>
            <a:pPr lvl="1"/>
            <a:r>
              <a:rPr lang="en-GB" dirty="0" smtClean="0"/>
              <a:t>Global, or near enough</a:t>
            </a:r>
          </a:p>
          <a:p>
            <a:pPr lvl="1"/>
            <a:r>
              <a:rPr lang="en-GB" dirty="0" smtClean="0"/>
              <a:t>Growing, healthy</a:t>
            </a:r>
            <a:endParaRPr lang="en-GB" dirty="0"/>
          </a:p>
          <a:p>
            <a:r>
              <a:rPr lang="en-GB" dirty="0" smtClean="0"/>
              <a:t>Weaknesses</a:t>
            </a:r>
          </a:p>
          <a:p>
            <a:pPr lvl="1"/>
            <a:r>
              <a:rPr lang="en-GB" dirty="0" smtClean="0"/>
              <a:t>We’re still here??  Problem isn’t solved??</a:t>
            </a:r>
          </a:p>
          <a:p>
            <a:pPr lvl="1"/>
            <a:r>
              <a:rPr lang="en-GB" dirty="0" smtClean="0"/>
              <a:t>Complexity</a:t>
            </a:r>
          </a:p>
          <a:p>
            <a:pPr lvl="1"/>
            <a:r>
              <a:rPr lang="en-GB" dirty="0" smtClean="0"/>
              <a:t>Weakness in processes?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47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SWOT for IGTF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231031"/>
          </a:xfrm>
        </p:spPr>
        <p:txBody>
          <a:bodyPr/>
          <a:lstStyle/>
          <a:p>
            <a:r>
              <a:rPr lang="en-GB" dirty="0" smtClean="0"/>
              <a:t>Opportunities</a:t>
            </a:r>
          </a:p>
          <a:p>
            <a:pPr lvl="1"/>
            <a:r>
              <a:rPr lang="en-GB" dirty="0" smtClean="0"/>
              <a:t>Support other areas of research</a:t>
            </a:r>
          </a:p>
          <a:p>
            <a:pPr lvl="1"/>
            <a:r>
              <a:rPr lang="en-GB" dirty="0" smtClean="0"/>
              <a:t>Disseminate our </a:t>
            </a:r>
            <a:r>
              <a:rPr lang="en-GB" dirty="0" smtClean="0"/>
              <a:t>achievements, also to normal people</a:t>
            </a:r>
            <a:endParaRPr lang="en-GB" dirty="0" smtClean="0"/>
          </a:p>
          <a:p>
            <a:pPr lvl="1"/>
            <a:r>
              <a:rPr lang="en-GB" dirty="0" smtClean="0"/>
              <a:t>Establish ourselves as tech neutral</a:t>
            </a:r>
          </a:p>
          <a:p>
            <a:pPr lvl="1"/>
            <a:r>
              <a:rPr lang="en-GB" dirty="0" smtClean="0"/>
              <a:t>Emerging </a:t>
            </a:r>
            <a:r>
              <a:rPr lang="en-GB" dirty="0" err="1" smtClean="0"/>
              <a:t>scienceconomies</a:t>
            </a:r>
            <a:endParaRPr lang="en-GB" dirty="0" smtClean="0"/>
          </a:p>
          <a:p>
            <a:r>
              <a:rPr lang="en-GB" dirty="0" smtClean="0"/>
              <a:t>Threats</a:t>
            </a:r>
          </a:p>
          <a:p>
            <a:pPr lvl="1"/>
            <a:r>
              <a:rPr lang="en-GB" dirty="0" smtClean="0"/>
              <a:t>SAML as a threat??</a:t>
            </a:r>
          </a:p>
          <a:p>
            <a:pPr lvl="1"/>
            <a:r>
              <a:rPr lang="en-GB" dirty="0" smtClean="0"/>
              <a:t>Complexity – of technology, processes, documentation</a:t>
            </a:r>
          </a:p>
          <a:p>
            <a:pPr lvl="1"/>
            <a:r>
              <a:rPr lang="en-GB" dirty="0" err="1" smtClean="0"/>
              <a:t>LoA</a:t>
            </a:r>
            <a:r>
              <a:rPr lang="en-GB" dirty="0" smtClean="0"/>
              <a:t> too high?  </a:t>
            </a:r>
            <a:r>
              <a:rPr lang="en-GB" dirty="0" err="1" smtClean="0"/>
              <a:t>LoA</a:t>
            </a:r>
            <a:r>
              <a:rPr lang="en-GB" dirty="0" smtClean="0"/>
              <a:t> too low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Lots of other groups doing similar stuff</a:t>
            </a:r>
          </a:p>
          <a:p>
            <a:pPr lvl="1"/>
            <a:r>
              <a:rPr lang="en-GB" dirty="0" smtClean="0"/>
              <a:t>And lots of projects reinventing wheels (badly)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376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4004609"/>
            <a:ext cx="7772400" cy="402291"/>
          </a:xfrm>
        </p:spPr>
        <p:txBody>
          <a:bodyPr/>
          <a:lstStyle/>
          <a:p>
            <a:r>
              <a:rPr lang="en-GB" dirty="0" smtClean="0"/>
              <a:t>How resilient is 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95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231031"/>
          </a:xfrm>
        </p:spPr>
        <p:txBody>
          <a:bodyPr/>
          <a:lstStyle/>
          <a:p>
            <a:r>
              <a:rPr lang="en-GB" dirty="0" smtClean="0"/>
              <a:t>How resilient are we? (cf. Pittsburgh)</a:t>
            </a:r>
          </a:p>
          <a:p>
            <a:pPr lvl="1"/>
            <a:r>
              <a:rPr lang="en-GB" dirty="0" smtClean="0"/>
              <a:t>Against change of personnel</a:t>
            </a:r>
          </a:p>
          <a:p>
            <a:pPr lvl="1"/>
            <a:r>
              <a:rPr lang="en-GB" dirty="0" smtClean="0"/>
              <a:t>Against </a:t>
            </a:r>
            <a:r>
              <a:rPr lang="en-GB" dirty="0" smtClean="0"/>
              <a:t>non-changes in software using our products</a:t>
            </a:r>
          </a:p>
          <a:p>
            <a:pPr lvl="1"/>
            <a:r>
              <a:rPr lang="en-GB" dirty="0" smtClean="0"/>
              <a:t>Against risks from our own software</a:t>
            </a:r>
            <a:endParaRPr lang="en-GB" dirty="0" smtClean="0"/>
          </a:p>
          <a:p>
            <a:pPr lvl="1"/>
            <a:r>
              <a:rPr lang="en-GB" dirty="0" smtClean="0"/>
              <a:t>Against change of signing </a:t>
            </a:r>
            <a:r>
              <a:rPr lang="en-GB" dirty="0" err="1" smtClean="0"/>
              <a:t>algo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Against change of technology?</a:t>
            </a:r>
          </a:p>
          <a:p>
            <a:pPr lvl="1"/>
            <a:r>
              <a:rPr lang="en-GB" dirty="0" smtClean="0"/>
              <a:t>Against “corruption” of our processes</a:t>
            </a:r>
          </a:p>
          <a:p>
            <a:pPr lvl="1"/>
            <a:r>
              <a:rPr lang="en-GB" dirty="0" smtClean="0"/>
              <a:t>Against existing technology (e.g. rollover)</a:t>
            </a:r>
          </a:p>
          <a:p>
            <a:pPr lvl="1"/>
            <a:r>
              <a:rPr lang="en-GB" dirty="0" smtClean="0"/>
              <a:t>Against evolutions of current tech (</a:t>
            </a:r>
            <a:r>
              <a:rPr lang="en-GB" dirty="0" err="1" smtClean="0"/>
              <a:t>cf</a:t>
            </a:r>
            <a:r>
              <a:rPr lang="en-GB" dirty="0" smtClean="0"/>
              <a:t> </a:t>
            </a:r>
            <a:r>
              <a:rPr lang="en-GB" dirty="0" err="1" smtClean="0"/>
              <a:t>OpenSSL</a:t>
            </a:r>
            <a:r>
              <a:rPr lang="en-GB" dirty="0" smtClean="0"/>
              <a:t> 1.0 rehashing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Against random disasters (fire, natural hazards, force majeure, etc.)</a:t>
            </a:r>
            <a:endParaRPr lang="en-GB" dirty="0" smtClean="0"/>
          </a:p>
          <a:p>
            <a:r>
              <a:rPr lang="en-GB" dirty="0" smtClean="0"/>
              <a:t>What are our means of defending ourselves</a:t>
            </a:r>
          </a:p>
        </p:txBody>
      </p:sp>
    </p:spTree>
    <p:extLst>
      <p:ext uri="{BB962C8B-B14F-4D97-AF65-F5344CB8AC3E}">
        <p14:creationId xmlns:p14="http://schemas.microsoft.com/office/powerpoint/2010/main" val="162985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Resilience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748096"/>
          </a:xfrm>
        </p:spPr>
        <p:txBody>
          <a:bodyPr/>
          <a:lstStyle/>
          <a:p>
            <a:r>
              <a:rPr lang="en-GB" dirty="0"/>
              <a:t>Against change of </a:t>
            </a:r>
            <a:r>
              <a:rPr lang="en-GB" dirty="0" smtClean="0"/>
              <a:t>personnel – </a:t>
            </a:r>
            <a:r>
              <a:rPr lang="en-GB" dirty="0" smtClean="0">
                <a:solidFill>
                  <a:srgbClr val="FF0000"/>
                </a:solidFill>
              </a:rPr>
              <a:t>staff leaving, </a:t>
            </a:r>
            <a:r>
              <a:rPr lang="en-GB" dirty="0" err="1" smtClean="0">
                <a:solidFill>
                  <a:srgbClr val="FF0000"/>
                </a:solidFill>
              </a:rPr>
              <a:t>robab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Leakage of information</a:t>
            </a:r>
          </a:p>
          <a:p>
            <a:pPr lvl="1"/>
            <a:r>
              <a:rPr lang="en-GB" dirty="0" smtClean="0"/>
              <a:t>Need to retrain new staff – risk of non-compliance</a:t>
            </a:r>
            <a:endParaRPr lang="en-GB" dirty="0"/>
          </a:p>
          <a:p>
            <a:r>
              <a:rPr lang="en-GB" dirty="0"/>
              <a:t>Against non-changes in software using our </a:t>
            </a:r>
            <a:r>
              <a:rPr lang="en-GB" dirty="0" smtClean="0"/>
              <a:t>products – </a:t>
            </a:r>
            <a:r>
              <a:rPr lang="en-GB" dirty="0" smtClean="0">
                <a:solidFill>
                  <a:srgbClr val="FF0000"/>
                </a:solidFill>
              </a:rPr>
              <a:t>production code is old</a:t>
            </a:r>
          </a:p>
          <a:p>
            <a:pPr lvl="1"/>
            <a:r>
              <a:rPr lang="en-GB" dirty="0" smtClean="0"/>
              <a:t>We can’t alter external software</a:t>
            </a:r>
          </a:p>
          <a:p>
            <a:pPr lvl="1"/>
            <a:r>
              <a:rPr lang="en-GB" dirty="0" smtClean="0"/>
              <a:t>Limited (but sometimes &gt;0) means of persuading developers</a:t>
            </a:r>
            <a:endParaRPr lang="en-GB" dirty="0"/>
          </a:p>
          <a:p>
            <a:r>
              <a:rPr lang="en-GB" dirty="0"/>
              <a:t>Against risks from our own </a:t>
            </a:r>
            <a:r>
              <a:rPr lang="en-GB" dirty="0" smtClean="0"/>
              <a:t>software – </a:t>
            </a:r>
            <a:r>
              <a:rPr lang="en-GB" dirty="0" smtClean="0">
                <a:solidFill>
                  <a:srgbClr val="FF0000"/>
                </a:solidFill>
              </a:rPr>
              <a:t>we’re no different</a:t>
            </a:r>
          </a:p>
          <a:p>
            <a:pPr lvl="1"/>
            <a:r>
              <a:rPr lang="en-GB" dirty="0" smtClean="0"/>
              <a:t>Migration to another CA v. time consuming</a:t>
            </a:r>
            <a:endParaRPr lang="en-GB" dirty="0"/>
          </a:p>
          <a:p>
            <a:r>
              <a:rPr lang="en-GB" dirty="0"/>
              <a:t>Against change of signing </a:t>
            </a:r>
            <a:r>
              <a:rPr lang="en-GB" dirty="0" err="1"/>
              <a:t>algo</a:t>
            </a:r>
            <a:r>
              <a:rPr lang="en-GB" dirty="0" smtClean="0"/>
              <a:t>? - </a:t>
            </a:r>
            <a:r>
              <a:rPr lang="en-GB" dirty="0" smtClean="0">
                <a:solidFill>
                  <a:srgbClr val="FF0000"/>
                </a:solidFill>
              </a:rPr>
              <a:t>been there before</a:t>
            </a:r>
          </a:p>
          <a:p>
            <a:pPr lvl="1"/>
            <a:r>
              <a:rPr lang="en-GB" dirty="0" smtClean="0"/>
              <a:t>Need to wait for rekey of certificates</a:t>
            </a:r>
          </a:p>
          <a:p>
            <a:pPr lvl="1"/>
            <a:r>
              <a:rPr lang="en-GB" dirty="0" smtClean="0"/>
              <a:t>Or reissue with new signature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155735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introibo</Template>
  <TotalTime>1537</TotalTime>
  <Words>810</Words>
  <Application>Microsoft Office PowerPoint</Application>
  <PresentationFormat>On-screen Show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GridPP3_talks</vt:lpstr>
      <vt:lpstr>Soapbox</vt:lpstr>
      <vt:lpstr>Why are we here? What are we doing? When shall we have lunch</vt:lpstr>
      <vt:lpstr>Overview</vt:lpstr>
      <vt:lpstr>Trust and W&amp;F</vt:lpstr>
      <vt:lpstr>SWOT for IGTF</vt:lpstr>
      <vt:lpstr>SWOT for IGTF</vt:lpstr>
      <vt:lpstr>CA</vt:lpstr>
      <vt:lpstr>Resilience</vt:lpstr>
      <vt:lpstr>Resilience</vt:lpstr>
      <vt:lpstr>Resilience</vt:lpstr>
      <vt:lpstr>Resilience</vt:lpstr>
      <vt:lpstr>How to be more agile?</vt:lpstr>
      <vt:lpstr>How to be more future-proof?</vt:lpstr>
      <vt:lpstr>What is the role of the PMA</vt:lpstr>
      <vt:lpstr>How a CA’s PMA is organised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and Data Management</dc:title>
  <dc:creator>Jensen, Jens (STFC,RAL,SC)</dc:creator>
  <cp:lastModifiedBy>Jensen, Jens (STFC,RAL,SC)</cp:lastModifiedBy>
  <cp:revision>30</cp:revision>
  <dcterms:created xsi:type="dcterms:W3CDTF">2006-08-16T00:00:00Z</dcterms:created>
  <dcterms:modified xsi:type="dcterms:W3CDTF">2014-05-15T06:08:51Z</dcterms:modified>
</cp:coreProperties>
</file>