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225" r:id="rId2"/>
  </p:sldMasterIdLst>
  <p:notesMasterIdLst>
    <p:notesMasterId r:id="rId11"/>
  </p:notesMasterIdLst>
  <p:handoutMasterIdLst>
    <p:handoutMasterId r:id="rId12"/>
  </p:handoutMasterIdLst>
  <p:sldIdLst>
    <p:sldId id="256" r:id="rId3"/>
    <p:sldId id="316" r:id="rId4"/>
    <p:sldId id="280" r:id="rId5"/>
    <p:sldId id="317" r:id="rId6"/>
    <p:sldId id="319" r:id="rId7"/>
    <p:sldId id="318" r:id="rId8"/>
    <p:sldId id="320" r:id="rId9"/>
    <p:sldId id="297" r:id="rId10"/>
  </p:sldIdLst>
  <p:sldSz cx="9144000" cy="6858000" type="screen4x3"/>
  <p:notesSz cx="7099300" cy="10234613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66"/>
    <a:srgbClr val="FFFFFF"/>
    <a:srgbClr val="FF0000"/>
    <a:srgbClr val="000099"/>
    <a:srgbClr val="F8F8F8"/>
    <a:srgbClr val="3333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6" autoAdjust="0"/>
    <p:restoredTop sz="94737" autoAdjust="0"/>
  </p:normalViewPr>
  <p:slideViewPr>
    <p:cSldViewPr snapToGrid="0">
      <p:cViewPr varScale="1">
        <p:scale>
          <a:sx n="95" d="100"/>
          <a:sy n="95" d="100"/>
        </p:scale>
        <p:origin x="-77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2026" y="-77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67E252A-B0F2-4B77-8C7A-CCD99C8442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654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l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 defTabSz="9556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1FA4EF-7505-4E35-8F9C-A588B570EA9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0134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2AE45085-B309-424B-897C-B0C619473069}" type="slidenum">
              <a:rPr lang="es-ES" sz="1200" smtClean="0">
                <a:latin typeface="Times New Roman" pitchFamily="18" charset="0"/>
              </a:rPr>
              <a:pPr eaLnBrk="1" hangingPunct="1"/>
              <a:t>1</a:t>
            </a:fld>
            <a:endParaRPr lang="es-ES" sz="1200" smtClean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08587" cy="4610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9556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defTabSz="9556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fld id="{A1EC7B12-9C04-4698-9988-10F5537EA647}" type="slidenum">
              <a:rPr lang="en-GB" sz="1200" smtClean="0">
                <a:latin typeface="Times New Roman" pitchFamily="18" charset="0"/>
              </a:rPr>
              <a:pPr eaLnBrk="1" hangingPunct="1"/>
              <a:t>3</a:t>
            </a:fld>
            <a:endParaRPr lang="en-GB" sz="1200" smtClean="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8" descr="eugridpma-02v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550863"/>
            <a:ext cx="6024562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3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10000"/>
            <a:ext cx="7772400" cy="2514600"/>
          </a:xfrm>
          <a:noFill/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r>
              <a:rPr lang="en-GB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4392690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324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52400"/>
            <a:ext cx="201136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2400"/>
            <a:ext cx="5881688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8127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defRPr/>
            </a:pPr>
            <a:endParaRPr lang="en-GB" sz="180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40" cy="108108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2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258887" y="0"/>
              <a:ext cx="7956552" cy="108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 eaLnBrk="1" hangingPunct="1">
                <a:defRPr/>
              </a:pPr>
              <a:r>
                <a:rPr lang="en-GB" sz="3200" b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  <a:t>EGI.eu</a:t>
              </a:r>
              <a:br>
                <a:rPr lang="en-GB" sz="3200" b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</a:br>
              <a:r>
                <a:rPr lang="en-GB" sz="3200" b="1" i="1" smtClean="0">
                  <a:solidFill>
                    <a:srgbClr val="FFFFFF"/>
                  </a:solidFill>
                  <a:latin typeface="Arial" charset="0"/>
                  <a:ea typeface="SimSun" pitchFamily="2" charset="-122"/>
                  <a:cs typeface="Arial" charset="0"/>
                </a:rPr>
                <a:t>European Grid Infrastructure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EGI-InSPIRE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3E9991A-FD11-4E68-B264-AFEB93F208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45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D5B31-B0D6-4CBD-85E1-2036C8D54A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86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3EC83-1994-41F9-92EC-E466CF1BAC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3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95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487000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95400"/>
            <a:ext cx="3943350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1295400"/>
            <a:ext cx="3944938" cy="516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0160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8551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914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7616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40637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3059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eugridpma.org/" TargetMode="Externa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20574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7" name="Picture 20" descr="eugridpma-02v03trozo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1905000"/>
            <a:ext cx="1876425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5259388" y="6597650"/>
            <a:ext cx="3629025" cy="260350"/>
            <a:chOff x="3648" y="4156"/>
            <a:chExt cx="1951" cy="164"/>
          </a:xfrm>
        </p:grpSpPr>
        <p:sp>
          <p:nvSpPr>
            <p:cNvPr id="1035" name="AutoShape 10"/>
            <p:cNvSpPr>
              <a:spLocks noChangeArrowheads="1"/>
            </p:cNvSpPr>
            <p:nvPr/>
          </p:nvSpPr>
          <p:spPr bwMode="auto">
            <a:xfrm>
              <a:off x="3648" y="4156"/>
              <a:ext cx="1951" cy="164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Text Box 11"/>
            <p:cNvSpPr txBox="1">
              <a:spLocks noChangeArrowheads="1"/>
            </p:cNvSpPr>
            <p:nvPr/>
          </p:nvSpPr>
          <p:spPr bwMode="auto">
            <a:xfrm>
              <a:off x="3648" y="4156"/>
              <a:ext cx="195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r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GB" sz="1200" dirty="0" err="1" smtClean="0">
                  <a:solidFill>
                    <a:srgbClr val="8C8274"/>
                  </a:solidFill>
                  <a:latin typeface="Lucida Sans" pitchFamily="34" charset="0"/>
                </a:rPr>
                <a:t>EUGridPMA</a:t>
              </a: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 Poznan 2014 </a:t>
              </a:r>
              <a:r>
                <a:rPr lang="en-GB" sz="1200" dirty="0" smtClean="0">
                  <a:solidFill>
                    <a:srgbClr val="8C8274"/>
                  </a:solidFill>
                  <a:latin typeface="Lucida Sans" pitchFamily="34" charset="0"/>
                </a:rPr>
                <a:t>meeting –  </a:t>
              </a:r>
              <a:fld id="{12B7F460-DDAE-42EC-99EA-6151E1D34BB3}" type="slidenum">
                <a:rPr lang="en-GB" sz="1200" smtClean="0">
                  <a:solidFill>
                    <a:srgbClr val="8C8274"/>
                  </a:solidFill>
                  <a:latin typeface="Lucida Sans" pitchFamily="34" charset="0"/>
                </a:rPr>
                <a:pPr algn="r">
                  <a:lnSpc>
                    <a:spcPct val="91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defRPr/>
                </a:pPr>
                <a:t>‹#›</a:t>
              </a:fld>
              <a:endParaRPr lang="en-GB" sz="1200" dirty="0" smtClean="0">
                <a:solidFill>
                  <a:srgbClr val="8C8274"/>
                </a:solidFill>
                <a:latin typeface="Lucida Sans" pitchFamily="34" charset="0"/>
              </a:endParaRPr>
            </a:p>
          </p:txBody>
        </p:sp>
      </p:grp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1219200" y="6596063"/>
            <a:ext cx="3886200" cy="261937"/>
            <a:chOff x="834" y="4155"/>
            <a:chExt cx="2766" cy="165"/>
          </a:xfrm>
        </p:grpSpPr>
        <p:sp>
          <p:nvSpPr>
            <p:cNvPr id="1033" name="AutoShape 13"/>
            <p:cNvSpPr>
              <a:spLocks noChangeArrowheads="1"/>
            </p:cNvSpPr>
            <p:nvPr/>
          </p:nvSpPr>
          <p:spPr bwMode="auto">
            <a:xfrm>
              <a:off x="834" y="4155"/>
              <a:ext cx="2766" cy="165"/>
            </a:xfrm>
            <a:prstGeom prst="roundRect">
              <a:avLst>
                <a:gd name="adj" fmla="val 606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Text Box 14"/>
            <p:cNvSpPr txBox="1">
              <a:spLocks noChangeArrowheads="1"/>
            </p:cNvSpPr>
            <p:nvPr/>
          </p:nvSpPr>
          <p:spPr bwMode="auto">
            <a:xfrm>
              <a:off x="834" y="4155"/>
              <a:ext cx="2766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l">
                <a:lnSpc>
                  <a:spcPct val="91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GB" sz="1200" smtClean="0">
                  <a:solidFill>
                    <a:srgbClr val="8C8274"/>
                  </a:solidFill>
                  <a:latin typeface="Lucida Sans" pitchFamily="34" charset="0"/>
                </a:rPr>
                <a:t>David Groep – davidg@eugridpma.org</a:t>
              </a:r>
              <a:endParaRPr lang="en-GB" sz="1200" smtClean="0">
                <a:solidFill>
                  <a:srgbClr val="048284"/>
                </a:solidFill>
                <a:latin typeface="Lucida Sans" pitchFamily="34" charset="0"/>
                <a:hlinkClick r:id="rId14"/>
              </a:endParaRPr>
            </a:p>
          </p:txBody>
        </p:sp>
      </p:grpSp>
      <p:sp>
        <p:nvSpPr>
          <p:cNvPr id="1030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454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95400"/>
            <a:ext cx="8040688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2" name="Picture 21" descr="eugridpma-02v0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56350"/>
            <a:ext cx="990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9" r:id="rId1"/>
    <p:sldLayoutId id="2147484430" r:id="rId2"/>
    <p:sldLayoutId id="2147484431" r:id="rId3"/>
    <p:sldLayoutId id="2147484432" r:id="rId4"/>
    <p:sldLayoutId id="2147484433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66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20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·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l" eaLnBrk="1" hangingPunct="1">
              <a:defRPr/>
            </a:pPr>
            <a:endParaRPr lang="en-GB" sz="1800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2051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2059" name="Rectangle 4"/>
            <p:cNvSpPr>
              <a:spLocks noChangeArrowheads="1"/>
            </p:cNvSpPr>
            <p:nvPr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2060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61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en-GB" sz="1800">
                <a:solidFill>
                  <a:srgbClr val="000000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2062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>
                <a:gd name="T0" fmla="*/ 2147483647 w 5001"/>
                <a:gd name="T1" fmla="*/ 0 h 2721"/>
                <a:gd name="T2" fmla="*/ 2147483647 w 5001"/>
                <a:gd name="T3" fmla="*/ 2147483647 h 2721"/>
                <a:gd name="T4" fmla="*/ 0 w 5001"/>
                <a:gd name="T5" fmla="*/ 2147483647 h 2721"/>
                <a:gd name="T6" fmla="*/ 2147483647 w 5001"/>
                <a:gd name="T7" fmla="*/ 0 h 2721"/>
                <a:gd name="T8" fmla="*/ 2147483647 w 5001"/>
                <a:gd name="T9" fmla="*/ 0 h 27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333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57D2746-BE99-45BA-A208-0B59F52183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7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r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www.egi.eu</a:t>
            </a:r>
          </a:p>
        </p:txBody>
      </p:sp>
      <p:sp>
        <p:nvSpPr>
          <p:cNvPr id="2058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ts val="87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>
                <a:solidFill>
                  <a:srgbClr val="FFFFFF"/>
                </a:solidFill>
                <a:latin typeface="Arial" charset="0"/>
                <a:ea typeface="SimSun" pitchFamily="2" charset="-122"/>
                <a:cs typeface="Arial" charset="0"/>
              </a:rPr>
              <a:t>EGI-InSPIRE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0" r:id="rId1"/>
    <p:sldLayoutId id="2147484428" r:id="rId2"/>
    <p:sldLayoutId id="214748444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3838" y="3497263"/>
            <a:ext cx="8623300" cy="312896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990000"/>
                </a:solidFill>
              </a:rPr>
              <a:t>Welcome </a:t>
            </a:r>
            <a:r>
              <a:rPr lang="en-US" dirty="0">
                <a:solidFill>
                  <a:srgbClr val="990000"/>
                </a:solidFill>
              </a:rPr>
              <a:t>to </a:t>
            </a:r>
            <a:r>
              <a:rPr lang="en-US" dirty="0" smtClean="0">
                <a:solidFill>
                  <a:srgbClr val="990000"/>
                </a:solidFill>
              </a:rPr>
              <a:t>Poznan EUGridPMA32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2000" dirty="0" smtClean="0"/>
              <a:t>September </a:t>
            </a:r>
            <a:r>
              <a:rPr lang="en-US" sz="2000" dirty="0" smtClean="0"/>
              <a:t>2014</a:t>
            </a:r>
            <a:br>
              <a:rPr lang="en-US" sz="2000" dirty="0" smtClean="0"/>
            </a:br>
            <a:endParaRPr lang="en-GB" sz="1800" b="0" i="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</a:t>
            </a:r>
            <a:r>
              <a:rPr lang="en-GB" dirty="0" smtClean="0"/>
              <a:t>back at PSNC</a:t>
            </a:r>
            <a:endParaRPr lang="en-US" dirty="0"/>
          </a:p>
        </p:txBody>
      </p:sp>
      <p:pic>
        <p:nvPicPr>
          <p:cNvPr id="5" name="Picture 2" descr="http://www.vip-service.pl/_ftp/poznan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47" y="1007407"/>
            <a:ext cx="7756358" cy="505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8010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Geographical coverage of the EUGridPMA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12750" y="987425"/>
            <a:ext cx="8424863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sz="1800" dirty="0" smtClean="0">
                <a:solidFill>
                  <a:srgbClr val="008000"/>
                </a:solidFill>
                <a:latin typeface="Lucida Sans" pitchFamily="34" charset="0"/>
              </a:rPr>
              <a:t>26 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of </a:t>
            </a:r>
            <a:r>
              <a:rPr lang="en-US" sz="1800" dirty="0" smtClean="0">
                <a:solidFill>
                  <a:srgbClr val="008000"/>
                </a:solidFill>
                <a:latin typeface="Lucida Sans" pitchFamily="34" charset="0"/>
              </a:rPr>
              <a:t>28 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EU member states (all except LU, MT)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</a:pP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+	AM, CH, DZ, </a:t>
            </a:r>
            <a:r>
              <a:rPr lang="en-US" sz="1800" dirty="0" smtClean="0">
                <a:solidFill>
                  <a:srgbClr val="008000"/>
                </a:solidFill>
                <a:latin typeface="Lucida Sans" pitchFamily="34" charset="0"/>
              </a:rPr>
              <a:t>EG, 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IL, IR, IS, </a:t>
            </a:r>
            <a:r>
              <a:rPr lang="en-US" sz="1800" strike="sngStrike" dirty="0">
                <a:solidFill>
                  <a:srgbClr val="008000"/>
                </a:solidFill>
                <a:latin typeface="Lucida Sans" pitchFamily="34" charset="0"/>
              </a:rPr>
              <a:t>JO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, MA, MD, ME, MK, NO, PK, RO, </a:t>
            </a:r>
            <a:br>
              <a:rPr lang="en-US" sz="1800" dirty="0">
                <a:solidFill>
                  <a:srgbClr val="008000"/>
                </a:solidFill>
                <a:latin typeface="Lucida Sans" pitchFamily="34" charset="0"/>
              </a:rPr>
            </a:b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	RS, RU, SY, TR, UA, CERN (</a:t>
            </a:r>
            <a:r>
              <a:rPr lang="en-US" sz="1800" dirty="0" err="1">
                <a:solidFill>
                  <a:srgbClr val="008000"/>
                </a:solidFill>
                <a:latin typeface="Lucida Sans" pitchFamily="34" charset="0"/>
              </a:rPr>
              <a:t>int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), </a:t>
            </a:r>
            <a:r>
              <a:rPr lang="en-US" sz="1800" dirty="0" err="1">
                <a:solidFill>
                  <a:srgbClr val="008000"/>
                </a:solidFill>
                <a:latin typeface="Lucida Sans" pitchFamily="34" charset="0"/>
              </a:rPr>
              <a:t>DoEGrids</a:t>
            </a:r>
            <a:r>
              <a:rPr lang="en-US" sz="1800" dirty="0">
                <a:solidFill>
                  <a:srgbClr val="008000"/>
                </a:solidFill>
                <a:latin typeface="Lucida Sans" pitchFamily="34" charset="0"/>
              </a:rPr>
              <a:t>(US)* + TCS (EU)</a:t>
            </a:r>
            <a:endParaRPr lang="en-US" sz="1800" dirty="0">
              <a:solidFill>
                <a:srgbClr val="000066"/>
              </a:solidFill>
              <a:latin typeface="Lucida Sans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itchFamily="18" charset="2"/>
              <a:buNone/>
            </a:pPr>
            <a:endParaRPr lang="en-US" dirty="0">
              <a:solidFill>
                <a:srgbClr val="000066"/>
              </a:solidFill>
              <a:latin typeface="Lucida Sans" pitchFamily="34" charset="0"/>
            </a:endParaRP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5773738" y="5864225"/>
            <a:ext cx="3213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  <a:buFont typeface="Symbol" pitchFamily="18" charset="2"/>
              <a:buNone/>
              <a:defRPr/>
            </a:pPr>
            <a:r>
              <a:rPr lang="en-US" dirty="0">
                <a:solidFill>
                  <a:srgbClr val="000066"/>
                </a:solidFill>
                <a:latin typeface="Lucida Sans" pitchFamily="34" charset="0"/>
              </a:rPr>
              <a:t>Pending or in progress</a:t>
            </a:r>
          </a:p>
          <a:p>
            <a:pPr marL="342900" indent="-342900" algn="l">
              <a:spcBef>
                <a:spcPct val="20000"/>
              </a:spcBef>
              <a:buFont typeface="Symbol" pitchFamily="18" charset="2"/>
              <a:buChar char="·"/>
              <a:defRPr/>
            </a:pPr>
            <a:r>
              <a:rPr lang="en-US" sz="1600" dirty="0">
                <a:solidFill>
                  <a:srgbClr val="000066"/>
                </a:solidFill>
                <a:latin typeface="Lucida Sans" pitchFamily="34" charset="0"/>
              </a:rPr>
              <a:t>ZA, </a:t>
            </a:r>
            <a:r>
              <a:rPr lang="en-US" sz="1600" dirty="0" smtClean="0">
                <a:solidFill>
                  <a:srgbClr val="000066"/>
                </a:solidFill>
                <a:latin typeface="Lucida Sans" pitchFamily="34" charset="0"/>
              </a:rPr>
              <a:t>KE, TZ, </a:t>
            </a:r>
            <a:r>
              <a:rPr lang="en-US" sz="1600" strike="sngStrike" dirty="0" smtClean="0">
                <a:solidFill>
                  <a:srgbClr val="000066"/>
                </a:solidFill>
                <a:latin typeface="Lucida Sans" pitchFamily="34" charset="0"/>
              </a:rPr>
              <a:t>SN</a:t>
            </a:r>
            <a:r>
              <a:rPr lang="en-US" sz="1600" dirty="0">
                <a:solidFill>
                  <a:srgbClr val="000066"/>
                </a:solidFill>
                <a:latin typeface="Lucida Sans" pitchFamily="34" charset="0"/>
              </a:rPr>
              <a:t>, TN, </a:t>
            </a:r>
            <a:r>
              <a:rPr lang="en-US" sz="1600" dirty="0" smtClean="0">
                <a:solidFill>
                  <a:srgbClr val="000066"/>
                </a:solidFill>
                <a:latin typeface="Lucida Sans" pitchFamily="34" charset="0"/>
              </a:rPr>
              <a:t>AE,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Lucida Sans" pitchFamily="34" charset="0"/>
              </a:rPr>
              <a:t>GE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Lucida Sans" pitchFamily="34" charset="0"/>
            </a:endParaRPr>
          </a:p>
        </p:txBody>
      </p:sp>
      <p:sp>
        <p:nvSpPr>
          <p:cNvPr id="18438" name="Oval 1"/>
          <p:cNvSpPr>
            <a:spLocks noChangeArrowheads="1"/>
          </p:cNvSpPr>
          <p:nvPr/>
        </p:nvSpPr>
        <p:spPr bwMode="auto">
          <a:xfrm>
            <a:off x="576774" y="2495695"/>
            <a:ext cx="776203" cy="455324"/>
          </a:xfrm>
          <a:prstGeom prst="ellipse">
            <a:avLst/>
          </a:prstGeom>
          <a:noFill/>
          <a:ln w="12700" algn="ctr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7" name="Picture 2" descr="H:\Home\davidg\EUGridPMA\Presentations\images\map-pma-emea-afr-gi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75" y="1981955"/>
            <a:ext cx="7375734" cy="489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Round Table and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Note taker</a:t>
            </a:r>
          </a:p>
          <a:p>
            <a:pPr lvl="1"/>
            <a:r>
              <a:rPr lang="en-GB" dirty="0" smtClean="0"/>
              <a:t>Please …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Presentations</a:t>
            </a:r>
          </a:p>
          <a:p>
            <a:pPr lvl="1"/>
            <a:r>
              <a:rPr lang="en-GB" dirty="0" smtClean="0"/>
              <a:t>Upload to the agenda page:</a:t>
            </a:r>
            <a:br>
              <a:rPr lang="en-GB" dirty="0" smtClean="0"/>
            </a:br>
            <a:r>
              <a:rPr lang="en-GB" dirty="0" smtClean="0"/>
              <a:t>use “manage”, and then enter the password</a:t>
            </a:r>
          </a:p>
          <a:p>
            <a:pPr lvl="1"/>
            <a:endParaRPr lang="en-GB" dirty="0"/>
          </a:p>
          <a:p>
            <a:r>
              <a:rPr lang="en-GB" dirty="0" smtClean="0"/>
              <a:t>Agenda bashing</a:t>
            </a:r>
            <a:endParaRPr lang="en-GB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6890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27" y="1140492"/>
            <a:ext cx="8286448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0878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784" y="1159042"/>
            <a:ext cx="7736719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616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0778"/>
            <a:ext cx="8040688" cy="243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96482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EUGridPMA</a:t>
            </a:r>
            <a:r>
              <a:rPr lang="en-GB" dirty="0" smtClean="0"/>
              <a:t> Meeting Agenda</a:t>
            </a:r>
          </a:p>
        </p:txBody>
      </p:sp>
      <p:sp>
        <p:nvSpPr>
          <p:cNvPr id="35843" name="Content Placeholder 4"/>
          <p:cNvSpPr>
            <a:spLocks noGrp="1"/>
          </p:cNvSpPr>
          <p:nvPr>
            <p:ph idx="1"/>
          </p:nvPr>
        </p:nvSpPr>
        <p:spPr>
          <a:xfrm>
            <a:off x="838200" y="1484313"/>
            <a:ext cx="8040688" cy="4586287"/>
          </a:xfrm>
        </p:spPr>
        <p:txBody>
          <a:bodyPr/>
          <a:lstStyle/>
          <a:p>
            <a:pPr marL="0" indent="0">
              <a:buNone/>
            </a:pPr>
            <a:endParaRPr lang="en-GB" sz="2200" b="1" dirty="0" smtClean="0"/>
          </a:p>
          <a:p>
            <a:r>
              <a:rPr lang="en-GB" sz="2200" b="1" dirty="0" smtClean="0"/>
              <a:t>33</a:t>
            </a:r>
            <a:r>
              <a:rPr lang="en-GB" sz="2200" b="1" baseline="30000" dirty="0" smtClean="0"/>
              <a:t>rd</a:t>
            </a:r>
            <a:r>
              <a:rPr lang="en-GB" sz="2200" b="1" dirty="0" smtClean="0"/>
              <a:t> PMA meeting</a:t>
            </a:r>
            <a:br>
              <a:rPr lang="en-GB" sz="2200" b="1" dirty="0" smtClean="0"/>
            </a:br>
            <a:r>
              <a:rPr lang="en-GB" sz="2200" b="1" dirty="0" smtClean="0"/>
              <a:t>12-14 January 2015, Berlin, DE (offered by DFN</a:t>
            </a:r>
            <a:r>
              <a:rPr lang="en-GB" sz="2200" b="1" dirty="0" smtClean="0"/>
              <a:t>)</a:t>
            </a:r>
          </a:p>
          <a:p>
            <a:endParaRPr lang="en-GB" sz="2200" b="1" dirty="0"/>
          </a:p>
          <a:p>
            <a:r>
              <a:rPr lang="en-GB" sz="2200" b="1" i="1" dirty="0" err="1" smtClean="0"/>
              <a:t>APGridPMA</a:t>
            </a:r>
            <a:r>
              <a:rPr lang="en-GB" sz="2200" b="1" i="1" dirty="0"/>
              <a:t> </a:t>
            </a:r>
            <a:r>
              <a:rPr lang="en-GB" sz="2200" b="1" i="1" dirty="0" smtClean="0"/>
              <a:t>&amp; ISGC: 16-20 March 2015</a:t>
            </a:r>
            <a:br>
              <a:rPr lang="en-GB" sz="2200" b="1" i="1" dirty="0" smtClean="0"/>
            </a:br>
            <a:r>
              <a:rPr lang="en-GB" sz="2200" b="1" i="1" dirty="0" smtClean="0"/>
              <a:t>	(Security Workshop on 15)</a:t>
            </a:r>
          </a:p>
          <a:p>
            <a:endParaRPr lang="en-GB" sz="2200" b="1" i="1" dirty="0"/>
          </a:p>
          <a:p>
            <a:r>
              <a:rPr lang="en-GB" sz="2200" b="1" i="1" dirty="0" smtClean="0"/>
              <a:t>TNC2015</a:t>
            </a:r>
            <a:r>
              <a:rPr lang="en-GB" sz="2200" b="1" i="1" dirty="0"/>
              <a:t>: 15-18 June 2015, Porto, PT</a:t>
            </a:r>
            <a:br>
              <a:rPr lang="en-GB" sz="2200" b="1" i="1" dirty="0"/>
            </a:br>
            <a:r>
              <a:rPr lang="en-GB" sz="2200" b="1" i="1" dirty="0"/>
              <a:t>	(REFEDS on 14</a:t>
            </a:r>
            <a:r>
              <a:rPr lang="en-GB" sz="2200" b="1" i="1" baseline="30000" dirty="0"/>
              <a:t>th</a:t>
            </a:r>
            <a:r>
              <a:rPr lang="en-GB" sz="2200" b="1" i="1" dirty="0"/>
              <a:t>)</a:t>
            </a:r>
          </a:p>
          <a:p>
            <a:endParaRPr lang="en-GB" sz="2200" b="1" dirty="0" smtClean="0"/>
          </a:p>
          <a:p>
            <a:r>
              <a:rPr lang="en-GB" sz="2200" b="1" dirty="0" smtClean="0"/>
              <a:t>Open request for </a:t>
            </a:r>
            <a:r>
              <a:rPr lang="en-GB" sz="2200" b="1" dirty="0" err="1" smtClean="0"/>
              <a:t>EUGridPMA</a:t>
            </a:r>
            <a:r>
              <a:rPr lang="en-GB" sz="2200" b="1" dirty="0" smtClean="0"/>
              <a:t> 34 May (18-20?) 2015</a:t>
            </a:r>
            <a:br>
              <a:rPr lang="en-GB" sz="2200" b="1" dirty="0" smtClean="0"/>
            </a:br>
            <a:r>
              <a:rPr lang="en-GB" sz="2200" b="1" dirty="0" smtClean="0"/>
              <a:t>and September (7-9?) 2015</a:t>
            </a:r>
            <a:endParaRPr lang="en-GB" sz="2200" b="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ugridpma">
  <a:themeElements>
    <a:clrScheme name="eugridpm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ugridpma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66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ugridp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gridp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gridp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D:\Home\davidg\Template\eugridpma.pot</Template>
  <TotalTime>96632</TotalTime>
  <Words>67</Words>
  <Application>Microsoft Office PowerPoint</Application>
  <PresentationFormat>On-screen Show (4:3)</PresentationFormat>
  <Paragraphs>26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eugridpma</vt:lpstr>
      <vt:lpstr>EGI-InSPIRE-Slide-Template_v4</vt:lpstr>
      <vt:lpstr>Welcome to Poznan EUGridPMA32   September 2014 </vt:lpstr>
      <vt:lpstr>Welcome back at PSNC</vt:lpstr>
      <vt:lpstr>Geographical coverage of the EUGridPMA</vt:lpstr>
      <vt:lpstr>Round Table and Introductions</vt:lpstr>
      <vt:lpstr>PowerPoint Presentation</vt:lpstr>
      <vt:lpstr>PowerPoint Presentation</vt:lpstr>
      <vt:lpstr>PowerPoint Presentation</vt:lpstr>
      <vt:lpstr>EUGridPMA Meeting Agenda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Grid Policy Management Authority</dc:title>
  <dc:creator>David Groep</dc:creator>
  <cp:lastModifiedBy>DavidG</cp:lastModifiedBy>
  <cp:revision>706</cp:revision>
  <dcterms:created xsi:type="dcterms:W3CDTF">2004-04-13T08:36:56Z</dcterms:created>
  <dcterms:modified xsi:type="dcterms:W3CDTF">2014-09-06T11:13:28Z</dcterms:modified>
</cp:coreProperties>
</file>