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225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7099300" cy="10234613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F3880"/>
    <a:srgbClr val="000066"/>
    <a:srgbClr val="FFFFFF"/>
    <a:srgbClr val="FF0000"/>
    <a:srgbClr val="000099"/>
    <a:srgbClr val="F8F8F8"/>
    <a:srgbClr val="3333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6" autoAdjust="0"/>
    <p:restoredTop sz="94737" autoAdjust="0"/>
  </p:normalViewPr>
  <p:slideViewPr>
    <p:cSldViewPr snapToGrid="0">
      <p:cViewPr varScale="1">
        <p:scale>
          <a:sx n="95" d="100"/>
          <a:sy n="95" d="100"/>
        </p:scale>
        <p:origin x="-77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67E252A-B0F2-4B77-8C7A-CCD99C8442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54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1FA4EF-7505-4E35-8F9C-A588B570EA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0134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AE45085-B309-424B-897C-B0C619473069}" type="slidenum">
              <a:rPr lang="es-ES" sz="1200" smtClean="0">
                <a:latin typeface="Times New Roman" pitchFamily="18" charset="0"/>
              </a:rPr>
              <a:pPr eaLnBrk="1" hangingPunct="1"/>
              <a:t>1</a:t>
            </a:fld>
            <a:endParaRPr lang="es-ES" sz="1200" smtClean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08587" cy="4610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GB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439269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324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812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2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258887" y="0"/>
              <a:ext cx="7956552" cy="108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EGI.eu</a:t>
              </a:r>
              <a:b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</a:br>
              <a:r>
                <a:rPr lang="en-GB" sz="3200" b="1" i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European Grid Infrastructure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E9991A-FD11-4E68-B264-AFEB93F20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45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D5B31-B0D6-4CBD-85E1-2036C8D54A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6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EC83-1994-41F9-92EC-E466CF1BA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95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8700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160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855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914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7616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0637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3059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eugridpma.org/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20" descr="eugridpma-02v03troz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dirty="0" err="1" smtClean="0">
                  <a:solidFill>
                    <a:srgbClr val="8C8274"/>
                  </a:solidFill>
                  <a:latin typeface="Lucida Sans" pitchFamily="34" charset="0"/>
                </a:rPr>
                <a:t>APGridPMA</a:t>
              </a: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  Taipei 2013 meeting –  </a:t>
              </a:r>
              <a:fld id="{12B7F460-DDAE-42EC-99EA-6151E1D34BB3}" type="slidenum"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pPr algn="r">
                  <a:lnSpc>
                    <a:spcPct val="91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t>‹#›</a:t>
              </a:fld>
              <a:endParaRPr lang="en-GB" sz="1200" dirty="0" smtClean="0">
                <a:solidFill>
                  <a:srgbClr val="8C8274"/>
                </a:solidFill>
                <a:latin typeface="Lucida Sans" pitchFamily="34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1033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t>David Groep – davidg@eugridpma.org</a:t>
              </a:r>
              <a:endParaRPr lang="en-GB" sz="1200" smtClean="0">
                <a:solidFill>
                  <a:srgbClr val="048284"/>
                </a:solidFill>
                <a:latin typeface="Lucida Sans" pitchFamily="34" charset="0"/>
                <a:hlinkClick r:id="rId14"/>
              </a:endParaRPr>
            </a:p>
          </p:txBody>
        </p:sp>
      </p:grp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21" descr="eugridpma-02v0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2059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2060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6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333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57D2746-BE99-45BA-A208-0B59F52183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7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2058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  <p:sldLayoutId id="2147484428" r:id="rId2"/>
    <p:sldLayoutId id="214748444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838" y="3497263"/>
            <a:ext cx="8623300" cy="31289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Approving More Robots?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2000" dirty="0" smtClean="0"/>
              <a:t>September 2014</a:t>
            </a:r>
            <a:endParaRPr lang="en-GB" sz="1800" b="0" i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Robot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issued to automated software agent</a:t>
            </a:r>
          </a:p>
          <a:p>
            <a:r>
              <a:rPr lang="en-US" dirty="0" smtClean="0"/>
              <a:t>acting towards relying parties</a:t>
            </a:r>
          </a:p>
          <a:p>
            <a:r>
              <a:rPr lang="en-US" dirty="0" smtClean="0"/>
              <a:t>backed with the ‘reputation’ of a known operator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Use cases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Remailers</a:t>
            </a:r>
          </a:p>
          <a:p>
            <a:r>
              <a:rPr lang="en-US" dirty="0" smtClean="0"/>
              <a:t>Science gateways and portals</a:t>
            </a:r>
          </a:p>
          <a:p>
            <a:r>
              <a:rPr lang="en-US" dirty="0" smtClean="0"/>
              <a:t>Automated user tasks (workflow support)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736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990000"/>
                </a:solidFill>
              </a:rPr>
              <a:t>https://www.eugridpma.org/guidelines/robot</a:t>
            </a:r>
            <a:r>
              <a:rPr lang="en-US" dirty="0" smtClean="0">
                <a:solidFill>
                  <a:srgbClr val="990000"/>
                </a:solidFill>
              </a:rPr>
              <a:t>/</a:t>
            </a:r>
          </a:p>
          <a:p>
            <a:endParaRPr lang="en-US" dirty="0" smtClean="0"/>
          </a:p>
          <a:p>
            <a:r>
              <a:rPr lang="en-US" dirty="0"/>
              <a:t>The subject distinguished name of a robot MUST unambiguously identify the entity as a robot by </a:t>
            </a:r>
            <a:r>
              <a:rPr lang="en-US" dirty="0" smtClean="0"/>
              <a:t>including </a:t>
            </a:r>
            <a:r>
              <a:rPr lang="en-US" dirty="0"/>
              <a:t>the string “</a:t>
            </a:r>
            <a:r>
              <a:rPr lang="en-US" dirty="0" smtClean="0"/>
              <a:t>Robot”[…]</a:t>
            </a:r>
          </a:p>
          <a:p>
            <a:r>
              <a:rPr lang="en-US" dirty="0" smtClean="0"/>
              <a:t>It </a:t>
            </a:r>
            <a:r>
              <a:rPr lang="en-US" dirty="0"/>
              <a:t>is recommended to have the Robot RDN be the last RDN in </a:t>
            </a:r>
            <a:r>
              <a:rPr lang="en-US" dirty="0" smtClean="0"/>
              <a:t>the subject </a:t>
            </a:r>
            <a:r>
              <a:rPr lang="en-US" dirty="0"/>
              <a:t>name </a:t>
            </a:r>
            <a:r>
              <a:rPr lang="en-US" dirty="0" smtClean="0"/>
              <a:t>sequence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commonName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/>
              <a:t>the robot MUST include a humanly-</a:t>
            </a:r>
            <a:r>
              <a:rPr lang="en-US" dirty="0" err="1"/>
              <a:t>recognisable</a:t>
            </a:r>
            <a:r>
              <a:rPr lang="en-US" dirty="0"/>
              <a:t> and meaningful description of the Robot as well as either:</a:t>
            </a:r>
          </a:p>
          <a:p>
            <a:pPr lvl="1"/>
            <a:r>
              <a:rPr lang="en-US" dirty="0"/>
              <a:t>an electronic mail address of a persistent group of people </a:t>
            </a:r>
            <a:r>
              <a:rPr lang="en-US" dirty="0" smtClean="0"/>
              <a:t>responsible </a:t>
            </a:r>
            <a:r>
              <a:rPr lang="en-US" dirty="0"/>
              <a:t>for the robot operations; </a:t>
            </a: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name of a single natural person responsible for the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6147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email address?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i="1" dirty="0" err="1"/>
              <a:t>subjectAlternativeName</a:t>
            </a:r>
            <a:r>
              <a:rPr lang="en-GB" dirty="0"/>
              <a:t> extension of the certificate MUST include at least one </a:t>
            </a:r>
            <a:r>
              <a:rPr lang="en-GB" i="1" dirty="0"/>
              <a:t>email</a:t>
            </a:r>
            <a:r>
              <a:rPr lang="en-GB" dirty="0"/>
              <a:t> attribute with </a:t>
            </a:r>
            <a:endParaRPr lang="en-GB" dirty="0" smtClean="0"/>
          </a:p>
          <a:p>
            <a:endParaRPr lang="en-GB" dirty="0" smtClean="0"/>
          </a:p>
          <a:p>
            <a:pPr lvl="1"/>
            <a:r>
              <a:rPr lang="en-GB" dirty="0" smtClean="0"/>
              <a:t>an </a:t>
            </a:r>
            <a:r>
              <a:rPr lang="en-GB" dirty="0"/>
              <a:t>email address of the responsible natural person, or 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an </a:t>
            </a:r>
            <a:r>
              <a:rPr lang="en-GB" dirty="0"/>
              <a:t>email address that addresses a persistent group of people responsible for the robot operations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>
                <a:solidFill>
                  <a:srgbClr val="990000"/>
                </a:solidFill>
              </a:rPr>
              <a:t>that </a:t>
            </a:r>
            <a:r>
              <a:rPr lang="en-GB" b="1" dirty="0">
                <a:solidFill>
                  <a:srgbClr val="990000"/>
                </a:solidFill>
              </a:rPr>
              <a:t>will react appropriately, within the certificate revocation grace period, to valid requests for information.</a:t>
            </a:r>
            <a:endParaRPr lang="en-US" b="1" dirty="0">
              <a:solidFill>
                <a:srgbClr val="99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58173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responsible?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Named person, group of persons, or administrator</a:t>
            </a:r>
          </a:p>
          <a:p>
            <a:endParaRPr lang="en-US" dirty="0"/>
          </a:p>
          <a:p>
            <a:r>
              <a:rPr lang="en-US" dirty="0" smtClean="0"/>
              <a:t>RP software (typically) only logs the subject DN</a:t>
            </a:r>
          </a:p>
          <a:p>
            <a:pPr lvl="1"/>
            <a:r>
              <a:rPr lang="en-US" dirty="0" smtClean="0"/>
              <a:t>Name now contains identifier of responsible entity</a:t>
            </a:r>
          </a:p>
          <a:p>
            <a:pPr lvl="1"/>
            <a:r>
              <a:rPr lang="en-US" dirty="0" smtClean="0"/>
              <a:t>Other fields (</a:t>
            </a:r>
            <a:r>
              <a:rPr lang="en-US" dirty="0" err="1" smtClean="0"/>
              <a:t>sAN</a:t>
            </a:r>
            <a:r>
              <a:rPr lang="en-US" dirty="0" smtClean="0"/>
              <a:t>) are nice, but not yet used</a:t>
            </a:r>
          </a:p>
          <a:p>
            <a:endParaRPr lang="en-US" dirty="0"/>
          </a:p>
          <a:p>
            <a:r>
              <a:rPr lang="en-US" dirty="0" smtClean="0"/>
              <a:t>Requirement today</a:t>
            </a:r>
          </a:p>
          <a:p>
            <a:pPr lvl="1"/>
            <a:r>
              <a:rPr lang="en-US" dirty="0" smtClean="0"/>
              <a:t>Robot identifier (“Robot –”)</a:t>
            </a:r>
          </a:p>
          <a:p>
            <a:pPr lvl="1"/>
            <a:r>
              <a:rPr lang="en-US" dirty="0" smtClean="0"/>
              <a:t>Client usage identifier (“grid client”)</a:t>
            </a:r>
          </a:p>
          <a:p>
            <a:pPr lvl="1"/>
            <a:r>
              <a:rPr lang="en-US" dirty="0" smtClean="0"/>
              <a:t>Responsible entity (“John Doe”, or </a:t>
            </a:r>
            <a:br>
              <a:rPr lang="en-US" dirty="0" smtClean="0"/>
            </a:br>
            <a:r>
              <a:rPr lang="en-US" dirty="0" smtClean="0"/>
              <a:t>“monitoring-team@example.org”)</a:t>
            </a:r>
            <a:endParaRPr lang="en-US" dirty="0"/>
          </a:p>
          <a:p>
            <a:r>
              <a:rPr lang="en-US" dirty="0" smtClean="0"/>
              <a:t>Proposal: add “FQDN” as permitted entity ID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32883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FQDN?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</a:t>
            </a:r>
          </a:p>
          <a:p>
            <a:pPr lvl="1"/>
            <a:r>
              <a:rPr lang="en-US" dirty="0" smtClean="0"/>
              <a:t>FQDN validation is a ‘well known’ process for most </a:t>
            </a:r>
            <a:r>
              <a:rPr lang="en-US" dirty="0" err="1" smtClean="0"/>
              <a:t>Cas</a:t>
            </a:r>
            <a:endParaRPr lang="en-US" dirty="0" smtClean="0"/>
          </a:p>
          <a:p>
            <a:pPr lvl="1"/>
            <a:r>
              <a:rPr lang="en-US" dirty="0" smtClean="0"/>
              <a:t>Through ICANN and almost all </a:t>
            </a:r>
            <a:r>
              <a:rPr lang="en-US" dirty="0" err="1" smtClean="0"/>
              <a:t>ccTLD</a:t>
            </a:r>
            <a:r>
              <a:rPr lang="en-US" dirty="0" smtClean="0"/>
              <a:t> policies each domain has an abuse contact that ought to be working</a:t>
            </a:r>
          </a:p>
          <a:p>
            <a:pPr lvl="1"/>
            <a:r>
              <a:rPr lang="en-US" dirty="0" smtClean="0"/>
              <a:t>It more strongly bind the robot to its source (i.e. robot activity originating from a place that’s not the host listed is suspect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Contra</a:t>
            </a:r>
          </a:p>
          <a:p>
            <a:pPr lvl="1"/>
            <a:r>
              <a:rPr lang="en-US" dirty="0" err="1" smtClean="0"/>
              <a:t>Whois</a:t>
            </a:r>
            <a:r>
              <a:rPr lang="en-US" dirty="0" smtClean="0"/>
              <a:t> information may be as old or stale as CA info</a:t>
            </a:r>
          </a:p>
          <a:p>
            <a:pPr lvl="1"/>
            <a:r>
              <a:rPr lang="en-US" dirty="0" smtClean="0"/>
              <a:t>The DNS domain contact may not know about robots</a:t>
            </a:r>
          </a:p>
          <a:p>
            <a:pPr lvl="1"/>
            <a:r>
              <a:rPr lang="en-US" dirty="0" smtClean="0"/>
              <a:t>It broadens the search space in hunting for contact info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sz="2000" dirty="0" smtClean="0"/>
              <a:t>… but then it </a:t>
            </a:r>
            <a:r>
              <a:rPr lang="en-US" sz="2000" i="1" dirty="0" smtClean="0"/>
              <a:t>is </a:t>
            </a:r>
            <a:r>
              <a:rPr lang="en-US" sz="2000" dirty="0" smtClean="0"/>
              <a:t>better than the name of the entity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60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</a:t>
            </a:r>
            <a:r>
              <a:rPr lang="en-GB" dirty="0" err="1"/>
              <a:t>commonName</a:t>
            </a:r>
            <a:r>
              <a:rPr lang="en-GB" dirty="0"/>
              <a:t> subject DN component(s) of the robot MUST include a humanly-recognisable and meaningful description of the Robot as well as either:</a:t>
            </a:r>
            <a:endParaRPr lang="en-US" dirty="0"/>
          </a:p>
          <a:p>
            <a:pPr lvl="0"/>
            <a:r>
              <a:rPr lang="en-GB" dirty="0" smtClean="0"/>
              <a:t>…</a:t>
            </a:r>
          </a:p>
          <a:p>
            <a:pPr lvl="0"/>
            <a:endParaRPr lang="en-GB" dirty="0"/>
          </a:p>
          <a:p>
            <a:pPr lvl="0"/>
            <a:r>
              <a:rPr lang="en-GB" dirty="0" smtClean="0">
                <a:solidFill>
                  <a:srgbClr val="990000"/>
                </a:solidFill>
              </a:rPr>
              <a:t>the </a:t>
            </a:r>
            <a:r>
              <a:rPr lang="en-GB" dirty="0">
                <a:solidFill>
                  <a:srgbClr val="990000"/>
                </a:solidFill>
              </a:rPr>
              <a:t>validated fully-qualified domain name of the system from which the robot shall be solely operating, and to which domain name the applicant has a valid claim. </a:t>
            </a:r>
            <a:endParaRPr lang="en-US" dirty="0">
              <a:solidFill>
                <a:srgbClr val="99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81476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D:\Home\davidg\Template\eugridpma.pot</Template>
  <TotalTime>96805</TotalTime>
  <Words>398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eugridpma</vt:lpstr>
      <vt:lpstr>EGI-InSPIRE-Slide-Template_v4</vt:lpstr>
      <vt:lpstr>Approving More Robots?   September 2014</vt:lpstr>
      <vt:lpstr>I Robot again</vt:lpstr>
      <vt:lpstr>Guidelines</vt:lpstr>
      <vt:lpstr>What about the email address?</vt:lpstr>
      <vt:lpstr>Who’s responsible? </vt:lpstr>
      <vt:lpstr>FQDN?</vt:lpstr>
      <vt:lpstr>Proposed change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Grid Policy Management Authority</dc:title>
  <dc:creator>David Groep</dc:creator>
  <cp:lastModifiedBy>DavidG</cp:lastModifiedBy>
  <cp:revision>711</cp:revision>
  <dcterms:created xsi:type="dcterms:W3CDTF">2004-04-13T08:36:56Z</dcterms:created>
  <dcterms:modified xsi:type="dcterms:W3CDTF">2014-09-06T08:13:31Z</dcterms:modified>
</cp:coreProperties>
</file>