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9" r:id="rId4"/>
    <p:sldId id="257" r:id="rId5"/>
    <p:sldId id="260" r:id="rId6"/>
    <p:sldId id="262" r:id="rId7"/>
    <p:sldId id="261" r:id="rId8"/>
    <p:sldId id="263" r:id="rId9"/>
    <p:sldId id="264" r:id="rId10"/>
    <p:sldId id="258" r:id="rId11"/>
    <p:sldId id="265" r:id="rId12"/>
    <p:sldId id="266" r:id="rId13"/>
    <p:sldId id="267" r:id="rId14"/>
    <p:sldId id="268" r:id="rId1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9" autoAdjust="0"/>
    <p:restoredTop sz="87048" autoAdjust="0"/>
  </p:normalViewPr>
  <p:slideViewPr>
    <p:cSldViewPr>
      <p:cViewPr varScale="1">
        <p:scale>
          <a:sx n="88" d="100"/>
          <a:sy n="88" d="100"/>
        </p:scale>
        <p:origin x="-37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EA6D6EB7-3662-4CA7-83C0-D191655C4334}" type="datetimeFigureOut">
              <a:rPr lang="en-GB"/>
              <a:pPr>
                <a:defRPr/>
              </a:pPr>
              <a:t>05/09/2014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42FCAF7D-7897-4909-8531-3E04761D57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27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21AF40-B920-4FFB-921A-8E1E11CA3204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73FD58-9151-44B2-A3D6-20879B89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78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49D455-0202-4F32-A655-717DB5A8FA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Home\davidg\Template\Logos\fom-min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333375"/>
            <a:ext cx="5048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Placeholder 4" descr="pdpbw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841375"/>
            <a:ext cx="45561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AFBD4-EBAB-495C-89D8-20079BE3D3FE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C5627-EB17-4810-B435-C7F8B3B15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912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1538" y="1447800"/>
            <a:ext cx="7862912" cy="480060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FBBFA-8F5A-4108-9B35-1D9B4BC65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0363-89B3-42DF-A26E-58E8786D598E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5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0BAA8-BEF2-4A44-A831-6010DA7E8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CC580-B46E-4318-BE6E-6EE3698D821D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97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912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AB8EC-FC89-47B6-A7BA-21F58DF6C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3D349-8ADA-4F2C-A20B-0E11117401B0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89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noProof="0" dirty="0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94BE4-4BA2-47E1-A56D-A484C2E10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66CBE-8AE0-4E7C-ADA2-6988CCE33A0A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39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invGray">
          <a:xfrm>
            <a:off x="2286000" y="285750"/>
            <a:ext cx="71438" cy="5715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4A9EF-A5F7-4F66-91C4-FD7BE65A58C9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95EAF-3030-4AAA-8C20-495EAE769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39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1538" y="1524000"/>
            <a:ext cx="402167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2018" y="1524000"/>
            <a:ext cx="402167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7B7C6-FFCB-4DE5-B39E-A8E81A05C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7F269-ADDF-47CB-B0EB-1B2D50FCF14E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37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38" y="328278"/>
            <a:ext cx="3637622" cy="640080"/>
          </a:xfr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49178" y="328278"/>
            <a:ext cx="3637622" cy="640080"/>
          </a:xfr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071538" y="969336"/>
            <a:ext cx="363762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77778" y="969336"/>
            <a:ext cx="363762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0A8C-BC35-4ECB-8816-18E8BA0FA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F465-6E82-4A2D-8617-E3916A48F845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9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C643F-7069-412F-9078-F70BC5C76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143E4-0C4C-4B1A-A09D-AD2169565AB8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68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05FCA-CAAA-4377-8589-B9E101686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B9280-39AF-466F-BA09-235C881D4D60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6778"/>
            <a:ext cx="3672047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071538" y="1406964"/>
            <a:ext cx="3672047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71538" y="2133600"/>
            <a:ext cx="785818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B56CE-0775-4E0F-AE76-F2B42ED6A6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3D7B-C702-4FC1-A201-FA4FD2043A00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93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/>
        </p:nvSpPr>
        <p:spPr>
          <a:xfrm>
            <a:off x="928694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7" name="Flowchart: Process 8"/>
          <p:cNvSpPr/>
          <p:nvPr/>
        </p:nvSpPr>
        <p:spPr>
          <a:xfrm rot="19468671">
            <a:off x="563563" y="954088"/>
            <a:ext cx="685800" cy="204787"/>
          </a:xfrm>
          <a:prstGeom prst="flowChartProcess">
            <a:avLst/>
          </a:prstGeom>
          <a:solidFill>
            <a:schemeClr val="accent3">
              <a:lumMod val="20000"/>
              <a:lumOff val="80000"/>
              <a:alpha val="27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Process 9"/>
          <p:cNvSpPr/>
          <p:nvPr/>
        </p:nvSpPr>
        <p:spPr>
          <a:xfrm rot="2103354" flipH="1">
            <a:off x="5143500" y="984250"/>
            <a:ext cx="649288" cy="204788"/>
          </a:xfrm>
          <a:prstGeom prst="flowChartProcess">
            <a:avLst/>
          </a:prstGeom>
          <a:solidFill>
            <a:schemeClr val="accent3">
              <a:lumMod val="20000"/>
              <a:lumOff val="80000"/>
              <a:alpha val="27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Flowchart: Process 10"/>
          <p:cNvSpPr/>
          <p:nvPr/>
        </p:nvSpPr>
        <p:spPr>
          <a:xfrm rot="21222350" flipH="1">
            <a:off x="2857500" y="5581650"/>
            <a:ext cx="649288" cy="204788"/>
          </a:xfrm>
          <a:prstGeom prst="flowChartProcess">
            <a:avLst/>
          </a:prstGeom>
          <a:solidFill>
            <a:schemeClr val="accent3">
              <a:lumMod val="20000"/>
              <a:lumOff val="80000"/>
              <a:alpha val="27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894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4894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5929313" y="3429000"/>
            <a:ext cx="2714625" cy="228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4A87C7-F1D8-4BE9-AECA-AFE143448FC2}" type="datetimeFigureOut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058B8-0F58-4514-AAE9-C4B281A55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6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14313"/>
            <a:ext cx="9144000" cy="58578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02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 smtClean="0"/>
              <a:t>Click to edit Master text styles</a:t>
            </a:r>
          </a:p>
          <a:p>
            <a:pPr lvl="1"/>
            <a:r>
              <a:rPr lang="en-GB" altLang="en-US" noProof="0" dirty="0" smtClean="0"/>
              <a:t>Second level</a:t>
            </a:r>
          </a:p>
          <a:p>
            <a:pPr lvl="2"/>
            <a:r>
              <a:rPr lang="en-GB" altLang="en-US" noProof="0" dirty="0" smtClean="0"/>
              <a:t>Third level</a:t>
            </a:r>
          </a:p>
          <a:p>
            <a:pPr lvl="3"/>
            <a:r>
              <a:rPr lang="en-GB" altLang="en-US" noProof="0" dirty="0" smtClean="0"/>
              <a:t>Fourth level</a:t>
            </a:r>
          </a:p>
          <a:p>
            <a:pPr lvl="4"/>
            <a:r>
              <a:rPr lang="en-GB" altLang="en-US" noProof="0" dirty="0" smtClean="0"/>
              <a:t>Fifth level</a:t>
            </a:r>
            <a:endParaRPr lang="en-GB" altLang="en-US" noProof="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0" y="5072063"/>
            <a:ext cx="1562100" cy="104775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noProof="0" dirty="0" smtClean="0">
                <a:solidFill>
                  <a:srgbClr val="C00000"/>
                </a:solidFill>
                <a:latin typeface="+mn-lt"/>
                <a:cs typeface="+mn-cs"/>
              </a:rPr>
              <a:t>David </a:t>
            </a:r>
            <a:r>
              <a:rPr lang="en-GB" sz="1200" noProof="0" dirty="0" err="1" smtClean="0">
                <a:solidFill>
                  <a:srgbClr val="C00000"/>
                </a:solidFill>
                <a:latin typeface="+mn-lt"/>
                <a:cs typeface="+mn-cs"/>
              </a:rPr>
              <a:t>Groep</a:t>
            </a:r>
            <a:endParaRPr lang="en-GB" sz="1200" noProof="0" dirty="0" smtClean="0">
              <a:solidFill>
                <a:srgbClr val="C0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noProof="0" dirty="0" smtClean="0">
                <a:solidFill>
                  <a:srgbClr val="C00000"/>
                </a:solidFill>
                <a:latin typeface="+mn-lt"/>
                <a:cs typeface="+mn-cs"/>
              </a:rPr>
              <a:t>Nikhef</a:t>
            </a:r>
            <a:br>
              <a:rPr lang="en-GB" sz="1200" noProof="0" dirty="0" smtClean="0">
                <a:solidFill>
                  <a:srgbClr val="C00000"/>
                </a:solidFill>
                <a:latin typeface="+mn-lt"/>
                <a:cs typeface="+mn-cs"/>
              </a:rPr>
            </a:br>
            <a:r>
              <a:rPr lang="en-GB" sz="1200" noProof="0" dirty="0" smtClean="0">
                <a:solidFill>
                  <a:srgbClr val="C00000"/>
                </a:solidFill>
                <a:latin typeface="+mn-lt"/>
                <a:cs typeface="+mn-cs"/>
              </a:rPr>
              <a:t>Amsterdam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i="1" noProof="0" dirty="0" smtClean="0">
                <a:solidFill>
                  <a:srgbClr val="C00000"/>
                </a:solidFill>
                <a:latin typeface="+mn-lt"/>
                <a:cs typeface="+mn-cs"/>
              </a:rPr>
              <a:t>PDP &amp; Grid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 noProof="0" dirty="0">
              <a:solidFill>
                <a:srgbClr val="C00000"/>
              </a:solidFill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noProof="0" dirty="0"/>
          </a:p>
        </p:txBody>
      </p:sp>
      <p:pic>
        <p:nvPicPr>
          <p:cNvPr id="1033" name="Picture 12" descr="nikhef_logo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15063"/>
            <a:ext cx="1008063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Isosceles Triangle 12"/>
          <p:cNvSpPr/>
          <p:nvPr/>
        </p:nvSpPr>
        <p:spPr>
          <a:xfrm flipV="1">
            <a:off x="0" y="6072188"/>
            <a:ext cx="9144000" cy="4286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5626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1"/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GB" noProof="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613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1"/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CFE412A-A629-4DE9-9618-A6DF68153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928938" y="6305550"/>
            <a:ext cx="2633662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409D78C-451D-414C-A249-BD291E0A8711}" type="datetimeFigureOut">
              <a:rPr lang="en-GB" noProof="0" smtClean="0"/>
              <a:pPr>
                <a:defRPr/>
              </a:pPr>
              <a:t>9/5/2014</a:t>
            </a:fld>
            <a:endParaRPr lang="en-GB" noProof="0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69975" y="214313"/>
            <a:ext cx="73025" cy="592931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8"/>
          <p:cNvSpPr/>
          <p:nvPr/>
        </p:nvSpPr>
        <p:spPr>
          <a:xfrm>
            <a:off x="1012117" y="1344613"/>
            <a:ext cx="63500" cy="6508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Oval 7"/>
          <p:cNvSpPr/>
          <p:nvPr/>
        </p:nvSpPr>
        <p:spPr>
          <a:xfrm>
            <a:off x="928662" y="1566202"/>
            <a:ext cx="210312" cy="210312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Oval 8"/>
          <p:cNvSpPr/>
          <p:nvPr/>
        </p:nvSpPr>
        <p:spPr>
          <a:xfrm>
            <a:off x="1164517" y="1497013"/>
            <a:ext cx="63500" cy="6508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0" r:id="rId2"/>
    <p:sldLayoutId id="214748373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31" r:id="rId9"/>
    <p:sldLayoutId id="2147483726" r:id="rId10"/>
    <p:sldLayoutId id="2147483727" r:id="rId11"/>
    <p:sldLayoutId id="2147483728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AARC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/>
          <a:lstStyle/>
          <a:p>
            <a:pPr>
              <a:defRPr/>
            </a:pPr>
            <a:r>
              <a:rPr lang="en-GB" b="1" i="1" dirty="0" smtClean="0"/>
              <a:t>Authentication and Authorisation </a:t>
            </a:r>
            <a:br>
              <a:rPr lang="en-GB" b="1" i="1" dirty="0" smtClean="0"/>
            </a:br>
            <a:r>
              <a:rPr lang="en-GB" b="1" i="1" dirty="0" smtClean="0"/>
              <a:t>for Research and Collaboration </a:t>
            </a:r>
            <a:r>
              <a:rPr lang="en-GB" i="1" dirty="0" smtClean="0"/>
              <a:t/>
            </a:r>
            <a:br>
              <a:rPr lang="en-GB" i="1" dirty="0" smtClean="0"/>
            </a:br>
            <a:r>
              <a:rPr lang="en-GB" i="1" dirty="0" smtClean="0"/>
              <a:t>an impression of the road ahead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interest in the </a:t>
            </a:r>
            <a:r>
              <a:rPr lang="en-US" dirty="0" err="1" smtClean="0"/>
              <a:t>LoA</a:t>
            </a:r>
            <a:r>
              <a:rPr lang="en-US" dirty="0" smtClean="0"/>
              <a:t> definitions</a:t>
            </a:r>
          </a:p>
          <a:p>
            <a:pPr lvl="1"/>
            <a:r>
              <a:rPr lang="en-US" dirty="0" smtClean="0"/>
              <a:t>for that the ‘PKI-</a:t>
            </a:r>
            <a:r>
              <a:rPr lang="en-US" dirty="0" err="1" smtClean="0"/>
              <a:t>ish</a:t>
            </a:r>
            <a:r>
              <a:rPr lang="en-US" dirty="0" smtClean="0"/>
              <a:t>’ bits need to be factored out</a:t>
            </a:r>
            <a:endParaRPr lang="en-US" dirty="0"/>
          </a:p>
          <a:p>
            <a:r>
              <a:rPr lang="en-US" dirty="0" smtClean="0"/>
              <a:t>More credentials translators</a:t>
            </a:r>
          </a:p>
          <a:p>
            <a:pPr lvl="1"/>
            <a:r>
              <a:rPr lang="en-US" dirty="0" smtClean="0"/>
              <a:t>Some will be community specific</a:t>
            </a:r>
          </a:p>
          <a:p>
            <a:pPr lvl="1"/>
            <a:r>
              <a:rPr lang="en-US" dirty="0" smtClean="0"/>
              <a:t>Other systems/services may want to be accredited</a:t>
            </a:r>
          </a:p>
          <a:p>
            <a:endParaRPr lang="en-US" dirty="0" smtClean="0"/>
          </a:p>
          <a:p>
            <a:r>
              <a:rPr lang="en-US" dirty="0" smtClean="0"/>
              <a:t>Potential for ‘accrediting’ non-PKI </a:t>
            </a:r>
            <a:r>
              <a:rPr lang="en-US" dirty="0" err="1" smtClean="0"/>
              <a:t>IdM</a:t>
            </a:r>
            <a:r>
              <a:rPr lang="en-US" dirty="0" smtClean="0"/>
              <a:t> systems</a:t>
            </a:r>
          </a:p>
          <a:p>
            <a:pPr lvl="1"/>
            <a:r>
              <a:rPr lang="en-US" dirty="0" smtClean="0"/>
              <a:t>Depends mainly on the interest of our major RPs</a:t>
            </a:r>
          </a:p>
          <a:p>
            <a:pPr lvl="1"/>
            <a:endParaRPr lang="en-US" sz="1800" dirty="0" smtClean="0"/>
          </a:p>
          <a:p>
            <a:pPr marL="82550" indent="0" algn="ctr">
              <a:buNone/>
            </a:pPr>
            <a:r>
              <a:rPr lang="en-US" sz="2000" dirty="0" smtClean="0">
                <a:solidFill>
                  <a:srgbClr val="990000"/>
                </a:solidFill>
              </a:rPr>
              <a:t>some background (to be expanded in the future) at https</a:t>
            </a:r>
            <a:r>
              <a:rPr lang="en-US" sz="2000" dirty="0">
                <a:solidFill>
                  <a:srgbClr val="990000"/>
                </a:solidFill>
              </a:rPr>
              <a:t>://wiki.eugridpma.org/Members/ProjectAARC</a:t>
            </a: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might we see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5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Matches with the repositioned IGTF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6696744" cy="502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18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748883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75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8649"/>
            <a:ext cx="7560840" cy="567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15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AARC is a 2-year project* to make AAI </a:t>
            </a:r>
            <a:br>
              <a:rPr lang="en-US" dirty="0" smtClean="0"/>
            </a:br>
            <a:r>
              <a:rPr lang="en-US" dirty="0" smtClean="0"/>
              <a:t>‘truly work’ for research and collaboration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cross countries, domains, multiple IdPs and SPs</a:t>
            </a:r>
          </a:p>
          <a:p>
            <a:pPr lvl="1"/>
            <a:r>
              <a:rPr lang="en-US" dirty="0" smtClean="0"/>
              <a:t>without an explosion of bilateral agreements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 web </a:t>
            </a:r>
            <a:r>
              <a:rPr lang="en-US" i="1" dirty="0" smtClean="0"/>
              <a:t>and</a:t>
            </a:r>
            <a:r>
              <a:rPr lang="en-US" dirty="0" smtClean="0"/>
              <a:t> non-web</a:t>
            </a:r>
          </a:p>
          <a:p>
            <a:pPr lvl="1"/>
            <a:r>
              <a:rPr lang="en-US" dirty="0" smtClean="0"/>
              <a:t>with multiple sources of attributes</a:t>
            </a:r>
          </a:p>
          <a:p>
            <a:pPr lvl="1"/>
            <a:r>
              <a:rPr lang="en-US" dirty="0" smtClean="0"/>
              <a:t>and many sources of identity</a:t>
            </a:r>
          </a:p>
          <a:p>
            <a:endParaRPr lang="en-US" dirty="0"/>
          </a:p>
          <a:p>
            <a:r>
              <a:rPr lang="en-US" dirty="0" smtClean="0"/>
              <a:t>Expected start Q2 2015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AARC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1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the technical </a:t>
            </a:r>
            <a:r>
              <a:rPr lang="en-GB" dirty="0" smtClean="0"/>
              <a:t>side</a:t>
            </a:r>
          </a:p>
          <a:p>
            <a:pPr lvl="1"/>
            <a:r>
              <a:rPr lang="en-GB" dirty="0" smtClean="0"/>
              <a:t>address Single </a:t>
            </a:r>
            <a:r>
              <a:rPr lang="en-GB" dirty="0" smtClean="0"/>
              <a:t>Sign On for non-web applications </a:t>
            </a:r>
            <a:endParaRPr lang="en-GB" dirty="0" smtClean="0"/>
          </a:p>
          <a:p>
            <a:pPr lvl="1"/>
            <a:r>
              <a:rPr lang="en-GB" dirty="0" smtClean="0"/>
              <a:t>authorisation side: attribute aggregation</a:t>
            </a:r>
          </a:p>
          <a:p>
            <a:pPr marL="403225" lvl="1" indent="0">
              <a:buNone/>
            </a:pPr>
            <a:r>
              <a:rPr lang="en-GB" dirty="0" smtClean="0"/>
              <a:t>Both </a:t>
            </a:r>
            <a:r>
              <a:rPr lang="en-GB" dirty="0" smtClean="0"/>
              <a:t>these areas are rather complex and even if progresses have been made, there is still need for further work</a:t>
            </a:r>
          </a:p>
          <a:p>
            <a:r>
              <a:rPr lang="en-GB" dirty="0" smtClean="0"/>
              <a:t>On the policy </a:t>
            </a:r>
            <a:r>
              <a:rPr lang="en-GB" dirty="0" smtClean="0"/>
              <a:t>side</a:t>
            </a:r>
          </a:p>
          <a:p>
            <a:pPr lvl="1"/>
            <a:r>
              <a:rPr lang="en-GB" dirty="0" smtClean="0"/>
              <a:t>variety </a:t>
            </a:r>
            <a:r>
              <a:rPr lang="en-GB" dirty="0" smtClean="0"/>
              <a:t>of initiatives where work </a:t>
            </a:r>
            <a:r>
              <a:rPr lang="en-GB" dirty="0" smtClean="0"/>
              <a:t>is </a:t>
            </a:r>
            <a:r>
              <a:rPr lang="en-GB" dirty="0" smtClean="0"/>
              <a:t>carried </a:t>
            </a:r>
            <a:r>
              <a:rPr lang="en-GB" dirty="0" smtClean="0"/>
              <a:t>out</a:t>
            </a:r>
          </a:p>
          <a:p>
            <a:pPr lvl="1"/>
            <a:r>
              <a:rPr lang="en-GB" dirty="0" smtClean="0"/>
              <a:t>GÉANT </a:t>
            </a:r>
            <a:r>
              <a:rPr lang="en-GB" dirty="0" smtClean="0"/>
              <a:t>project, EGI, IGTF, REFEDS, </a:t>
            </a:r>
            <a:r>
              <a:rPr lang="en-GB" dirty="0" smtClean="0"/>
              <a:t>FIM4R/RDA, </a:t>
            </a:r>
            <a:br>
              <a:rPr lang="en-GB" dirty="0" smtClean="0"/>
            </a:br>
            <a:r>
              <a:rPr lang="en-GB" dirty="0" smtClean="0"/>
              <a:t>e-IRG, …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AARC?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" indent="0">
              <a:buNone/>
            </a:pPr>
            <a:r>
              <a:rPr lang="en-US" sz="2400" dirty="0" err="1" smtClean="0"/>
              <a:t>Organisational</a:t>
            </a:r>
            <a:r>
              <a:rPr lang="en-US" sz="2400" dirty="0" smtClean="0"/>
              <a:t> and legal (policy) work</a:t>
            </a:r>
          </a:p>
          <a:p>
            <a:r>
              <a:rPr lang="en-US" sz="2400" dirty="0" smtClean="0"/>
              <a:t>eduGAIN</a:t>
            </a:r>
          </a:p>
          <a:p>
            <a:r>
              <a:rPr lang="en-US" sz="2400" dirty="0" smtClean="0"/>
              <a:t>REFEDS (R&amp;S, </a:t>
            </a:r>
            <a:r>
              <a:rPr lang="en-US" sz="2400" dirty="0" err="1" smtClean="0"/>
              <a:t>CoC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IGTF RP (EGI, OSG, PRACE, XSEDE) </a:t>
            </a:r>
            <a:br>
              <a:rPr lang="en-US" sz="2400" dirty="0" smtClean="0"/>
            </a:br>
            <a:r>
              <a:rPr lang="en-US" sz="2400" dirty="0" err="1" smtClean="0"/>
              <a:t>LoA</a:t>
            </a:r>
            <a:r>
              <a:rPr lang="en-US" sz="2400" dirty="0" smtClean="0"/>
              <a:t> requirements</a:t>
            </a:r>
          </a:p>
          <a:p>
            <a:endParaRPr lang="en-US" sz="2400" dirty="0" smtClean="0"/>
          </a:p>
          <a:p>
            <a:pPr marL="82550" indent="0">
              <a:buNone/>
            </a:pPr>
            <a:r>
              <a:rPr lang="en-US" sz="2400" dirty="0" smtClean="0"/>
              <a:t>Technical work</a:t>
            </a:r>
          </a:p>
          <a:p>
            <a:r>
              <a:rPr lang="en-US" sz="2400" dirty="0" smtClean="0"/>
              <a:t>Various non-Web SSO techniques</a:t>
            </a:r>
          </a:p>
          <a:p>
            <a:r>
              <a:rPr lang="en-US" sz="2400" dirty="0" smtClean="0"/>
              <a:t>Credential translators (STS, Portals, SLCS CAs)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 to AARC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6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of an ecosystem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604275" y="1341911"/>
            <a:ext cx="6794937" cy="4895401"/>
            <a:chOff x="81940" y="272861"/>
            <a:chExt cx="8836725" cy="6366404"/>
          </a:xfrm>
        </p:grpSpPr>
        <p:sp>
          <p:nvSpPr>
            <p:cNvPr id="21" name="Rectangle 20"/>
            <p:cNvSpPr/>
            <p:nvPr/>
          </p:nvSpPr>
          <p:spPr bwMode="auto">
            <a:xfrm>
              <a:off x="2989686" y="911162"/>
              <a:ext cx="2524717" cy="1716057"/>
            </a:xfrm>
            <a:prstGeom prst="rect">
              <a:avLst/>
            </a:prstGeom>
            <a:solidFill>
              <a:srgbClr val="800000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Helvetica CE" pitchFamily="112" charset="-18"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ＭＳ Ｐゴシック" pitchFamily="112" charset="-128"/>
                </a:rPr>
                <a:t>Research</a:t>
              </a:r>
              <a:r>
                <a:rPr lang="en-GB" sz="1400" kern="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12" charset="-128"/>
                </a:rPr>
                <a:t> on scalable policy models 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ＭＳ Ｐゴシック" pitchFamily="112" charset="-128"/>
                </a:rPr>
                <a:t>(</a:t>
              </a:r>
              <a:r>
                <a:rPr kumimoji="0" lang="en-GB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ＭＳ Ｐゴシック" pitchFamily="112" charset="-128"/>
                </a:rPr>
                <a:t>LoA</a:t>
              </a: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itchFamily="34" charset="0"/>
                  <a:ea typeface="ＭＳ Ｐゴシック" pitchFamily="112" charset="-128"/>
                </a:rPr>
                <a:t>, incident response, etc.)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845671" y="272861"/>
              <a:ext cx="2808313" cy="5040338"/>
            </a:xfrm>
            <a:prstGeom prst="rect">
              <a:avLst/>
            </a:prstGeom>
            <a:noFill/>
            <a:ln w="9525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Helvetica CE" pitchFamily="112" charset="-18"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Verdana" pitchFamily="34" charset="0"/>
                <a:ea typeface="ＭＳ Ｐゴシック" pitchFamily="112" charset="-12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83581" y="308665"/>
              <a:ext cx="1107385" cy="480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AARC</a:t>
              </a:r>
              <a:endParaRPr kumimoji="0" lang="en-GB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960557" y="2735929"/>
              <a:ext cx="2582977" cy="1467941"/>
            </a:xfrm>
            <a:prstGeom prst="rect">
              <a:avLst/>
            </a:prstGeom>
            <a:gradFill flip="none" rotWithShape="1">
              <a:gsLst>
                <a:gs pos="0">
                  <a:srgbClr val="A80101"/>
                </a:gs>
                <a:gs pos="100000">
                  <a:srgbClr val="FFFFFF"/>
                </a:gs>
                <a:gs pos="68000">
                  <a:srgbClr val="00A1A3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>
                <a:lnSpc>
                  <a:spcPct val="120000"/>
                </a:lnSpc>
                <a:buFont typeface="Helvetica CE" pitchFamily="112" charset="-18"/>
                <a:buNone/>
              </a:pPr>
              <a:r>
                <a:rPr lang="en-GB" sz="1400" kern="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12" charset="-128"/>
                </a:rPr>
                <a:t>Pilots</a:t>
              </a:r>
            </a:p>
            <a:p>
              <a:pPr algn="ctr" defTabSz="914400">
                <a:lnSpc>
                  <a:spcPct val="120000"/>
                </a:lnSpc>
              </a:pPr>
              <a:r>
                <a:rPr lang="en-GB" sz="1400" kern="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12" charset="-128"/>
                </a:rPr>
                <a:t>(</a:t>
              </a:r>
              <a:r>
                <a:rPr lang="en-GB" sz="1400" kern="0" dirty="0">
                  <a:solidFill>
                    <a:srgbClr val="FFFFFF"/>
                  </a:solidFill>
                  <a:latin typeface="Verdana" pitchFamily="34" charset="0"/>
                  <a:ea typeface="ＭＳ Ｐゴシック" pitchFamily="112" charset="-128"/>
                </a:rPr>
                <a:t>Guest IdPs</a:t>
              </a:r>
              <a:r>
                <a:rPr lang="en-GB" sz="1400" kern="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12" charset="-128"/>
                </a:rPr>
                <a:t>, Attribute providers, etc</a:t>
              </a:r>
              <a:r>
                <a:rPr lang="en-GB" sz="1400" kern="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12" charset="-128"/>
                </a:rPr>
                <a:t>.) </a:t>
              </a:r>
              <a:endParaRPr lang="en-GB" sz="1400" kern="0" dirty="0">
                <a:solidFill>
                  <a:srgbClr val="FFFFFF"/>
                </a:solidFill>
                <a:latin typeface="Verdana" pitchFamily="34" charset="0"/>
                <a:ea typeface="ＭＳ Ｐゴシック" pitchFamily="112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960557" y="4253343"/>
              <a:ext cx="2553847" cy="741235"/>
            </a:xfrm>
            <a:prstGeom prst="rect">
              <a:avLst/>
            </a:prstGeom>
            <a:solidFill>
              <a:srgbClr val="333399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Helvetica CE" pitchFamily="112" charset="-18"/>
                <a:buNone/>
                <a:tabLst/>
                <a:defRPr/>
              </a:pPr>
              <a:r>
                <a:rPr lang="en-GB" sz="1400" kern="0" dirty="0" smtClean="0">
                  <a:solidFill>
                    <a:srgbClr val="FFFFFF"/>
                  </a:solidFill>
                  <a:latin typeface="Verdana" pitchFamily="34" charset="0"/>
                  <a:ea typeface="ＭＳ Ｐゴシック" pitchFamily="112" charset="-128"/>
                </a:rPr>
                <a:t>Training/Outreach</a:t>
              </a:r>
              <a:endPara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ＭＳ Ｐゴシック" pitchFamily="112" charset="-128"/>
              </a:endParaRPr>
            </a:p>
          </p:txBody>
        </p:sp>
        <p:sp>
          <p:nvSpPr>
            <p:cNvPr id="26" name="Left-Right Arrow 25"/>
            <p:cNvSpPr/>
            <p:nvPr/>
          </p:nvSpPr>
          <p:spPr>
            <a:xfrm rot="19680498">
              <a:off x="1835725" y="1917823"/>
              <a:ext cx="1159851" cy="328959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7" name="Can 26"/>
            <p:cNvSpPr/>
            <p:nvPr/>
          </p:nvSpPr>
          <p:spPr>
            <a:xfrm>
              <a:off x="81940" y="2452378"/>
              <a:ext cx="2197125" cy="1604033"/>
            </a:xfrm>
            <a:prstGeom prst="can">
              <a:avLst/>
            </a:prstGeom>
            <a:solidFill>
              <a:srgbClr val="80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REFEDS/FIM4R/RDA</a:t>
              </a:r>
              <a:endParaRPr lang="en-GB" dirty="0"/>
            </a:p>
          </p:txBody>
        </p:sp>
        <p:sp>
          <p:nvSpPr>
            <p:cNvPr id="28" name="Can 27"/>
            <p:cNvSpPr/>
            <p:nvPr/>
          </p:nvSpPr>
          <p:spPr>
            <a:xfrm>
              <a:off x="6546055" y="2452379"/>
              <a:ext cx="2372610" cy="1751491"/>
            </a:xfrm>
            <a:prstGeom prst="can">
              <a:avLst/>
            </a:prstGeom>
            <a:gradFill flip="none" rotWithShape="1">
              <a:gsLst>
                <a:gs pos="19000">
                  <a:srgbClr val="800000"/>
                </a:gs>
                <a:gs pos="100000">
                  <a:srgbClr val="FFFFFF"/>
                </a:gs>
                <a:gs pos="76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ESFRI Clusters/GÉANT/EGI/EUDAT</a:t>
              </a:r>
              <a:endParaRPr lang="en-GB" dirty="0"/>
            </a:p>
          </p:txBody>
        </p:sp>
        <p:sp>
          <p:nvSpPr>
            <p:cNvPr id="29" name="Left-Right Arrow 28"/>
            <p:cNvSpPr/>
            <p:nvPr/>
          </p:nvSpPr>
          <p:spPr>
            <a:xfrm>
              <a:off x="5519899" y="3429169"/>
              <a:ext cx="862276" cy="339387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0" name="Left-Right Arrow 29"/>
            <p:cNvSpPr/>
            <p:nvPr/>
          </p:nvSpPr>
          <p:spPr>
            <a:xfrm rot="2379012">
              <a:off x="5530161" y="2003840"/>
              <a:ext cx="1017670" cy="324972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1" name="Left-Right Arrow 30"/>
            <p:cNvSpPr/>
            <p:nvPr/>
          </p:nvSpPr>
          <p:spPr>
            <a:xfrm rot="12856822">
              <a:off x="1846511" y="4098941"/>
              <a:ext cx="1159851" cy="357456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32" name="Can 31"/>
            <p:cNvSpPr/>
            <p:nvPr/>
          </p:nvSpPr>
          <p:spPr>
            <a:xfrm>
              <a:off x="2676461" y="5553453"/>
              <a:ext cx="3191074" cy="1085812"/>
            </a:xfrm>
            <a:prstGeom prst="can">
              <a:avLst/>
            </a:prstGeom>
            <a:solidFill>
              <a:srgbClr val="333399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Libraries, institutions, resource providers, etc</a:t>
              </a:r>
              <a:r>
                <a:rPr lang="en-GB" dirty="0" smtClean="0"/>
                <a:t>.</a:t>
              </a:r>
              <a:endParaRPr lang="en-GB" dirty="0"/>
            </a:p>
          </p:txBody>
        </p:sp>
        <p:sp>
          <p:nvSpPr>
            <p:cNvPr id="33" name="Left-Right Arrow 32"/>
            <p:cNvSpPr/>
            <p:nvPr/>
          </p:nvSpPr>
          <p:spPr>
            <a:xfrm rot="16200000">
              <a:off x="3903644" y="5103064"/>
              <a:ext cx="622477" cy="405503"/>
            </a:xfrm>
            <a:prstGeom prst="left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</p:spTree>
    <p:extLst>
      <p:ext uri="{BB962C8B-B14F-4D97-AF65-F5344CB8AC3E}">
        <p14:creationId xmlns:p14="http://schemas.microsoft.com/office/powerpoint/2010/main" val="2647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 for IdPs</a:t>
            </a:r>
          </a:p>
          <a:p>
            <a:pPr lvl="1"/>
            <a:r>
              <a:rPr lang="en-US" dirty="0" smtClean="0"/>
              <a:t>Directly focusing on research use cases, engaging their local researchers and their requirements</a:t>
            </a:r>
          </a:p>
          <a:p>
            <a:pPr lvl="1"/>
            <a:r>
              <a:rPr lang="en-US" dirty="0" smtClean="0"/>
              <a:t>Encourage them to harmonize</a:t>
            </a:r>
          </a:p>
          <a:p>
            <a:pPr lvl="1"/>
            <a:r>
              <a:rPr lang="en-US" dirty="0" smtClean="0"/>
              <a:t>Support for guest IdPs</a:t>
            </a:r>
          </a:p>
          <a:p>
            <a:r>
              <a:rPr lang="en-GB" dirty="0" smtClean="0"/>
              <a:t>Architectures </a:t>
            </a:r>
            <a:r>
              <a:rPr lang="en-GB" dirty="0"/>
              <a:t>for </a:t>
            </a:r>
            <a:r>
              <a:rPr lang="en-GB" dirty="0" smtClean="0"/>
              <a:t>integrated/interoperable AAI</a:t>
            </a:r>
          </a:p>
          <a:p>
            <a:pPr lvl="1"/>
            <a:r>
              <a:rPr lang="en-GB" dirty="0"/>
              <a:t>technical elements needed for the integrated AAI: attribute frameworks and </a:t>
            </a:r>
            <a:r>
              <a:rPr lang="en-GB" i="1" dirty="0"/>
              <a:t>deployable</a:t>
            </a:r>
            <a:r>
              <a:rPr lang="en-GB" dirty="0"/>
              <a:t> non-web </a:t>
            </a:r>
            <a:r>
              <a:rPr lang="en-GB" dirty="0" smtClean="0"/>
              <a:t>technologies</a:t>
            </a:r>
          </a:p>
          <a:p>
            <a:pPr lvl="1"/>
            <a:r>
              <a:rPr lang="en-GB" dirty="0"/>
              <a:t>Expand </a:t>
            </a:r>
            <a:r>
              <a:rPr lang="en-GB" dirty="0" smtClean="0"/>
              <a:t>coverage </a:t>
            </a:r>
            <a:r>
              <a:rPr lang="en-GB" dirty="0"/>
              <a:t>of national identity </a:t>
            </a:r>
            <a:r>
              <a:rPr lang="en-GB" dirty="0" smtClean="0"/>
              <a:t>federations, supporting institutions </a:t>
            </a:r>
            <a:r>
              <a:rPr lang="en-GB" dirty="0"/>
              <a:t>with low levels of technical or organisational preparedness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activities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83" y="4221088"/>
            <a:ext cx="2016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990000"/>
                </a:solidFill>
              </a:rPr>
              <a:t>GRNET,</a:t>
            </a:r>
            <a:br>
              <a:rPr lang="en-US" sz="1400" dirty="0" smtClean="0">
                <a:solidFill>
                  <a:srgbClr val="990000"/>
                </a:solidFill>
              </a:rPr>
            </a:br>
            <a:r>
              <a:rPr lang="en-US" sz="1400" dirty="0" smtClean="0">
                <a:solidFill>
                  <a:srgbClr val="990000"/>
                </a:solidFill>
              </a:rPr>
              <a:t>Christos </a:t>
            </a:r>
            <a:r>
              <a:rPr lang="en-US" sz="1400" dirty="0" err="1" smtClean="0">
                <a:solidFill>
                  <a:srgbClr val="990000"/>
                </a:solidFill>
              </a:rPr>
              <a:t>Kanellopoulos</a:t>
            </a:r>
            <a:endParaRPr lang="en-US" sz="1400" dirty="0">
              <a:solidFill>
                <a:srgbClr val="99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5772" y="1988840"/>
            <a:ext cx="1071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990000"/>
                </a:solidFill>
              </a:rPr>
              <a:t>TERENA,</a:t>
            </a:r>
            <a:br>
              <a:rPr lang="en-US" sz="1400" dirty="0" smtClean="0">
                <a:solidFill>
                  <a:srgbClr val="990000"/>
                </a:solidFill>
              </a:rPr>
            </a:br>
            <a:r>
              <a:rPr lang="en-US" sz="1400" dirty="0" smtClean="0">
                <a:solidFill>
                  <a:srgbClr val="990000"/>
                </a:solidFill>
              </a:rPr>
              <a:t>Jim </a:t>
            </a:r>
            <a:r>
              <a:rPr lang="en-US" sz="1400" dirty="0" err="1" smtClean="0">
                <a:solidFill>
                  <a:srgbClr val="990000"/>
                </a:solidFill>
              </a:rPr>
              <a:t>Buddin</a:t>
            </a:r>
            <a:endParaRPr lang="en-US" sz="14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0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Pilots on </a:t>
            </a:r>
            <a:r>
              <a:rPr lang="en-GB" dirty="0" smtClean="0"/>
              <a:t>integrated </a:t>
            </a:r>
            <a:r>
              <a:rPr lang="en-GB" dirty="0"/>
              <a:t>R&amp;E </a:t>
            </a:r>
            <a:r>
              <a:rPr lang="en-GB" dirty="0" smtClean="0"/>
              <a:t>AAI</a:t>
            </a:r>
          </a:p>
          <a:p>
            <a:pPr lvl="1"/>
            <a:r>
              <a:rPr lang="en-GB" dirty="0" smtClean="0"/>
              <a:t>Support </a:t>
            </a:r>
            <a:r>
              <a:rPr lang="en-GB" dirty="0"/>
              <a:t>different levels of trust associated with the </a:t>
            </a:r>
            <a:r>
              <a:rPr lang="en-GB" dirty="0" smtClean="0"/>
              <a:t>credentials</a:t>
            </a:r>
          </a:p>
          <a:p>
            <a:pPr lvl="1"/>
            <a:r>
              <a:rPr lang="en-GB" dirty="0"/>
              <a:t>scalable </a:t>
            </a:r>
            <a:r>
              <a:rPr lang="en-GB" dirty="0" smtClean="0"/>
              <a:t>authorisation </a:t>
            </a:r>
            <a:r>
              <a:rPr lang="en-GB" dirty="0"/>
              <a:t>at resource </a:t>
            </a:r>
            <a:r>
              <a:rPr lang="en-GB" dirty="0" smtClean="0"/>
              <a:t>level</a:t>
            </a:r>
          </a:p>
          <a:p>
            <a:pPr lvl="1"/>
            <a:r>
              <a:rPr lang="en-GB" dirty="0"/>
              <a:t>introduction of attribute management </a:t>
            </a:r>
            <a:r>
              <a:rPr lang="en-GB" dirty="0" smtClean="0"/>
              <a:t>services</a:t>
            </a:r>
          </a:p>
          <a:p>
            <a:pPr lvl="1"/>
            <a:endParaRPr lang="en-GB" dirty="0"/>
          </a:p>
          <a:p>
            <a:pPr marL="403225" lvl="1" indent="0">
              <a:buNone/>
            </a:pPr>
            <a:r>
              <a:rPr lang="en-US" dirty="0" smtClean="0"/>
              <a:t>The aim here is to show pilots that work, and have a sustainability model (e.g. adoption by the GEANT services activity, run by the research community, or by the e-Infrastructures)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192" y="2060848"/>
            <a:ext cx="1850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solidFill>
                  <a:srgbClr val="990000"/>
                </a:solidFill>
              </a:rPr>
              <a:t>SURFnet</a:t>
            </a:r>
            <a:r>
              <a:rPr lang="en-US" sz="1400" dirty="0" smtClean="0">
                <a:solidFill>
                  <a:srgbClr val="990000"/>
                </a:solidFill>
              </a:rPr>
              <a:t>,</a:t>
            </a:r>
            <a:br>
              <a:rPr lang="en-US" sz="1400" dirty="0" smtClean="0">
                <a:solidFill>
                  <a:srgbClr val="990000"/>
                </a:solidFill>
              </a:rPr>
            </a:br>
            <a:r>
              <a:rPr lang="en-US" sz="1400" dirty="0" smtClean="0">
                <a:solidFill>
                  <a:srgbClr val="990000"/>
                </a:solidFill>
              </a:rPr>
              <a:t>Paul &amp; </a:t>
            </a:r>
            <a:r>
              <a:rPr lang="en-US" sz="1400" dirty="0" err="1" smtClean="0">
                <a:solidFill>
                  <a:srgbClr val="990000"/>
                </a:solidFill>
              </a:rPr>
              <a:t>Niels</a:t>
            </a:r>
            <a:r>
              <a:rPr lang="en-US" sz="1400" dirty="0" smtClean="0">
                <a:solidFill>
                  <a:srgbClr val="990000"/>
                </a:solidFill>
              </a:rPr>
              <a:t> van </a:t>
            </a:r>
            <a:r>
              <a:rPr lang="en-US" sz="1400" dirty="0" err="1" smtClean="0">
                <a:solidFill>
                  <a:srgbClr val="990000"/>
                </a:solidFill>
              </a:rPr>
              <a:t>Dijk</a:t>
            </a:r>
            <a:endParaRPr lang="en-US" sz="14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6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Policy and Best Practices </a:t>
            </a:r>
            <a:r>
              <a:rPr lang="en-US" dirty="0" err="1" smtClean="0"/>
              <a:t>harmonisation</a:t>
            </a:r>
            <a:endParaRPr lang="en-US" dirty="0" smtClean="0"/>
          </a:p>
          <a:p>
            <a:pPr lvl="1"/>
            <a:r>
              <a:rPr lang="en-GB" dirty="0"/>
              <a:t>the creation of a level of assurance </a:t>
            </a:r>
            <a:r>
              <a:rPr lang="en-GB" dirty="0" smtClean="0"/>
              <a:t>framework (not only for SPs (DP </a:t>
            </a:r>
            <a:r>
              <a:rPr lang="en-GB" dirty="0" err="1" smtClean="0"/>
              <a:t>CoC</a:t>
            </a:r>
            <a:r>
              <a:rPr lang="en-GB" dirty="0" smtClean="0"/>
              <a:t>, R&amp;S EC), but also for IdPs</a:t>
            </a:r>
            <a:br>
              <a:rPr lang="en-GB" dirty="0" smtClean="0"/>
            </a:br>
            <a:r>
              <a:rPr lang="en-GB" dirty="0" smtClean="0"/>
              <a:t>(which is where the IGTF APs have their focus)</a:t>
            </a:r>
            <a:br>
              <a:rPr lang="en-GB" dirty="0" smtClean="0"/>
            </a:br>
            <a:r>
              <a:rPr lang="en-GB" i="1" dirty="0" smtClean="0">
                <a:solidFill>
                  <a:srgbClr val="990000"/>
                </a:solidFill>
              </a:rPr>
              <a:t>this is a prime reason to split off </a:t>
            </a:r>
            <a:r>
              <a:rPr lang="en-GB" i="1" dirty="0" err="1" smtClean="0">
                <a:solidFill>
                  <a:srgbClr val="990000"/>
                </a:solidFill>
              </a:rPr>
              <a:t>LoA</a:t>
            </a:r>
            <a:r>
              <a:rPr lang="en-GB" i="1" dirty="0" smtClean="0">
                <a:solidFill>
                  <a:srgbClr val="990000"/>
                </a:solidFill>
              </a:rPr>
              <a:t> level from our APs</a:t>
            </a:r>
          </a:p>
          <a:p>
            <a:pPr lvl="1"/>
            <a:r>
              <a:rPr lang="en-GB" dirty="0" smtClean="0"/>
              <a:t>identify policies needed for attribute aggregation</a:t>
            </a:r>
          </a:p>
          <a:p>
            <a:pPr lvl="1"/>
            <a:r>
              <a:rPr lang="en-GB" dirty="0"/>
              <a:t>consistent handling of security </a:t>
            </a:r>
            <a:r>
              <a:rPr lang="en-GB" dirty="0" smtClean="0"/>
              <a:t>incidents in eduGAIN</a:t>
            </a:r>
          </a:p>
          <a:p>
            <a:pPr lvl="1"/>
            <a:r>
              <a:rPr lang="en-GB" dirty="0"/>
              <a:t>policy </a:t>
            </a:r>
            <a:r>
              <a:rPr lang="en-GB" dirty="0" smtClean="0"/>
              <a:t>&amp; security to </a:t>
            </a:r>
            <a:r>
              <a:rPr lang="en-GB" dirty="0"/>
              <a:t>enable the integration of attribute providers and of credential translation </a:t>
            </a:r>
            <a:r>
              <a:rPr lang="en-GB" dirty="0" smtClean="0"/>
              <a:t>services</a:t>
            </a:r>
          </a:p>
          <a:p>
            <a:pPr lvl="1"/>
            <a:r>
              <a:rPr lang="en-GB" dirty="0"/>
              <a:t>support models for (inter)federated access </a:t>
            </a:r>
            <a:r>
              <a:rPr lang="en-GB" dirty="0" smtClean="0"/>
              <a:t>(i.e. how are we going to sustain something scalable once AARC is over?</a:t>
            </a:r>
          </a:p>
          <a:p>
            <a:pPr lvl="1"/>
            <a:r>
              <a:rPr lang="en-GB" dirty="0"/>
              <a:t>guidelines to enable exchange of </a:t>
            </a:r>
            <a:r>
              <a:rPr lang="en-GB" dirty="0" smtClean="0"/>
              <a:t>accounting data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most relevant here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25791" y="2060848"/>
            <a:ext cx="782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990000"/>
                </a:solidFill>
              </a:rPr>
              <a:t>Nikhef,</a:t>
            </a:r>
            <a:br>
              <a:rPr lang="en-US" sz="1400" dirty="0" smtClean="0">
                <a:solidFill>
                  <a:srgbClr val="990000"/>
                </a:solidFill>
              </a:rPr>
            </a:br>
            <a:r>
              <a:rPr lang="en-US" sz="1400" dirty="0" err="1" smtClean="0">
                <a:solidFill>
                  <a:srgbClr val="990000"/>
                </a:solidFill>
              </a:rPr>
              <a:t>DavidG</a:t>
            </a:r>
            <a:endParaRPr lang="en-US" sz="14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there are ‘only’ 20 project partners</a:t>
            </a:r>
            <a:br>
              <a:rPr lang="en-US" dirty="0" smtClean="0"/>
            </a:br>
            <a:r>
              <a:rPr lang="en-US" dirty="0" smtClean="0"/>
              <a:t>it is a pan-European effort!</a:t>
            </a:r>
          </a:p>
          <a:p>
            <a:pPr lvl="1"/>
            <a:r>
              <a:rPr lang="en-US" dirty="0" smtClean="0"/>
              <a:t>work plan is to be co-developed collaboratively</a:t>
            </a:r>
          </a:p>
          <a:p>
            <a:pPr lvl="1"/>
            <a:r>
              <a:rPr lang="en-US" dirty="0" smtClean="0"/>
              <a:t>communities are encouraged (in several ways) </a:t>
            </a:r>
            <a:br>
              <a:rPr lang="en-US" dirty="0" smtClean="0"/>
            </a:br>
            <a:r>
              <a:rPr lang="en-US" dirty="0" smtClean="0"/>
              <a:t>to attend workshops and express their requirements</a:t>
            </a:r>
          </a:p>
          <a:p>
            <a:pPr lvl="1"/>
            <a:endParaRPr lang="en-US" dirty="0"/>
          </a:p>
          <a:p>
            <a:pPr marL="82550" indent="0" algn="ctr">
              <a:buNone/>
            </a:pPr>
            <a:r>
              <a:rPr lang="en-US" b="1" dirty="0" smtClean="0">
                <a:solidFill>
                  <a:srgbClr val="990000"/>
                </a:solidFill>
              </a:rPr>
              <a:t>Your input is very welcome!</a:t>
            </a:r>
          </a:p>
          <a:p>
            <a:pPr marL="82550" indent="0" algn="ctr">
              <a:buNone/>
            </a:pPr>
            <a:r>
              <a:rPr lang="en-US" b="1" dirty="0" smtClean="0">
                <a:solidFill>
                  <a:srgbClr val="990000"/>
                </a:solidFill>
              </a:rPr>
              <a:t/>
            </a:r>
            <a:br>
              <a:rPr lang="en-US" b="1" dirty="0" smtClean="0">
                <a:solidFill>
                  <a:srgbClr val="990000"/>
                </a:solidFill>
              </a:rPr>
            </a:br>
            <a:endParaRPr lang="en-US" b="1" dirty="0">
              <a:solidFill>
                <a:srgbClr val="990000"/>
              </a:solidFill>
            </a:endParaRPr>
          </a:p>
          <a:p>
            <a:pPr marL="82550" indent="0" algn="ctr">
              <a:buNone/>
            </a:pPr>
            <a:r>
              <a:rPr lang="en-US" i="1" dirty="0" smtClean="0">
                <a:solidFill>
                  <a:srgbClr val="990000"/>
                </a:solidFill>
              </a:rPr>
              <a:t>project start: ~ May 2015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open collaborative effort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4725144"/>
            <a:ext cx="7281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TERENA, CERN, CESNET, CSC, DAASI, DFN, EGI, GARR, GRNET, JANET, </a:t>
            </a:r>
            <a:br>
              <a:rPr lang="en-US" sz="1600" dirty="0" smtClean="0"/>
            </a:br>
            <a:r>
              <a:rPr lang="en-US" sz="1600" dirty="0" err="1" smtClean="0"/>
              <a:t>FZJulich</a:t>
            </a:r>
            <a:r>
              <a:rPr lang="en-US" sz="1600" dirty="0" smtClean="0"/>
              <a:t>, KIT, LIBER, MZK/Brno, FOM-Nikhef, PSNC, RENATER, </a:t>
            </a:r>
            <a:br>
              <a:rPr lang="en-US" sz="1600" dirty="0" smtClean="0"/>
            </a:br>
            <a:r>
              <a:rPr lang="en-US" sz="1600" dirty="0" smtClean="0"/>
              <a:t>STFC/RAL, </a:t>
            </a:r>
            <a:r>
              <a:rPr lang="en-US" sz="1600" dirty="0" err="1" smtClean="0"/>
              <a:t>SURFNet</a:t>
            </a:r>
            <a:r>
              <a:rPr lang="en-US" sz="1600" dirty="0" smtClean="0"/>
              <a:t>, </a:t>
            </a:r>
            <a:r>
              <a:rPr lang="en-US" sz="1600" dirty="0" err="1" smtClean="0"/>
              <a:t>SURFsara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8529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ikhef-PDP-presentation-new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tns:customPropertyEditors xmlns:tns="http://schemas.microsoft.com/office/2006/customDocumentInformationPanel">
  <tns:showOnOpen>false</tns:showOnOpen>
  <tns:defaultPropertyEditorNamespace>Standard properties</tns:defaultPropertyEditorNamespace>
</tns:customPropertyEditors>
</file>

<file path=customXml/itemProps1.xml><?xml version="1.0" encoding="utf-8"?>
<ds:datastoreItem xmlns:ds="http://schemas.openxmlformats.org/officeDocument/2006/customXml" ds:itemID="{03338BC8-BBF3-4152-8114-248CD4A24091}">
  <ds:schemaRefs>
    <ds:schemaRef ds:uri="http://schemas.microsoft.com/office/2006/customDocumentInformationPan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Nikhef-PDP-presentation-new</Template>
  <TotalTime>1662</TotalTime>
  <Words>420</Words>
  <Application>Microsoft Office PowerPoint</Application>
  <PresentationFormat>On-screen Show (4:3)</PresentationFormat>
  <Paragraphs>85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Nikhef-PDP-presentation-new</vt:lpstr>
      <vt:lpstr>AARC</vt:lpstr>
      <vt:lpstr>What is AARC</vt:lpstr>
      <vt:lpstr>Why AARC?</vt:lpstr>
      <vt:lpstr>Inputs to AARC</vt:lpstr>
      <vt:lpstr>Part of an ecosystem</vt:lpstr>
      <vt:lpstr>Some key activities</vt:lpstr>
      <vt:lpstr>PowerPoint Presentation</vt:lpstr>
      <vt:lpstr>… and most relevant here</vt:lpstr>
      <vt:lpstr>An open collaborative effort</vt:lpstr>
      <vt:lpstr>What might we see</vt:lpstr>
      <vt:lpstr>Matches with the repositioned IGTF</vt:lpstr>
      <vt:lpstr>PowerPoint Presentation</vt:lpstr>
      <vt:lpstr>PowerPoint Presentation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AARC</dc:title>
  <dc:creator>DavidG</dc:creator>
  <cp:lastModifiedBy>DavidG</cp:lastModifiedBy>
  <cp:revision>19</cp:revision>
  <cp:lastPrinted>2010-12-15T16:14:10Z</cp:lastPrinted>
  <dcterms:created xsi:type="dcterms:W3CDTF">2014-09-01T08:27:31Z</dcterms:created>
  <dcterms:modified xsi:type="dcterms:W3CDTF">2014-09-06T11:02:11Z</dcterms:modified>
</cp:coreProperties>
</file>