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8"/>
  </p:notesMasterIdLst>
  <p:sldIdLst>
    <p:sldId id="287" r:id="rId2"/>
    <p:sldId id="305" r:id="rId3"/>
    <p:sldId id="306" r:id="rId4"/>
    <p:sldId id="294" r:id="rId5"/>
    <p:sldId id="290" r:id="rId6"/>
    <p:sldId id="307" r:id="rId7"/>
    <p:sldId id="308" r:id="rId8"/>
    <p:sldId id="303" r:id="rId9"/>
    <p:sldId id="304" r:id="rId10"/>
    <p:sldId id="299" r:id="rId11"/>
    <p:sldId id="311" r:id="rId12"/>
    <p:sldId id="309" r:id="rId13"/>
    <p:sldId id="310" r:id="rId14"/>
    <p:sldId id="312" r:id="rId15"/>
    <p:sldId id="313" r:id="rId16"/>
    <p:sldId id="314" r:id="rId17"/>
  </p:sldIdLst>
  <p:sldSz cx="9144000" cy="6858000" type="screen4x3"/>
  <p:notesSz cx="6858000" cy="9144000"/>
  <p:defaultTextStyle>
    <a:defPPr>
      <a:defRPr lang="en-GB"/>
    </a:defPPr>
    <a:lvl1pPr algn="l" rtl="0" fontAlgn="base">
      <a:lnSpc>
        <a:spcPct val="120000"/>
      </a:lnSpc>
      <a:spcBef>
        <a:spcPct val="0"/>
      </a:spcBef>
      <a:spcAft>
        <a:spcPct val="0"/>
      </a:spcAft>
      <a:buFont typeface="Helvetica CE" pitchFamily="112" charset="-18"/>
      <a:defRPr sz="1400" kern="1200">
        <a:solidFill>
          <a:schemeClr val="bg2"/>
        </a:solidFill>
        <a:latin typeface="Verdana" pitchFamily="34" charset="0"/>
        <a:ea typeface="ＭＳ Ｐゴシック" pitchFamily="34" charset="-128"/>
        <a:cs typeface="+mn-cs"/>
      </a:defRPr>
    </a:lvl1pPr>
    <a:lvl2pPr marL="457200" algn="l" rtl="0" fontAlgn="base">
      <a:lnSpc>
        <a:spcPct val="120000"/>
      </a:lnSpc>
      <a:spcBef>
        <a:spcPct val="0"/>
      </a:spcBef>
      <a:spcAft>
        <a:spcPct val="0"/>
      </a:spcAft>
      <a:buFont typeface="Helvetica CE" pitchFamily="112" charset="-18"/>
      <a:defRPr sz="1400" kern="1200">
        <a:solidFill>
          <a:schemeClr val="bg2"/>
        </a:solidFill>
        <a:latin typeface="Verdana" pitchFamily="34" charset="0"/>
        <a:ea typeface="ＭＳ Ｐゴシック" pitchFamily="34" charset="-128"/>
        <a:cs typeface="+mn-cs"/>
      </a:defRPr>
    </a:lvl2pPr>
    <a:lvl3pPr marL="914400" algn="l" rtl="0" fontAlgn="base">
      <a:lnSpc>
        <a:spcPct val="120000"/>
      </a:lnSpc>
      <a:spcBef>
        <a:spcPct val="0"/>
      </a:spcBef>
      <a:spcAft>
        <a:spcPct val="0"/>
      </a:spcAft>
      <a:buFont typeface="Helvetica CE" pitchFamily="112" charset="-18"/>
      <a:defRPr sz="1400" kern="1200">
        <a:solidFill>
          <a:schemeClr val="bg2"/>
        </a:solidFill>
        <a:latin typeface="Verdana" pitchFamily="34" charset="0"/>
        <a:ea typeface="ＭＳ Ｐゴシック" pitchFamily="34" charset="-128"/>
        <a:cs typeface="+mn-cs"/>
      </a:defRPr>
    </a:lvl3pPr>
    <a:lvl4pPr marL="1371600" algn="l" rtl="0" fontAlgn="base">
      <a:lnSpc>
        <a:spcPct val="120000"/>
      </a:lnSpc>
      <a:spcBef>
        <a:spcPct val="0"/>
      </a:spcBef>
      <a:spcAft>
        <a:spcPct val="0"/>
      </a:spcAft>
      <a:buFont typeface="Helvetica CE" pitchFamily="112" charset="-18"/>
      <a:defRPr sz="1400" kern="1200">
        <a:solidFill>
          <a:schemeClr val="bg2"/>
        </a:solidFill>
        <a:latin typeface="Verdana" pitchFamily="34" charset="0"/>
        <a:ea typeface="ＭＳ Ｐゴシック" pitchFamily="34" charset="-128"/>
        <a:cs typeface="+mn-cs"/>
      </a:defRPr>
    </a:lvl4pPr>
    <a:lvl5pPr marL="1828800" algn="l" rtl="0" fontAlgn="base">
      <a:lnSpc>
        <a:spcPct val="120000"/>
      </a:lnSpc>
      <a:spcBef>
        <a:spcPct val="0"/>
      </a:spcBef>
      <a:spcAft>
        <a:spcPct val="0"/>
      </a:spcAft>
      <a:buFont typeface="Helvetica CE" pitchFamily="112" charset="-18"/>
      <a:defRPr sz="1400" kern="1200">
        <a:solidFill>
          <a:schemeClr val="bg2"/>
        </a:solidFill>
        <a:latin typeface="Verdan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bg2"/>
        </a:solidFill>
        <a:latin typeface="Verdan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bg2"/>
        </a:solidFill>
        <a:latin typeface="Verdan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bg2"/>
        </a:solidFill>
        <a:latin typeface="Verdan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bg2"/>
        </a:solidFill>
        <a:latin typeface="Verdana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3880"/>
    <a:srgbClr val="800000"/>
    <a:srgbClr val="154081"/>
    <a:srgbClr val="623E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4" autoAdjust="0"/>
    <p:restoredTop sz="94625" autoAdjust="0"/>
  </p:normalViewPr>
  <p:slideViewPr>
    <p:cSldViewPr>
      <p:cViewPr varScale="1">
        <p:scale>
          <a:sx n="78" d="100"/>
          <a:sy n="78" d="100"/>
        </p:scale>
        <p:origin x="-68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BC9B7138-DEF6-48A9-98A5-73FCCF78FD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4500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3581400"/>
            <a:ext cx="6629400" cy="1143000"/>
          </a:xfrm>
        </p:spPr>
        <p:txBody>
          <a:bodyPr/>
          <a:lstStyle>
            <a:lvl1pPr>
              <a:defRPr sz="2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685800"/>
            <a:ext cx="4114800" cy="1752600"/>
          </a:xfrm>
        </p:spPr>
        <p:txBody>
          <a:bodyPr/>
          <a:lstStyle>
            <a:lvl1pPr marL="0" indent="0">
              <a:buFont typeface="Helvetica CE" pitchFamily="112" charset="-18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25908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524000" y="6248400"/>
            <a:ext cx="990600" cy="45720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Slide </a:t>
            </a:r>
            <a:fld id="{727C86A8-FEDD-40F2-B3F4-82EEEF32B8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751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</a:t>
            </a:r>
            <a:r>
              <a:rPr lang="en-GB">
                <a:solidFill>
                  <a:schemeClr val="tx1"/>
                </a:solidFill>
              </a:rPr>
              <a:t> </a:t>
            </a:r>
            <a:fld id="{A7875302-A9A5-4402-B399-D2B30DEC95AF}" type="slidenum">
              <a:rPr lang="en-GB"/>
              <a:pPr>
                <a:defRPr/>
              </a:pPr>
              <a:t>‹#›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50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457200"/>
            <a:ext cx="17145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457200"/>
            <a:ext cx="49911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</a:t>
            </a:r>
            <a:r>
              <a:rPr lang="en-GB">
                <a:solidFill>
                  <a:schemeClr val="tx1"/>
                </a:solidFill>
              </a:rPr>
              <a:t> </a:t>
            </a:r>
            <a:fld id="{862FA6CC-D358-40E5-BB61-3592A003AC6B}" type="slidenum">
              <a:rPr lang="en-GB"/>
              <a:pPr>
                <a:defRPr/>
              </a:pPr>
              <a:t>‹#›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3901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6858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0" y="1828800"/>
            <a:ext cx="6858000" cy="42672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</a:t>
            </a:r>
            <a:r>
              <a:rPr lang="en-GB">
                <a:solidFill>
                  <a:schemeClr val="tx1"/>
                </a:solidFill>
              </a:rPr>
              <a:t> </a:t>
            </a:r>
            <a:fld id="{466021A4-11EF-4298-832C-AAC4D9606A05}" type="slidenum">
              <a:rPr lang="en-GB"/>
              <a:pPr>
                <a:defRPr/>
              </a:pPr>
              <a:t>‹#›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93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</a:t>
            </a:r>
            <a:r>
              <a:rPr lang="en-GB">
                <a:solidFill>
                  <a:schemeClr val="tx1"/>
                </a:solidFill>
              </a:rPr>
              <a:t> </a:t>
            </a:r>
            <a:fld id="{59774088-3964-4497-85EC-AD72B05F13B8}" type="slidenum">
              <a:rPr lang="en-GB"/>
              <a:pPr>
                <a:defRPr/>
              </a:pPr>
              <a:t>‹#›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180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</a:t>
            </a:r>
            <a:r>
              <a:rPr lang="en-GB">
                <a:solidFill>
                  <a:schemeClr val="tx1"/>
                </a:solidFill>
              </a:rPr>
              <a:t> </a:t>
            </a:r>
            <a:fld id="{DCE89B19-699D-45AA-833A-C241AB232976}" type="slidenum">
              <a:rPr lang="en-GB"/>
              <a:pPr>
                <a:defRPr/>
              </a:pPr>
              <a:t>‹#›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606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828800"/>
            <a:ext cx="33528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828800"/>
            <a:ext cx="33528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</a:t>
            </a:r>
            <a:r>
              <a:rPr lang="en-GB">
                <a:solidFill>
                  <a:schemeClr val="tx1"/>
                </a:solidFill>
              </a:rPr>
              <a:t> </a:t>
            </a:r>
            <a:fld id="{FB177B5F-D76F-4B35-BA54-33FE31A01405}" type="slidenum">
              <a:rPr lang="en-GB"/>
              <a:pPr>
                <a:defRPr/>
              </a:pPr>
              <a:t>‹#›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069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</a:t>
            </a:r>
            <a:r>
              <a:rPr lang="en-GB">
                <a:solidFill>
                  <a:schemeClr val="tx1"/>
                </a:solidFill>
              </a:rPr>
              <a:t> </a:t>
            </a:r>
            <a:fld id="{1F14A607-2735-493F-A81A-18FFF767C2B3}" type="slidenum">
              <a:rPr lang="en-GB"/>
              <a:pPr>
                <a:defRPr/>
              </a:pPr>
              <a:t>‹#›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813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</a:t>
            </a:r>
            <a:r>
              <a:rPr lang="en-GB">
                <a:solidFill>
                  <a:schemeClr val="tx1"/>
                </a:solidFill>
              </a:rPr>
              <a:t> </a:t>
            </a:r>
            <a:fld id="{5153DAE7-701B-462A-A0E8-934EDD69099E}" type="slidenum">
              <a:rPr lang="en-GB"/>
              <a:pPr>
                <a:defRPr/>
              </a:pPr>
              <a:t>‹#›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005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</a:t>
            </a:r>
            <a:r>
              <a:rPr lang="en-GB">
                <a:solidFill>
                  <a:schemeClr val="tx1"/>
                </a:solidFill>
              </a:rPr>
              <a:t> </a:t>
            </a:r>
            <a:fld id="{EA0B73CB-9CD0-485A-8034-684195EDEFE5}" type="slidenum">
              <a:rPr lang="en-GB"/>
              <a:pPr>
                <a:defRPr/>
              </a:pPr>
              <a:t>‹#›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18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</a:t>
            </a:r>
            <a:r>
              <a:rPr lang="en-GB">
                <a:solidFill>
                  <a:schemeClr val="tx1"/>
                </a:solidFill>
              </a:rPr>
              <a:t> </a:t>
            </a:r>
            <a:fld id="{7947C837-7E9C-4479-B999-8009164EB8B0}" type="slidenum">
              <a:rPr lang="en-GB"/>
              <a:pPr>
                <a:defRPr/>
              </a:pPr>
              <a:t>‹#›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292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</a:t>
            </a:r>
            <a:r>
              <a:rPr lang="en-GB">
                <a:solidFill>
                  <a:schemeClr val="tx1"/>
                </a:solidFill>
              </a:rPr>
              <a:t> </a:t>
            </a:r>
            <a:fld id="{7BA1EFCA-30B2-4439-82FA-5F371B02082E}" type="slidenum">
              <a:rPr lang="en-GB"/>
              <a:pPr>
                <a:defRPr/>
              </a:pPr>
              <a:t>‹#›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426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457200"/>
            <a:ext cx="6858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828800"/>
            <a:ext cx="6858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324600"/>
            <a:ext cx="464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FontTx/>
              <a:buNone/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3246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FontTx/>
              <a:buNone/>
              <a:defRPr smtClean="0"/>
            </a:lvl1pPr>
          </a:lstStyle>
          <a:p>
            <a:pPr>
              <a:defRPr/>
            </a:pPr>
            <a:r>
              <a:rPr lang="en-GB"/>
              <a:t>Slide</a:t>
            </a:r>
            <a:r>
              <a:rPr lang="en-GB">
                <a:solidFill>
                  <a:schemeClr val="tx1"/>
                </a:solidFill>
              </a:rPr>
              <a:t> </a:t>
            </a:r>
            <a:fld id="{E86F2770-656F-4968-83F6-BDDD3ECB0A2C}" type="slidenum">
              <a:rPr lang="en-GB"/>
              <a:pPr>
                <a:defRPr/>
              </a:pPr>
              <a:t>‹#›</a:t>
            </a:fld>
            <a:endParaRPr lang="en-GB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pitchFamily="34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pitchFamily="34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pitchFamily="34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pitchFamily="34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pitchFamily="34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pitchFamily="34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pitchFamily="34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623E85"/>
          </a:solidFill>
          <a:latin typeface="Verdana" pitchFamily="34" charset="0"/>
          <a:ea typeface="ＭＳ Ｐゴシック" pitchFamily="34" charset="-128"/>
        </a:defRPr>
      </a:lvl9pPr>
    </p:titleStyle>
    <p:bodyStyle>
      <a:lvl1pPr marL="195263" indent="-195263" algn="l" rtl="0" eaLnBrk="0" fontAlgn="base" hangingPunct="0">
        <a:spcBef>
          <a:spcPct val="20000"/>
        </a:spcBef>
        <a:spcAft>
          <a:spcPct val="0"/>
        </a:spcAft>
        <a:buFont typeface="Helvetica CE" pitchFamily="112" charset="-18"/>
        <a:buChar char="›"/>
        <a:defRPr sz="2000">
          <a:solidFill>
            <a:srgbClr val="154081"/>
          </a:solidFill>
          <a:latin typeface="+mn-lt"/>
          <a:ea typeface="+mn-ea"/>
          <a:cs typeface="+mn-cs"/>
        </a:defRPr>
      </a:lvl1pPr>
      <a:lvl2pPr marL="571500" indent="-185738" algn="l" rtl="0" eaLnBrk="0" fontAlgn="base" hangingPunct="0">
        <a:spcBef>
          <a:spcPct val="20000"/>
        </a:spcBef>
        <a:spcAft>
          <a:spcPct val="0"/>
        </a:spcAft>
        <a:buFont typeface="Helvetica CE" pitchFamily="112" charset="-18"/>
        <a:buChar char="›"/>
        <a:defRPr>
          <a:solidFill>
            <a:srgbClr val="CF3880"/>
          </a:solidFill>
          <a:latin typeface="+mn-lt"/>
          <a:ea typeface="+mn-ea"/>
        </a:defRPr>
      </a:lvl2pPr>
      <a:lvl3pPr marL="949325" indent="-187325" algn="l" rtl="0" eaLnBrk="0" fontAlgn="base" hangingPunct="0">
        <a:spcBef>
          <a:spcPct val="20000"/>
        </a:spcBef>
        <a:spcAft>
          <a:spcPct val="0"/>
        </a:spcAft>
        <a:buFont typeface="Helvetica CE" pitchFamily="112" charset="-18"/>
        <a:buChar char="›"/>
        <a:defRPr>
          <a:solidFill>
            <a:srgbClr val="CF3880"/>
          </a:solidFill>
          <a:latin typeface="+mn-lt"/>
          <a:ea typeface="+mn-ea"/>
        </a:defRPr>
      </a:lvl3pPr>
      <a:lvl4pPr marL="1241425" indent="-96838" algn="l" rtl="0" eaLnBrk="0" fontAlgn="base" hangingPunct="0">
        <a:spcBef>
          <a:spcPct val="20000"/>
        </a:spcBef>
        <a:spcAft>
          <a:spcPct val="0"/>
        </a:spcAft>
        <a:buFont typeface="Helvetica CE" pitchFamily="112" charset="-18"/>
        <a:buChar char="›"/>
        <a:defRPr>
          <a:solidFill>
            <a:schemeClr val="bg2"/>
          </a:solidFill>
          <a:latin typeface="+mn-lt"/>
          <a:ea typeface="+mn-ea"/>
        </a:defRPr>
      </a:lvl4pPr>
      <a:lvl5pPr marL="2135188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bg2"/>
          </a:solidFill>
          <a:latin typeface="Arial" charset="0"/>
          <a:ea typeface="+mn-ea"/>
        </a:defRPr>
      </a:lvl5pPr>
      <a:lvl6pPr marL="2592388" indent="-228600" algn="l" rtl="0" fontAlgn="base">
        <a:spcBef>
          <a:spcPct val="20000"/>
        </a:spcBef>
        <a:spcAft>
          <a:spcPct val="0"/>
        </a:spcAft>
        <a:defRPr sz="2000">
          <a:solidFill>
            <a:schemeClr val="bg2"/>
          </a:solidFill>
          <a:latin typeface="Arial" charset="0"/>
          <a:ea typeface="+mn-ea"/>
        </a:defRPr>
      </a:lvl6pPr>
      <a:lvl7pPr marL="3049588" indent="-228600" algn="l" rtl="0" fontAlgn="base">
        <a:spcBef>
          <a:spcPct val="20000"/>
        </a:spcBef>
        <a:spcAft>
          <a:spcPct val="0"/>
        </a:spcAft>
        <a:defRPr sz="2000">
          <a:solidFill>
            <a:schemeClr val="bg2"/>
          </a:solidFill>
          <a:latin typeface="Arial" charset="0"/>
          <a:ea typeface="+mn-ea"/>
        </a:defRPr>
      </a:lvl7pPr>
      <a:lvl8pPr marL="3506788" indent="-228600" algn="l" rtl="0" fontAlgn="base">
        <a:spcBef>
          <a:spcPct val="20000"/>
        </a:spcBef>
        <a:spcAft>
          <a:spcPct val="0"/>
        </a:spcAft>
        <a:defRPr sz="2000">
          <a:solidFill>
            <a:schemeClr val="bg2"/>
          </a:solidFill>
          <a:latin typeface="Arial" charset="0"/>
          <a:ea typeface="+mn-ea"/>
        </a:defRPr>
      </a:lvl8pPr>
      <a:lvl9pPr marL="3963988" indent="-228600" algn="l" rtl="0" fontAlgn="base">
        <a:spcBef>
          <a:spcPct val="20000"/>
        </a:spcBef>
        <a:spcAft>
          <a:spcPct val="0"/>
        </a:spcAft>
        <a:defRPr sz="2000">
          <a:solidFill>
            <a:schemeClr val="bg2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sz="2800" dirty="0" smtClean="0"/>
              <a:t>TERENA Certificate Service (TCS)</a:t>
            </a:r>
            <a:br>
              <a:rPr lang="en-GB" altLang="en-US" sz="2800" dirty="0" smtClean="0"/>
            </a:br>
            <a:r>
              <a:rPr lang="en-GB" altLang="en-US" sz="2000" dirty="0" smtClean="0"/>
              <a:t/>
            </a:r>
            <a:br>
              <a:rPr lang="en-GB" altLang="en-US" sz="2000" dirty="0" smtClean="0"/>
            </a:br>
            <a:r>
              <a:rPr lang="en-GB" altLang="en-US" sz="1600" dirty="0" smtClean="0">
                <a:solidFill>
                  <a:schemeClr val="bg2"/>
                </a:solidFill>
              </a:rPr>
              <a:t>September 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pitchFamily="112" charset="-18"/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pitchFamily="112" charset="-18"/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pitchFamily="112" charset="-18"/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pitchFamily="112" charset="-18"/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r>
              <a:rPr lang="en-GB" altLang="en-US"/>
              <a:t>Slide</a:t>
            </a:r>
            <a:r>
              <a:rPr lang="en-GB" altLang="en-US">
                <a:solidFill>
                  <a:schemeClr val="tx1"/>
                </a:solidFill>
              </a:rPr>
              <a:t> </a:t>
            </a:r>
            <a:fld id="{ABC14DEE-D2AC-4F3F-9598-B1C2B3A58EA0}" type="slidenum">
              <a:rPr lang="en-GB" altLang="en-US"/>
              <a:pPr/>
              <a:t>10</a:t>
            </a:fld>
            <a:endParaRPr lang="en-GB" altLang="en-US">
              <a:solidFill>
                <a:schemeClr val="tx1"/>
              </a:solidFill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0113" y="1484313"/>
            <a:ext cx="7481887" cy="46101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50000"/>
              </a:spcAft>
            </a:pPr>
            <a:r>
              <a:rPr lang="en-GB" altLang="en-US" dirty="0" smtClean="0"/>
              <a:t>Several NRENs decided to pool resources and operate common portal for personal certificates.</a:t>
            </a:r>
          </a:p>
          <a:p>
            <a:pPr eaLnBrk="1" hangingPunct="1">
              <a:spcBef>
                <a:spcPct val="0"/>
              </a:spcBef>
              <a:spcAft>
                <a:spcPct val="50000"/>
              </a:spcAft>
            </a:pPr>
            <a:r>
              <a:rPr lang="en-GB" altLang="en-US" dirty="0"/>
              <a:t>Utilises </a:t>
            </a:r>
            <a:r>
              <a:rPr lang="en-GB" altLang="en-US" dirty="0" smtClean="0"/>
              <a:t>mainly </a:t>
            </a:r>
            <a:r>
              <a:rPr lang="en-GB" altLang="en-US" dirty="0" err="1" smtClean="0"/>
              <a:t>Confusa</a:t>
            </a:r>
            <a:r>
              <a:rPr lang="en-GB" altLang="en-US" dirty="0" smtClean="0"/>
              <a:t> </a:t>
            </a:r>
            <a:r>
              <a:rPr lang="en-GB" altLang="en-US" dirty="0"/>
              <a:t>software </a:t>
            </a:r>
            <a:r>
              <a:rPr lang="en-GB" altLang="en-US" dirty="0" smtClean="0"/>
              <a:t>(for personal)</a:t>
            </a:r>
            <a:br>
              <a:rPr lang="en-GB" altLang="en-US" dirty="0" smtClean="0"/>
            </a:br>
            <a:r>
              <a:rPr lang="en-GB" altLang="en-US" dirty="0" smtClean="0"/>
              <a:t>and </a:t>
            </a:r>
            <a:r>
              <a:rPr lang="en-GB" altLang="en-US" dirty="0" err="1" smtClean="0"/>
              <a:t>Djangora</a:t>
            </a:r>
            <a:r>
              <a:rPr lang="en-GB" altLang="en-US" dirty="0" smtClean="0"/>
              <a:t> (for server)</a:t>
            </a:r>
          </a:p>
          <a:p>
            <a:pPr lvl="1" eaLnBrk="1" hangingPunct="1">
              <a:spcBef>
                <a:spcPct val="0"/>
              </a:spcBef>
              <a:spcAft>
                <a:spcPct val="50000"/>
              </a:spcAft>
            </a:pPr>
            <a:r>
              <a:rPr lang="en-GB" altLang="en-US" dirty="0" smtClean="0"/>
              <a:t>Hosted on resilient servers at Tilburg University under contract to TERENA</a:t>
            </a:r>
          </a:p>
          <a:p>
            <a:pPr lvl="1" eaLnBrk="1" hangingPunct="1">
              <a:spcBef>
                <a:spcPct val="0"/>
              </a:spcBef>
              <a:spcAft>
                <a:spcPct val="50000"/>
              </a:spcAft>
            </a:pPr>
            <a:r>
              <a:rPr lang="en-GB" altLang="en-US" dirty="0" smtClean="0"/>
              <a:t>Some NRENs use directly the </a:t>
            </a:r>
            <a:r>
              <a:rPr lang="en-GB" altLang="en-US" dirty="0" err="1" smtClean="0"/>
              <a:t>Comodo</a:t>
            </a:r>
            <a:r>
              <a:rPr lang="en-GB" altLang="en-US" dirty="0" smtClean="0"/>
              <a:t> portal … </a:t>
            </a:r>
            <a:br>
              <a:rPr lang="en-GB" altLang="en-US" dirty="0" smtClean="0"/>
            </a:br>
            <a:r>
              <a:rPr lang="en-GB" altLang="en-US" dirty="0" smtClean="0"/>
              <a:t>and sometimes show ‘interesting’ certs as a result </a:t>
            </a:r>
            <a:r>
              <a:rPr lang="en-GB" altLang="en-US" dirty="0" smtClean="0">
                <a:sym typeface="Wingdings" panose="05000000000000000000" pitchFamily="2" charset="2"/>
              </a:rPr>
              <a:t></a:t>
            </a:r>
            <a:endParaRPr lang="en-GB" altLang="en-US" dirty="0" smtClean="0"/>
          </a:p>
          <a:p>
            <a:pPr eaLnBrk="1" hangingPunct="1">
              <a:spcBef>
                <a:spcPct val="0"/>
              </a:spcBef>
              <a:spcAft>
                <a:spcPct val="50000"/>
              </a:spcAft>
            </a:pPr>
            <a:r>
              <a:rPr lang="en-GB" altLang="en-US" dirty="0" smtClean="0"/>
              <a:t>For personal certs</a:t>
            </a:r>
          </a:p>
          <a:p>
            <a:pPr lvl="1" eaLnBrk="1" hangingPunct="1">
              <a:spcBef>
                <a:spcPct val="0"/>
              </a:spcBef>
              <a:spcAft>
                <a:spcPct val="50000"/>
              </a:spcAft>
            </a:pPr>
            <a:r>
              <a:rPr lang="en-GB" altLang="en-US" dirty="0" smtClean="0"/>
              <a:t>Each NREN community needs to operate at least one </a:t>
            </a:r>
            <a:r>
              <a:rPr lang="en-GB" altLang="en-US" dirty="0" err="1" smtClean="0"/>
              <a:t>IdP</a:t>
            </a:r>
            <a:r>
              <a:rPr lang="en-GB" altLang="en-US" dirty="0" smtClean="0"/>
              <a:t>, but multiple IdPs are supported</a:t>
            </a:r>
            <a:endParaRPr lang="en-GB" altLang="en-US" dirty="0"/>
          </a:p>
          <a:p>
            <a:pPr lvl="1" eaLnBrk="1" hangingPunct="1">
              <a:spcBef>
                <a:spcPct val="0"/>
              </a:spcBef>
              <a:spcAft>
                <a:spcPct val="50000"/>
              </a:spcAft>
            </a:pPr>
            <a:r>
              <a:rPr lang="en-GB" altLang="en-US" dirty="0" smtClean="0"/>
              <a:t>Delivered </a:t>
            </a:r>
            <a:r>
              <a:rPr lang="en-GB" altLang="en-US" i="1" dirty="0" smtClean="0"/>
              <a:t>only</a:t>
            </a:r>
            <a:r>
              <a:rPr lang="en-GB" altLang="en-US" dirty="0" smtClean="0"/>
              <a:t> via federated mechanisms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title"/>
          </p:nvPr>
        </p:nvSpPr>
        <p:spPr>
          <a:xfrm>
            <a:off x="1258888" y="476250"/>
            <a:ext cx="6719887" cy="1143000"/>
          </a:xfrm>
          <a:noFill/>
        </p:spPr>
        <p:txBody>
          <a:bodyPr/>
          <a:lstStyle/>
          <a:p>
            <a:pPr algn="ctr" eaLnBrk="1" hangingPunct="1"/>
            <a:r>
              <a:rPr lang="en-GB" altLang="en-US" dirty="0" smtClean="0"/>
              <a:t>Current TCS delivery mechanisms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a new TCS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RfP</a:t>
            </a:r>
            <a:r>
              <a:rPr lang="en-US" dirty="0" smtClean="0"/>
              <a:t> process</a:t>
            </a:r>
          </a:p>
          <a:p>
            <a:pPr lvl="1"/>
            <a:r>
              <a:rPr lang="en-US" dirty="0" smtClean="0"/>
              <a:t>Initial market consultation to see is there was commercial interest in bidding on a future contract</a:t>
            </a:r>
          </a:p>
          <a:p>
            <a:pPr lvl="1"/>
            <a:r>
              <a:rPr lang="en-US" dirty="0" smtClean="0"/>
              <a:t>Made sure the requirements were ‘doable’</a:t>
            </a:r>
          </a:p>
          <a:p>
            <a:r>
              <a:rPr lang="en-US" dirty="0" err="1" smtClean="0"/>
              <a:t>RfP</a:t>
            </a:r>
            <a:r>
              <a:rPr lang="en-US" dirty="0" smtClean="0"/>
              <a:t> requirements</a:t>
            </a:r>
          </a:p>
          <a:p>
            <a:pPr lvl="1"/>
            <a:r>
              <a:rPr lang="en-US" dirty="0" smtClean="0"/>
              <a:t>Explicitly include the </a:t>
            </a:r>
            <a:r>
              <a:rPr lang="en-US" dirty="0" err="1" smtClean="0"/>
              <a:t>eScience</a:t>
            </a:r>
            <a:r>
              <a:rPr lang="en-US" dirty="0" smtClean="0"/>
              <a:t> &amp; IGTF needs</a:t>
            </a:r>
          </a:p>
          <a:p>
            <a:pPr lvl="1"/>
            <a:r>
              <a:rPr lang="en-US" dirty="0" smtClean="0"/>
              <a:t>Learn from previous experience </a:t>
            </a:r>
            <a:r>
              <a:rPr lang="en-US" dirty="0" smtClean="0"/>
              <a:t>and look forward to potential needs in the developing AAI space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Keep an option for specific trust anchor hosting (our thinking was for things like Robots, SLCS services, STS translator services, …)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</a:t>
            </a:r>
            <a:r>
              <a:rPr lang="en-GB" smtClean="0">
                <a:solidFill>
                  <a:schemeClr val="tx1"/>
                </a:solidFill>
              </a:rPr>
              <a:t> </a:t>
            </a:r>
            <a:fld id="{59774088-3964-4497-85EC-AD72B05F13B8}" type="slidenum">
              <a:rPr lang="en-GB" smtClean="0"/>
              <a:pPr>
                <a:defRPr/>
              </a:pPr>
              <a:t>11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95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TCS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CF3880"/>
                </a:solidFill>
              </a:rPr>
              <a:t>Make migration (also for </a:t>
            </a:r>
            <a:r>
              <a:rPr lang="en-US" dirty="0" err="1" smtClean="0">
                <a:solidFill>
                  <a:srgbClr val="CF3880"/>
                </a:solidFill>
              </a:rPr>
              <a:t>eScience</a:t>
            </a:r>
            <a:r>
              <a:rPr lang="en-US" dirty="0" smtClean="0">
                <a:solidFill>
                  <a:srgbClr val="CF3880"/>
                </a:solidFill>
              </a:rPr>
              <a:t>) easy</a:t>
            </a:r>
          </a:p>
          <a:p>
            <a:r>
              <a:rPr lang="en-US" dirty="0" smtClean="0"/>
              <a:t>Start early with pilots (about now)</a:t>
            </a:r>
          </a:p>
          <a:p>
            <a:r>
              <a:rPr lang="en-US" dirty="0" smtClean="0"/>
              <a:t>Transition period until June-2015</a:t>
            </a:r>
          </a:p>
          <a:p>
            <a:r>
              <a:rPr lang="en-US" dirty="0" smtClean="0"/>
              <a:t>Old certs remain valid for their entire ‘life time’ (including revocation capability)</a:t>
            </a:r>
          </a:p>
          <a:p>
            <a:r>
              <a:rPr lang="en-US" dirty="0" smtClean="0"/>
              <a:t>Same namespace for subjects (but new issuing intermediates)</a:t>
            </a:r>
          </a:p>
          <a:p>
            <a:r>
              <a:rPr lang="en-US" dirty="0" smtClean="0"/>
              <a:t>We get OV (and now also </a:t>
            </a:r>
            <a:r>
              <a:rPr lang="en-US" dirty="0" smtClean="0"/>
              <a:t>EV</a:t>
            </a:r>
            <a:r>
              <a:rPr lang="en-US" dirty="0" smtClean="0"/>
              <a:t>) </a:t>
            </a:r>
            <a:r>
              <a:rPr lang="en-US" dirty="0" smtClean="0"/>
              <a:t>certs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CF3880"/>
                </a:solidFill>
              </a:rPr>
              <a:t>Details to be worked out over the coming </a:t>
            </a:r>
            <a:r>
              <a:rPr lang="en-US" dirty="0" smtClean="0">
                <a:solidFill>
                  <a:srgbClr val="CF3880"/>
                </a:solidFill>
              </a:rPr>
              <a:t>months</a:t>
            </a:r>
            <a:endParaRPr lang="en-US" dirty="0" smtClean="0">
              <a:solidFill>
                <a:srgbClr val="CF388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</a:t>
            </a:r>
            <a:r>
              <a:rPr lang="en-GB" smtClean="0">
                <a:solidFill>
                  <a:schemeClr val="tx1"/>
                </a:solidFill>
              </a:rPr>
              <a:t> </a:t>
            </a:r>
            <a:fld id="{59774088-3964-4497-85EC-AD72B05F13B8}" type="slidenum">
              <a:rPr lang="en-GB" smtClean="0"/>
              <a:pPr>
                <a:defRPr/>
              </a:pPr>
              <a:t>12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22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TCS for </a:t>
            </a:r>
            <a:r>
              <a:rPr lang="en-US" dirty="0" err="1" smtClean="0"/>
              <a:t>eScience</a:t>
            </a:r>
            <a:r>
              <a:rPr lang="en-US" dirty="0" smtClean="0"/>
              <a:t> certs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340768"/>
            <a:ext cx="6858000" cy="475523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Attempting a ‘painless’ transition</a:t>
            </a:r>
          </a:p>
          <a:p>
            <a:endParaRPr lang="en-US" dirty="0" smtClean="0"/>
          </a:p>
          <a:p>
            <a:r>
              <a:rPr lang="en-US" dirty="0" smtClean="0"/>
              <a:t>keep the subject namespace (which is TERENA’s)</a:t>
            </a:r>
            <a:br>
              <a:rPr lang="en-US" dirty="0" smtClean="0"/>
            </a:br>
            <a:r>
              <a:rPr lang="en-US" sz="1600" b="1" dirty="0" smtClean="0">
                <a:solidFill>
                  <a:srgbClr val="CF3880"/>
                </a:solidFill>
              </a:rPr>
              <a:t>/DC=org/DC=</a:t>
            </a:r>
            <a:r>
              <a:rPr lang="en-US" sz="1600" b="1" dirty="0" err="1" smtClean="0">
                <a:solidFill>
                  <a:srgbClr val="CF3880"/>
                </a:solidFill>
              </a:rPr>
              <a:t>terena</a:t>
            </a:r>
            <a:r>
              <a:rPr lang="en-US" sz="1600" b="1" dirty="0" smtClean="0">
                <a:solidFill>
                  <a:srgbClr val="CF3880"/>
                </a:solidFill>
              </a:rPr>
              <a:t>/DC=</a:t>
            </a:r>
            <a:r>
              <a:rPr lang="en-US" sz="1600" b="1" dirty="0" err="1" smtClean="0">
                <a:solidFill>
                  <a:srgbClr val="CF3880"/>
                </a:solidFill>
              </a:rPr>
              <a:t>tcs</a:t>
            </a:r>
            <a:r>
              <a:rPr lang="en-US" sz="1600" b="1" dirty="0" smtClean="0">
                <a:solidFill>
                  <a:srgbClr val="CF3880"/>
                </a:solidFill>
              </a:rPr>
              <a:t>…</a:t>
            </a:r>
            <a:br>
              <a:rPr lang="en-US" sz="1600" b="1" dirty="0" smtClean="0">
                <a:solidFill>
                  <a:srgbClr val="CF3880"/>
                </a:solidFill>
              </a:rPr>
            </a:br>
            <a:r>
              <a:rPr lang="en-US" sz="1600" b="1" dirty="0" smtClean="0">
                <a:solidFill>
                  <a:srgbClr val="CF3880"/>
                </a:solidFill>
              </a:rPr>
              <a:t>	/C=XX/O=YY/CN=Given Surname </a:t>
            </a:r>
            <a:r>
              <a:rPr lang="en-US" sz="1600" b="1" i="1" dirty="0" err="1" smtClean="0">
                <a:solidFill>
                  <a:srgbClr val="CF3880"/>
                </a:solidFill>
              </a:rPr>
              <a:t>ePPN@ishID</a:t>
            </a:r>
            <a:endParaRPr lang="en-US" b="1" i="1" dirty="0" smtClean="0">
              <a:solidFill>
                <a:srgbClr val="CF388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intermediate and root CAs </a:t>
            </a:r>
            <a:r>
              <a:rPr lang="en-US" i="1" dirty="0" smtClean="0"/>
              <a:t>will</a:t>
            </a:r>
            <a:r>
              <a:rPr lang="en-US" dirty="0" smtClean="0"/>
              <a:t> change name, but services like VOMS can handle that</a:t>
            </a:r>
          </a:p>
          <a:p>
            <a:pPr lvl="1"/>
            <a:r>
              <a:rPr lang="en-US" dirty="0" smtClean="0"/>
              <a:t>Specific configuration hints will come through EGI</a:t>
            </a:r>
          </a:p>
          <a:p>
            <a:pPr lvl="1"/>
            <a:r>
              <a:rPr lang="en-US" dirty="0" smtClean="0"/>
              <a:t>It prevents the trouble that OSG had post-</a:t>
            </a:r>
            <a:r>
              <a:rPr lang="en-US" dirty="0" err="1" smtClean="0"/>
              <a:t>ESnet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both hierarchies will operate in parallel</a:t>
            </a:r>
          </a:p>
          <a:p>
            <a:pPr lvl="1"/>
            <a:r>
              <a:rPr lang="en-US" dirty="0" smtClean="0"/>
              <a:t>Mid-2016 the last ‘</a:t>
            </a:r>
            <a:r>
              <a:rPr lang="en-US" dirty="0" err="1" smtClean="0"/>
              <a:t>Comodo</a:t>
            </a:r>
            <a:r>
              <a:rPr lang="en-US" dirty="0" smtClean="0"/>
              <a:t> </a:t>
            </a:r>
            <a:r>
              <a:rPr lang="en-US" dirty="0" err="1" smtClean="0"/>
              <a:t>eScience</a:t>
            </a:r>
            <a:r>
              <a:rPr lang="en-US" dirty="0" smtClean="0"/>
              <a:t> TCS’ will expire</a:t>
            </a:r>
          </a:p>
          <a:p>
            <a:pPr lvl="1"/>
            <a:r>
              <a:rPr lang="en-US" dirty="0" smtClean="0"/>
              <a:t>non-</a:t>
            </a:r>
            <a:r>
              <a:rPr lang="en-US" dirty="0" err="1" smtClean="0"/>
              <a:t>eScience</a:t>
            </a:r>
            <a:r>
              <a:rPr lang="en-US" dirty="0" smtClean="0"/>
              <a:t> server SSL certs will take till 2018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</a:t>
            </a:r>
            <a:r>
              <a:rPr lang="en-GB" smtClean="0">
                <a:solidFill>
                  <a:schemeClr val="tx1"/>
                </a:solidFill>
              </a:rPr>
              <a:t> </a:t>
            </a:r>
            <a:fld id="{59774088-3964-4497-85EC-AD72B05F13B8}" type="slidenum">
              <a:rPr lang="en-GB" smtClean="0"/>
              <a:pPr>
                <a:defRPr/>
              </a:pPr>
              <a:t>13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57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while we’re at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eScience</a:t>
            </a:r>
            <a:r>
              <a:rPr lang="en-US" dirty="0"/>
              <a:t> trust anchor will </a:t>
            </a:r>
            <a:r>
              <a:rPr lang="en-US" i="1" dirty="0"/>
              <a:t>also </a:t>
            </a:r>
            <a:r>
              <a:rPr lang="en-US" dirty="0"/>
              <a:t>be publicly trusted </a:t>
            </a:r>
            <a:endParaRPr lang="en-US" dirty="0" smtClean="0"/>
          </a:p>
          <a:p>
            <a:pPr lvl="1"/>
            <a:r>
              <a:rPr lang="en-US" dirty="0" smtClean="0"/>
              <a:t>This is essential for portals that are user-facing</a:t>
            </a:r>
          </a:p>
          <a:p>
            <a:pPr lvl="1"/>
            <a:r>
              <a:rPr lang="en-US" dirty="0" smtClean="0"/>
              <a:t>Will pose some additional constraints on policy </a:t>
            </a:r>
            <a:br>
              <a:rPr lang="en-US" dirty="0" smtClean="0"/>
            </a:br>
            <a:r>
              <a:rPr lang="en-US" dirty="0" smtClean="0"/>
              <a:t>to comply with </a:t>
            </a:r>
            <a:r>
              <a:rPr lang="en-US" dirty="0" err="1" smtClean="0"/>
              <a:t>CABforum</a:t>
            </a:r>
            <a:r>
              <a:rPr lang="en-US" dirty="0" smtClean="0"/>
              <a:t> BR – but it’s worth it</a:t>
            </a:r>
          </a:p>
          <a:p>
            <a:pPr lvl="1"/>
            <a:r>
              <a:rPr lang="en-US" dirty="0" smtClean="0"/>
              <a:t>We do this today, so does not limit use cases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Move to SHA-2 for intermediates and EECs</a:t>
            </a:r>
          </a:p>
          <a:p>
            <a:pPr lvl="1"/>
            <a:r>
              <a:rPr lang="en-US" dirty="0" smtClean="0"/>
              <a:t>In line with MS, Google Chrome and FF decisions</a:t>
            </a:r>
            <a:br>
              <a:rPr lang="en-US" dirty="0" smtClean="0"/>
            </a:br>
            <a:r>
              <a:rPr lang="en-US" dirty="0" smtClean="0"/>
              <a:t>no new SHA-1 EECs from publicly trusted CAs past 2016 allowed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</a:t>
            </a:r>
            <a:r>
              <a:rPr lang="en-GB" smtClean="0">
                <a:solidFill>
                  <a:schemeClr val="tx1"/>
                </a:solidFill>
              </a:rPr>
              <a:t> </a:t>
            </a:r>
            <a:fld id="{59774088-3964-4497-85EC-AD72B05F13B8}" type="slidenum">
              <a:rPr lang="en-GB" smtClean="0"/>
              <a:pPr>
                <a:defRPr/>
              </a:pPr>
              <a:t>14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32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</a:t>
            </a:r>
            <a:r>
              <a:rPr lang="en-US" b="1" dirty="0" smtClean="0"/>
              <a:t>will</a:t>
            </a:r>
            <a:r>
              <a:rPr lang="en-US" dirty="0" smtClean="0"/>
              <a:t> </a:t>
            </a:r>
            <a:r>
              <a:rPr lang="en-US" dirty="0"/>
              <a:t>need a revision to the CP/CPS </a:t>
            </a:r>
          </a:p>
          <a:p>
            <a:pPr lvl="1"/>
            <a:r>
              <a:rPr lang="en-US" dirty="0"/>
              <a:t>aiming for January 2015 presentation</a:t>
            </a:r>
          </a:p>
          <a:p>
            <a:pPr lvl="1"/>
            <a:r>
              <a:rPr lang="en-US" dirty="0"/>
              <a:t>it remains the same CA </a:t>
            </a:r>
            <a:r>
              <a:rPr lang="en-US" dirty="0" err="1"/>
              <a:t>organisation</a:t>
            </a:r>
            <a:r>
              <a:rPr lang="en-US" dirty="0"/>
              <a:t> (TERENA) so we consider this an </a:t>
            </a:r>
            <a:r>
              <a:rPr lang="en-US" dirty="0" smtClean="0"/>
              <a:t>update</a:t>
            </a:r>
          </a:p>
          <a:p>
            <a:r>
              <a:rPr lang="en-US" dirty="0" smtClean="0"/>
              <a:t>Two options</a:t>
            </a:r>
          </a:p>
          <a:p>
            <a:pPr lvl="1"/>
            <a:r>
              <a:rPr lang="en-US" dirty="0" smtClean="0"/>
              <a:t>Align TCS CP/CPS with </a:t>
            </a:r>
            <a:r>
              <a:rPr lang="en-US" dirty="0" smtClean="0"/>
              <a:t>supplier CP</a:t>
            </a:r>
            <a:endParaRPr lang="en-US" dirty="0" smtClean="0"/>
          </a:p>
          <a:p>
            <a:pPr lvl="1"/>
            <a:r>
              <a:rPr lang="en-US" dirty="0" smtClean="0"/>
              <a:t>Extract registration practices and naming from current TCS CP/CPS and append to </a:t>
            </a:r>
            <a:r>
              <a:rPr lang="en-US" dirty="0" smtClean="0"/>
              <a:t>supplier CP/CPS </a:t>
            </a:r>
            <a:r>
              <a:rPr lang="en-US" dirty="0" smtClean="0"/>
              <a:t>(‘RPS model’)</a:t>
            </a:r>
          </a:p>
          <a:p>
            <a:r>
              <a:rPr lang="en-US" dirty="0" smtClean="0"/>
              <a:t>Keeping in mind</a:t>
            </a:r>
          </a:p>
          <a:p>
            <a:pPr lvl="1"/>
            <a:r>
              <a:rPr lang="en-US" dirty="0" err="1" smtClean="0"/>
              <a:t>eScience</a:t>
            </a:r>
            <a:r>
              <a:rPr lang="en-US" dirty="0" smtClean="0"/>
              <a:t> namespace to stay with TERENA</a:t>
            </a:r>
          </a:p>
          <a:p>
            <a:pPr lvl="1"/>
            <a:r>
              <a:rPr lang="en-US" dirty="0" smtClean="0"/>
              <a:t>leverage the public trust expertise from </a:t>
            </a:r>
            <a:r>
              <a:rPr lang="en-US" dirty="0" smtClean="0"/>
              <a:t>supplier</a:t>
            </a:r>
            <a:endParaRPr lang="en-US" dirty="0" smtClean="0"/>
          </a:p>
          <a:p>
            <a:pPr lvl="1"/>
            <a:r>
              <a:rPr lang="en-US" dirty="0" smtClean="0"/>
              <a:t>don’t inadvertently shift a lot of audit requirements onto the NRENs or institutions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</a:t>
            </a:r>
            <a:r>
              <a:rPr lang="en-GB" smtClean="0">
                <a:solidFill>
                  <a:schemeClr val="tx1"/>
                </a:solidFill>
              </a:rPr>
              <a:t> </a:t>
            </a:r>
            <a:fld id="{59774088-3964-4497-85EC-AD72B05F13B8}" type="slidenum">
              <a:rPr lang="en-GB" smtClean="0"/>
              <a:pPr>
                <a:defRPr/>
              </a:pPr>
              <a:t>15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6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After presentation in January</a:t>
            </a:r>
          </a:p>
          <a:p>
            <a:r>
              <a:rPr lang="en-US" dirty="0" smtClean="0"/>
              <a:t>Security/operational audit has already been done</a:t>
            </a:r>
          </a:p>
          <a:p>
            <a:pPr lvl="1"/>
            <a:r>
              <a:rPr lang="en-US" dirty="0" err="1" smtClean="0"/>
              <a:t>DigiCertAssuredIDRootCA</a:t>
            </a:r>
            <a:r>
              <a:rPr lang="en-US" dirty="0" smtClean="0"/>
              <a:t>-Root is already in</a:t>
            </a:r>
          </a:p>
          <a:p>
            <a:pPr lvl="1"/>
            <a:r>
              <a:rPr lang="en-US" dirty="0" smtClean="0"/>
              <a:t>Plenty of external auditing done</a:t>
            </a:r>
          </a:p>
          <a:p>
            <a:r>
              <a:rPr lang="en-US" dirty="0" smtClean="0"/>
              <a:t>PMA to endorse the updates to the CP/CPS or RPS</a:t>
            </a:r>
          </a:p>
          <a:p>
            <a:r>
              <a:rPr lang="en-US" dirty="0" smtClean="0"/>
              <a:t>Introduce new intermediate trust anchors</a:t>
            </a:r>
          </a:p>
          <a:p>
            <a:pPr lvl="1"/>
            <a:r>
              <a:rPr lang="en-US" dirty="0"/>
              <a:t>Additional namespace </a:t>
            </a:r>
            <a:r>
              <a:rPr lang="en-US" dirty="0" smtClean="0"/>
              <a:t>for </a:t>
            </a:r>
            <a:r>
              <a:rPr lang="en-US" dirty="0" err="1" smtClean="0"/>
              <a:t>DigiCertAssuredIDRoot</a:t>
            </a:r>
            <a:endParaRPr lang="en-US" dirty="0" smtClean="0"/>
          </a:p>
          <a:p>
            <a:pPr lvl="1"/>
            <a:r>
              <a:rPr lang="en-US" dirty="0" smtClean="0"/>
              <a:t>New intermediates</a:t>
            </a:r>
          </a:p>
          <a:p>
            <a:r>
              <a:rPr lang="en-US" dirty="0" smtClean="0"/>
              <a:t>Fully operational early 2015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Testing is going to start soon!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</a:t>
            </a:r>
            <a:r>
              <a:rPr lang="en-GB" smtClean="0">
                <a:solidFill>
                  <a:schemeClr val="tx1"/>
                </a:solidFill>
              </a:rPr>
              <a:t> </a:t>
            </a:r>
            <a:fld id="{59774088-3964-4497-85EC-AD72B05F13B8}" type="slidenum">
              <a:rPr lang="en-GB" smtClean="0"/>
              <a:pPr>
                <a:defRPr/>
              </a:pPr>
              <a:t>16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08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SCS,TCS,TCS-II – the ten year road to simple unlimited certificates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 in 2004 </a:t>
            </a:r>
            <a:r>
              <a:rPr lang="en-GB" dirty="0"/>
              <a:t>m</a:t>
            </a:r>
            <a:r>
              <a:rPr lang="en-GB" altLang="en-US" dirty="0" smtClean="0"/>
              <a:t>any NRENs had set-up a CA - but these certificates issued were not trusted by web browsers (the </a:t>
            </a:r>
            <a:r>
              <a:rPr lang="en-GB" altLang="en-US" dirty="0" smtClean="0">
                <a:latin typeface="Arial" charset="0"/>
              </a:rPr>
              <a:t>‘</a:t>
            </a:r>
            <a:r>
              <a:rPr lang="en-GB" altLang="en-US" dirty="0" smtClean="0"/>
              <a:t>pop-up</a:t>
            </a:r>
            <a:r>
              <a:rPr lang="en-GB" altLang="en-US" dirty="0" smtClean="0">
                <a:latin typeface="Arial" charset="0"/>
              </a:rPr>
              <a:t>’</a:t>
            </a:r>
            <a:r>
              <a:rPr lang="en-GB" altLang="en-US" dirty="0" smtClean="0"/>
              <a:t> problem)</a:t>
            </a:r>
          </a:p>
          <a:p>
            <a:r>
              <a:rPr lang="en-GB" dirty="0" smtClean="0"/>
              <a:t>Buying large numbers of certs one-by-one is slow, tedious, and expensive – so leads to people inventing ‘self-signed’ certs or leaving services insecure (web logins, </a:t>
            </a:r>
            <a:r>
              <a:rPr lang="en-GB" dirty="0" err="1" smtClean="0"/>
              <a:t>imap</a:t>
            </a:r>
            <a:r>
              <a:rPr lang="en-GB" dirty="0" smtClean="0"/>
              <a:t>, radius, …)</a:t>
            </a:r>
          </a:p>
          <a:p>
            <a:endParaRPr lang="en-GB" dirty="0"/>
          </a:p>
          <a:p>
            <a:r>
              <a:rPr lang="en-GB" dirty="0" smtClean="0"/>
              <a:t>So why not leverage the combined power of many to make a simple and affordable service – </a:t>
            </a:r>
            <a:br>
              <a:rPr lang="en-GB" dirty="0" smtClean="0"/>
            </a:br>
            <a:r>
              <a:rPr lang="en-GB" dirty="0" smtClean="0"/>
              <a:t>which is what Jan Meijer started at a TF-AACE meeting in 2004!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</a:t>
            </a:r>
            <a:r>
              <a:rPr lang="en-GB" smtClean="0">
                <a:solidFill>
                  <a:schemeClr val="tx1"/>
                </a:solidFill>
              </a:rPr>
              <a:t> </a:t>
            </a:r>
            <a:fld id="{59774088-3964-4497-85EC-AD72B05F13B8}" type="slidenum">
              <a:rPr lang="en-GB" smtClean="0"/>
              <a:pPr>
                <a:defRPr/>
              </a:pPr>
              <a:t>2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68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long (but rather successful) road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</a:t>
            </a:r>
            <a:r>
              <a:rPr lang="en-GB" smtClean="0">
                <a:solidFill>
                  <a:schemeClr val="tx1"/>
                </a:solidFill>
              </a:rPr>
              <a:t> </a:t>
            </a:r>
            <a:fld id="{59774088-3964-4497-85EC-AD72B05F13B8}" type="slidenum">
              <a:rPr lang="en-GB" smtClean="0"/>
              <a:pPr>
                <a:defRPr/>
              </a:pPr>
              <a:t>3</a:t>
            </a:fld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10" name="Diagram group"/>
          <p:cNvGrpSpPr/>
          <p:nvPr/>
        </p:nvGrpSpPr>
        <p:grpSpPr>
          <a:xfrm>
            <a:off x="204888" y="4957995"/>
            <a:ext cx="8559537" cy="349368"/>
            <a:chOff x="4707" y="2282951"/>
            <a:chExt cx="8559537" cy="349368"/>
          </a:xfrm>
          <a:scene3d>
            <a:camera prst="isometricOffAxis2Left" zoom="95000"/>
            <a:lightRig rig="flat" dir="t"/>
          </a:scene3d>
        </p:grpSpPr>
        <p:grpSp>
          <p:nvGrpSpPr>
            <p:cNvPr id="11" name="Group 10"/>
            <p:cNvGrpSpPr/>
            <p:nvPr/>
          </p:nvGrpSpPr>
          <p:grpSpPr>
            <a:xfrm>
              <a:off x="4707" y="2282951"/>
              <a:ext cx="873422" cy="349368"/>
              <a:chOff x="4707" y="2282951"/>
              <a:chExt cx="873422" cy="349368"/>
            </a:xfrm>
          </p:grpSpPr>
          <p:sp>
            <p:nvSpPr>
              <p:cNvPr id="45" name="Pentagon 44"/>
              <p:cNvSpPr/>
              <p:nvPr/>
            </p:nvSpPr>
            <p:spPr>
              <a:xfrm>
                <a:off x="4707" y="2282951"/>
                <a:ext cx="873422" cy="349368"/>
              </a:xfrm>
              <a:prstGeom prst="homePlate">
                <a:avLst/>
              </a:prstGeom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6" name="Pentagon 4"/>
              <p:cNvSpPr/>
              <p:nvPr/>
            </p:nvSpPr>
            <p:spPr>
              <a:xfrm>
                <a:off x="4707" y="2282951"/>
                <a:ext cx="786080" cy="34936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9342" tIns="34671" rIns="17336" bIns="34671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00" kern="1200" dirty="0" smtClean="0"/>
                  <a:t>2004</a:t>
                </a:r>
                <a:endParaRPr lang="en-US" sz="1300" kern="1200" dirty="0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703444" y="2282951"/>
              <a:ext cx="873422" cy="349368"/>
              <a:chOff x="703444" y="2282951"/>
              <a:chExt cx="873422" cy="349368"/>
            </a:xfrm>
          </p:grpSpPr>
          <p:sp>
            <p:nvSpPr>
              <p:cNvPr id="43" name="Chevron 42"/>
              <p:cNvSpPr/>
              <p:nvPr/>
            </p:nvSpPr>
            <p:spPr>
              <a:xfrm>
                <a:off x="703444" y="2282951"/>
                <a:ext cx="873422" cy="349368"/>
              </a:xfrm>
              <a:prstGeom prst="chevron">
                <a:avLst/>
              </a:prstGeom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296093"/>
                  <a:satOff val="1018"/>
                  <a:lumOff val="-4884"/>
                  <a:alphaOff val="0"/>
                </a:schemeClr>
              </a:fillRef>
              <a:effectRef idx="0">
                <a:schemeClr val="accent5">
                  <a:hueOff val="296093"/>
                  <a:satOff val="1018"/>
                  <a:lumOff val="-4884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4" name="Chevron 6"/>
              <p:cNvSpPr/>
              <p:nvPr/>
            </p:nvSpPr>
            <p:spPr>
              <a:xfrm>
                <a:off x="878128" y="2282951"/>
                <a:ext cx="524054" cy="34936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2007" tIns="34671" rIns="17336" bIns="34671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00" kern="1200" dirty="0" smtClean="0"/>
                  <a:t>2005</a:t>
                </a:r>
                <a:endParaRPr lang="en-US" sz="1300" kern="1200" dirty="0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1402182" y="2282951"/>
              <a:ext cx="873422" cy="349368"/>
              <a:chOff x="1402182" y="2282951"/>
              <a:chExt cx="873422" cy="349368"/>
            </a:xfrm>
          </p:grpSpPr>
          <p:sp>
            <p:nvSpPr>
              <p:cNvPr id="41" name="Chevron 40"/>
              <p:cNvSpPr/>
              <p:nvPr/>
            </p:nvSpPr>
            <p:spPr>
              <a:xfrm>
                <a:off x="1402182" y="2282951"/>
                <a:ext cx="873422" cy="349368"/>
              </a:xfrm>
              <a:prstGeom prst="chevron">
                <a:avLst/>
              </a:prstGeom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592187"/>
                  <a:satOff val="2036"/>
                  <a:lumOff val="-9768"/>
                  <a:alphaOff val="0"/>
                </a:schemeClr>
              </a:fillRef>
              <a:effectRef idx="0">
                <a:schemeClr val="accent5">
                  <a:hueOff val="592187"/>
                  <a:satOff val="2036"/>
                  <a:lumOff val="-9768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2" name="Chevron 8"/>
              <p:cNvSpPr/>
              <p:nvPr/>
            </p:nvSpPr>
            <p:spPr>
              <a:xfrm>
                <a:off x="1576866" y="2282951"/>
                <a:ext cx="524054" cy="34936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2007" tIns="34671" rIns="17336" bIns="34671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00" kern="1200" dirty="0" smtClean="0"/>
                  <a:t>2006</a:t>
                </a:r>
                <a:endParaRPr lang="en-US" sz="1300" kern="1200" dirty="0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2100920" y="2282951"/>
              <a:ext cx="873422" cy="349368"/>
              <a:chOff x="2100920" y="2282951"/>
              <a:chExt cx="873422" cy="349368"/>
            </a:xfrm>
          </p:grpSpPr>
          <p:sp>
            <p:nvSpPr>
              <p:cNvPr id="39" name="Chevron 38"/>
              <p:cNvSpPr/>
              <p:nvPr/>
            </p:nvSpPr>
            <p:spPr>
              <a:xfrm>
                <a:off x="2100920" y="2282951"/>
                <a:ext cx="873422" cy="349368"/>
              </a:xfrm>
              <a:prstGeom prst="chevron">
                <a:avLst/>
              </a:prstGeom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888280"/>
                  <a:satOff val="3053"/>
                  <a:lumOff val="-14653"/>
                  <a:alphaOff val="0"/>
                </a:schemeClr>
              </a:fillRef>
              <a:effectRef idx="0">
                <a:schemeClr val="accent5">
                  <a:hueOff val="888280"/>
                  <a:satOff val="3053"/>
                  <a:lumOff val="-14653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0" name="Chevron 10"/>
              <p:cNvSpPr/>
              <p:nvPr/>
            </p:nvSpPr>
            <p:spPr>
              <a:xfrm>
                <a:off x="2275604" y="2282951"/>
                <a:ext cx="524054" cy="34936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2007" tIns="34671" rIns="17336" bIns="34671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00" kern="1200" dirty="0" smtClean="0"/>
                  <a:t>2007</a:t>
                </a:r>
                <a:endParaRPr lang="en-US" sz="1300" kern="1200" dirty="0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2799658" y="2282951"/>
              <a:ext cx="873422" cy="349368"/>
              <a:chOff x="2799658" y="2282951"/>
              <a:chExt cx="873422" cy="349368"/>
            </a:xfrm>
          </p:grpSpPr>
          <p:sp>
            <p:nvSpPr>
              <p:cNvPr id="37" name="Chevron 36"/>
              <p:cNvSpPr/>
              <p:nvPr/>
            </p:nvSpPr>
            <p:spPr>
              <a:xfrm>
                <a:off x="2799658" y="2282951"/>
                <a:ext cx="873422" cy="349368"/>
              </a:xfrm>
              <a:prstGeom prst="chevron">
                <a:avLst/>
              </a:prstGeom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1184373"/>
                  <a:satOff val="4071"/>
                  <a:lumOff val="-19537"/>
                  <a:alphaOff val="0"/>
                </a:schemeClr>
              </a:fillRef>
              <a:effectRef idx="0">
                <a:schemeClr val="accent5">
                  <a:hueOff val="1184373"/>
                  <a:satOff val="4071"/>
                  <a:lumOff val="-19537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8" name="Chevron 12"/>
              <p:cNvSpPr/>
              <p:nvPr/>
            </p:nvSpPr>
            <p:spPr>
              <a:xfrm>
                <a:off x="2974342" y="2282951"/>
                <a:ext cx="524054" cy="34936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2007" tIns="34671" rIns="17336" bIns="34671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00" kern="1200" dirty="0" smtClean="0"/>
                  <a:t>2008</a:t>
                </a:r>
                <a:endParaRPr lang="en-US" sz="1300" kern="1200" dirty="0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3498395" y="2282951"/>
              <a:ext cx="873422" cy="349368"/>
              <a:chOff x="3498395" y="2282951"/>
              <a:chExt cx="873422" cy="349368"/>
            </a:xfrm>
          </p:grpSpPr>
          <p:sp>
            <p:nvSpPr>
              <p:cNvPr id="35" name="Chevron 34"/>
              <p:cNvSpPr/>
              <p:nvPr/>
            </p:nvSpPr>
            <p:spPr>
              <a:xfrm>
                <a:off x="3498395" y="2282951"/>
                <a:ext cx="873422" cy="349368"/>
              </a:xfrm>
              <a:prstGeom prst="chevron">
                <a:avLst/>
              </a:prstGeom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1480466"/>
                  <a:satOff val="5089"/>
                  <a:lumOff val="-24421"/>
                  <a:alphaOff val="0"/>
                </a:schemeClr>
              </a:fillRef>
              <a:effectRef idx="0">
                <a:schemeClr val="accent5">
                  <a:hueOff val="1480466"/>
                  <a:satOff val="5089"/>
                  <a:lumOff val="-24421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6" name="Chevron 14"/>
              <p:cNvSpPr/>
              <p:nvPr/>
            </p:nvSpPr>
            <p:spPr>
              <a:xfrm>
                <a:off x="3673079" y="2282951"/>
                <a:ext cx="524054" cy="34936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2007" tIns="34671" rIns="17336" bIns="34671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00" kern="1200" dirty="0" smtClean="0"/>
                  <a:t>2009</a:t>
                </a:r>
                <a:endParaRPr lang="en-US" sz="1300" kern="1200" dirty="0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4197133" y="2282951"/>
              <a:ext cx="873422" cy="349368"/>
              <a:chOff x="4197133" y="2282951"/>
              <a:chExt cx="873422" cy="349368"/>
            </a:xfrm>
          </p:grpSpPr>
          <p:sp>
            <p:nvSpPr>
              <p:cNvPr id="33" name="Chevron 32"/>
              <p:cNvSpPr/>
              <p:nvPr/>
            </p:nvSpPr>
            <p:spPr>
              <a:xfrm>
                <a:off x="4197133" y="2282951"/>
                <a:ext cx="873422" cy="349368"/>
              </a:xfrm>
              <a:prstGeom prst="chevron">
                <a:avLst/>
              </a:prstGeom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1776560"/>
                  <a:satOff val="6107"/>
                  <a:lumOff val="-29305"/>
                  <a:alphaOff val="0"/>
                </a:schemeClr>
              </a:fillRef>
              <a:effectRef idx="0">
                <a:schemeClr val="accent5">
                  <a:hueOff val="1776560"/>
                  <a:satOff val="6107"/>
                  <a:lumOff val="-29305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4" name="Chevron 16"/>
              <p:cNvSpPr/>
              <p:nvPr/>
            </p:nvSpPr>
            <p:spPr>
              <a:xfrm>
                <a:off x="4371817" y="2282951"/>
                <a:ext cx="524054" cy="34936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2007" tIns="34671" rIns="17336" bIns="34671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00" kern="1200" dirty="0" smtClean="0"/>
                  <a:t>2010</a:t>
                </a:r>
                <a:endParaRPr lang="en-US" sz="1300" kern="1200" dirty="0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4895871" y="2282951"/>
              <a:ext cx="873422" cy="349368"/>
              <a:chOff x="4895871" y="2282951"/>
              <a:chExt cx="873422" cy="349368"/>
            </a:xfrm>
          </p:grpSpPr>
          <p:sp>
            <p:nvSpPr>
              <p:cNvPr id="31" name="Chevron 30"/>
              <p:cNvSpPr/>
              <p:nvPr/>
            </p:nvSpPr>
            <p:spPr>
              <a:xfrm>
                <a:off x="4895871" y="2282951"/>
                <a:ext cx="873422" cy="349368"/>
              </a:xfrm>
              <a:prstGeom prst="chevron">
                <a:avLst/>
              </a:prstGeom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2072653"/>
                  <a:satOff val="7125"/>
                  <a:lumOff val="-34189"/>
                  <a:alphaOff val="0"/>
                </a:schemeClr>
              </a:fillRef>
              <a:effectRef idx="0">
                <a:schemeClr val="accent5">
                  <a:hueOff val="2072653"/>
                  <a:satOff val="7125"/>
                  <a:lumOff val="-34189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2" name="Chevron 18"/>
              <p:cNvSpPr/>
              <p:nvPr/>
            </p:nvSpPr>
            <p:spPr>
              <a:xfrm>
                <a:off x="5070555" y="2282951"/>
                <a:ext cx="524054" cy="34936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2007" tIns="34671" rIns="17336" bIns="34671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00" kern="1200" dirty="0" smtClean="0"/>
                  <a:t>2011</a:t>
                </a:r>
                <a:endParaRPr lang="en-US" sz="1300" kern="1200" dirty="0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5594609" y="2282951"/>
              <a:ext cx="873422" cy="349368"/>
              <a:chOff x="5594609" y="2282951"/>
              <a:chExt cx="873422" cy="349368"/>
            </a:xfrm>
          </p:grpSpPr>
          <p:sp>
            <p:nvSpPr>
              <p:cNvPr id="29" name="Chevron 28"/>
              <p:cNvSpPr/>
              <p:nvPr/>
            </p:nvSpPr>
            <p:spPr>
              <a:xfrm>
                <a:off x="5594609" y="2282951"/>
                <a:ext cx="873422" cy="349368"/>
              </a:xfrm>
              <a:prstGeom prst="chevron">
                <a:avLst/>
              </a:prstGeom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2368746"/>
                  <a:satOff val="8143"/>
                  <a:lumOff val="-39073"/>
                  <a:alphaOff val="0"/>
                </a:schemeClr>
              </a:fillRef>
              <a:effectRef idx="0">
                <a:schemeClr val="accent5">
                  <a:hueOff val="2368746"/>
                  <a:satOff val="8143"/>
                  <a:lumOff val="-39073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0" name="Chevron 20"/>
              <p:cNvSpPr/>
              <p:nvPr/>
            </p:nvSpPr>
            <p:spPr>
              <a:xfrm>
                <a:off x="5769293" y="2282951"/>
                <a:ext cx="524054" cy="34936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2007" tIns="34671" rIns="17336" bIns="34671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00" kern="1200" dirty="0" smtClean="0"/>
                  <a:t>2012</a:t>
                </a:r>
                <a:endParaRPr lang="en-US" sz="1300" kern="1200" dirty="0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6293347" y="2282951"/>
              <a:ext cx="873422" cy="349368"/>
              <a:chOff x="6293347" y="2282951"/>
              <a:chExt cx="873422" cy="349368"/>
            </a:xfrm>
          </p:grpSpPr>
          <p:sp>
            <p:nvSpPr>
              <p:cNvPr id="27" name="Chevron 26"/>
              <p:cNvSpPr/>
              <p:nvPr/>
            </p:nvSpPr>
            <p:spPr>
              <a:xfrm>
                <a:off x="6293347" y="2282951"/>
                <a:ext cx="873422" cy="349368"/>
              </a:xfrm>
              <a:prstGeom prst="chevron">
                <a:avLst/>
              </a:prstGeom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2664839"/>
                  <a:satOff val="9160"/>
                  <a:lumOff val="-43958"/>
                  <a:alphaOff val="0"/>
                </a:schemeClr>
              </a:fillRef>
              <a:effectRef idx="0">
                <a:schemeClr val="accent5">
                  <a:hueOff val="2664839"/>
                  <a:satOff val="9160"/>
                  <a:lumOff val="-43958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8" name="Chevron 22"/>
              <p:cNvSpPr/>
              <p:nvPr/>
            </p:nvSpPr>
            <p:spPr>
              <a:xfrm>
                <a:off x="6468031" y="2282951"/>
                <a:ext cx="524054" cy="34936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2007" tIns="34671" rIns="17336" bIns="34671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00" kern="1200" dirty="0" smtClean="0"/>
                  <a:t>2013</a:t>
                </a:r>
                <a:endParaRPr lang="en-US" sz="1300" kern="1200" dirty="0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6992084" y="2282951"/>
              <a:ext cx="873422" cy="349368"/>
              <a:chOff x="6992084" y="2282951"/>
              <a:chExt cx="873422" cy="349368"/>
            </a:xfrm>
          </p:grpSpPr>
          <p:sp>
            <p:nvSpPr>
              <p:cNvPr id="25" name="Chevron 24"/>
              <p:cNvSpPr/>
              <p:nvPr/>
            </p:nvSpPr>
            <p:spPr>
              <a:xfrm>
                <a:off x="6992084" y="2282951"/>
                <a:ext cx="873422" cy="349368"/>
              </a:xfrm>
              <a:prstGeom prst="chevron">
                <a:avLst/>
              </a:prstGeom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2960933"/>
                  <a:satOff val="10178"/>
                  <a:lumOff val="-48842"/>
                  <a:alphaOff val="0"/>
                </a:schemeClr>
              </a:fillRef>
              <a:effectRef idx="0">
                <a:schemeClr val="accent5">
                  <a:hueOff val="2960933"/>
                  <a:satOff val="10178"/>
                  <a:lumOff val="-48842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6" name="Chevron 24"/>
              <p:cNvSpPr/>
              <p:nvPr/>
            </p:nvSpPr>
            <p:spPr>
              <a:xfrm>
                <a:off x="7166768" y="2282951"/>
                <a:ext cx="524054" cy="34936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2007" tIns="34671" rIns="17336" bIns="34671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00" kern="1200" dirty="0" smtClean="0"/>
                  <a:t>2014</a:t>
                </a:r>
                <a:endParaRPr lang="en-US" sz="1300" kern="1200" dirty="0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690822" y="2282951"/>
              <a:ext cx="873422" cy="349368"/>
              <a:chOff x="7690822" y="2282951"/>
              <a:chExt cx="873422" cy="349368"/>
            </a:xfrm>
          </p:grpSpPr>
          <p:sp>
            <p:nvSpPr>
              <p:cNvPr id="23" name="Chevron 22"/>
              <p:cNvSpPr/>
              <p:nvPr/>
            </p:nvSpPr>
            <p:spPr>
              <a:xfrm>
                <a:off x="7690822" y="2282951"/>
                <a:ext cx="873422" cy="349368"/>
              </a:xfrm>
              <a:prstGeom prst="chevron">
                <a:avLst/>
              </a:prstGeom>
              <a:sp3d extrusionH="381000" contourW="38100" prstMaterial="matte">
                <a:contourClr>
                  <a:schemeClr val="lt1"/>
                </a:contourClr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3257026"/>
                  <a:satOff val="11196"/>
                  <a:lumOff val="-53726"/>
                  <a:alphaOff val="0"/>
                </a:schemeClr>
              </a:fillRef>
              <a:effectRef idx="0">
                <a:schemeClr val="accent5">
                  <a:hueOff val="3257026"/>
                  <a:satOff val="11196"/>
                  <a:lumOff val="-53726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4" name="Chevron 26"/>
              <p:cNvSpPr/>
              <p:nvPr/>
            </p:nvSpPr>
            <p:spPr>
              <a:xfrm>
                <a:off x="7865506" y="2282951"/>
                <a:ext cx="524054" cy="34936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2007" tIns="34671" rIns="17336" bIns="34671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00" kern="1200" dirty="0" smtClean="0"/>
                  <a:t>2015</a:t>
                </a:r>
                <a:endParaRPr lang="en-US" sz="1300" kern="1200" dirty="0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990968" y="3406412"/>
            <a:ext cx="635110" cy="864096"/>
            <a:chOff x="990968" y="4221088"/>
            <a:chExt cx="635110" cy="864096"/>
          </a:xfrm>
        </p:grpSpPr>
        <p:sp>
          <p:nvSpPr>
            <p:cNvPr id="50" name="TextBox 49"/>
            <p:cNvSpPr txBox="1"/>
            <p:nvPr/>
          </p:nvSpPr>
          <p:spPr>
            <a:xfrm>
              <a:off x="990968" y="4221088"/>
              <a:ext cx="635110" cy="323486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IDEA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cxnSp>
          <p:nvCxnSpPr>
            <p:cNvPr id="52" name="Straight Connector 51"/>
            <p:cNvCxnSpPr/>
            <p:nvPr/>
          </p:nvCxnSpPr>
          <p:spPr bwMode="auto">
            <a:xfrm>
              <a:off x="990968" y="4221088"/>
              <a:ext cx="0" cy="864096"/>
            </a:xfrm>
            <a:prstGeom prst="line">
              <a:avLst/>
            </a:prstGeom>
            <a:noFill/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5" name="Group 54"/>
          <p:cNvGrpSpPr/>
          <p:nvPr/>
        </p:nvGrpSpPr>
        <p:grpSpPr>
          <a:xfrm>
            <a:off x="1626077" y="3552389"/>
            <a:ext cx="497875" cy="864096"/>
            <a:chOff x="1221946" y="4329650"/>
            <a:chExt cx="573434" cy="864096"/>
          </a:xfrm>
        </p:grpSpPr>
        <p:sp>
          <p:nvSpPr>
            <p:cNvPr id="53" name="TextBox 52"/>
            <p:cNvSpPr txBox="1"/>
            <p:nvPr/>
          </p:nvSpPr>
          <p:spPr>
            <a:xfrm flipH="1">
              <a:off x="1221946" y="4329650"/>
              <a:ext cx="573208" cy="350865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rgbClr val="002060"/>
                  </a:solidFill>
                </a:rPr>
                <a:t>CfP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 bwMode="auto">
            <a:xfrm>
              <a:off x="1795380" y="4329650"/>
              <a:ext cx="0" cy="864096"/>
            </a:xfrm>
            <a:prstGeom prst="line">
              <a:avLst/>
            </a:prstGeom>
            <a:noFill/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7" name="Group 56"/>
          <p:cNvGrpSpPr/>
          <p:nvPr/>
        </p:nvGrpSpPr>
        <p:grpSpPr>
          <a:xfrm>
            <a:off x="2301101" y="2486074"/>
            <a:ext cx="1595309" cy="1984105"/>
            <a:chOff x="1665991" y="4329650"/>
            <a:chExt cx="1595309" cy="864096"/>
          </a:xfrm>
        </p:grpSpPr>
        <p:sp>
          <p:nvSpPr>
            <p:cNvPr id="58" name="TextBox 57"/>
            <p:cNvSpPr txBox="1"/>
            <p:nvPr/>
          </p:nvSpPr>
          <p:spPr>
            <a:xfrm>
              <a:off x="1665991" y="4329650"/>
              <a:ext cx="1595309" cy="265398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2060"/>
                  </a:solidFill>
                </a:rPr>
                <a:t>c</a:t>
              </a:r>
              <a:r>
                <a:rPr lang="en-US" dirty="0" smtClean="0">
                  <a:solidFill>
                    <a:srgbClr val="002060"/>
                  </a:solidFill>
                </a:rPr>
                <a:t>ontract signed</a:t>
              </a:r>
              <a:br>
                <a:rPr lang="en-US" dirty="0" smtClean="0">
                  <a:solidFill>
                    <a:srgbClr val="002060"/>
                  </a:solidFill>
                </a:rPr>
              </a:br>
              <a:r>
                <a:rPr lang="en-US" dirty="0" smtClean="0">
                  <a:solidFill>
                    <a:srgbClr val="002060"/>
                  </a:solidFill>
                </a:rPr>
                <a:t>with </a:t>
              </a:r>
              <a:r>
                <a:rPr lang="en-US" dirty="0" err="1" smtClean="0">
                  <a:solidFill>
                    <a:srgbClr val="002060"/>
                  </a:solidFill>
                </a:rPr>
                <a:t>GlobalSign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cxnSp>
          <p:nvCxnSpPr>
            <p:cNvPr id="59" name="Straight Connector 58"/>
            <p:cNvCxnSpPr/>
            <p:nvPr/>
          </p:nvCxnSpPr>
          <p:spPr bwMode="auto">
            <a:xfrm>
              <a:off x="1665991" y="4329650"/>
              <a:ext cx="0" cy="864096"/>
            </a:xfrm>
            <a:prstGeom prst="line">
              <a:avLst/>
            </a:prstGeom>
            <a:noFill/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0" name="Group 59"/>
          <p:cNvGrpSpPr/>
          <p:nvPr/>
        </p:nvGrpSpPr>
        <p:grpSpPr>
          <a:xfrm>
            <a:off x="2376868" y="3208401"/>
            <a:ext cx="1316386" cy="1272409"/>
            <a:chOff x="1665991" y="4329650"/>
            <a:chExt cx="1316386" cy="864096"/>
          </a:xfrm>
        </p:grpSpPr>
        <p:sp>
          <p:nvSpPr>
            <p:cNvPr id="61" name="TextBox 60"/>
            <p:cNvSpPr txBox="1"/>
            <p:nvPr/>
          </p:nvSpPr>
          <p:spPr>
            <a:xfrm>
              <a:off x="1665991" y="4329650"/>
              <a:ext cx="1316386" cy="219680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Start of </a:t>
              </a:r>
              <a:r>
                <a:rPr lang="en-US" b="1" dirty="0" smtClean="0">
                  <a:solidFill>
                    <a:srgbClr val="002060"/>
                  </a:solidFill>
                </a:rPr>
                <a:t>SCS</a:t>
              </a:r>
              <a:endParaRPr lang="en-US" b="1" dirty="0">
                <a:solidFill>
                  <a:srgbClr val="002060"/>
                </a:solidFill>
              </a:endParaRPr>
            </a:p>
          </p:txBody>
        </p:sp>
        <p:cxnSp>
          <p:nvCxnSpPr>
            <p:cNvPr id="62" name="Straight Connector 61"/>
            <p:cNvCxnSpPr/>
            <p:nvPr/>
          </p:nvCxnSpPr>
          <p:spPr bwMode="auto">
            <a:xfrm>
              <a:off x="1665991" y="4329650"/>
              <a:ext cx="0" cy="864096"/>
            </a:xfrm>
            <a:prstGeom prst="line">
              <a:avLst/>
            </a:prstGeom>
            <a:noFill/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3" name="Group 62"/>
          <p:cNvGrpSpPr/>
          <p:nvPr/>
        </p:nvGrpSpPr>
        <p:grpSpPr>
          <a:xfrm>
            <a:off x="2833328" y="3759353"/>
            <a:ext cx="1010277" cy="786159"/>
            <a:chOff x="1665991" y="4329650"/>
            <a:chExt cx="1010277" cy="864096"/>
          </a:xfrm>
        </p:grpSpPr>
        <p:sp>
          <p:nvSpPr>
            <p:cNvPr id="64" name="TextBox 63"/>
            <p:cNvSpPr txBox="1"/>
            <p:nvPr/>
          </p:nvSpPr>
          <p:spPr>
            <a:xfrm>
              <a:off x="1665991" y="4329650"/>
              <a:ext cx="1010277" cy="639718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Contract </a:t>
              </a:r>
              <a:br>
                <a:rPr lang="en-US" dirty="0" smtClean="0">
                  <a:solidFill>
                    <a:srgbClr val="002060"/>
                  </a:solidFill>
                </a:rPr>
              </a:br>
              <a:r>
                <a:rPr lang="en-US" dirty="0" smtClean="0">
                  <a:solidFill>
                    <a:srgbClr val="002060"/>
                  </a:solidFill>
                </a:rPr>
                <a:t>renewed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cxnSp>
          <p:nvCxnSpPr>
            <p:cNvPr id="65" name="Straight Connector 64"/>
            <p:cNvCxnSpPr/>
            <p:nvPr/>
          </p:nvCxnSpPr>
          <p:spPr bwMode="auto">
            <a:xfrm>
              <a:off x="1665991" y="4329650"/>
              <a:ext cx="0" cy="864096"/>
            </a:xfrm>
            <a:prstGeom prst="line">
              <a:avLst/>
            </a:prstGeom>
            <a:noFill/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0" name="Group 69"/>
          <p:cNvGrpSpPr/>
          <p:nvPr/>
        </p:nvGrpSpPr>
        <p:grpSpPr>
          <a:xfrm>
            <a:off x="3426053" y="1340768"/>
            <a:ext cx="497875" cy="3361511"/>
            <a:chOff x="3347864" y="2060848"/>
            <a:chExt cx="497875" cy="3361511"/>
          </a:xfrm>
        </p:grpSpPr>
        <p:sp>
          <p:nvSpPr>
            <p:cNvPr id="67" name="TextBox 66"/>
            <p:cNvSpPr txBox="1"/>
            <p:nvPr/>
          </p:nvSpPr>
          <p:spPr>
            <a:xfrm flipH="1">
              <a:off x="3347864" y="2060848"/>
              <a:ext cx="497679" cy="582019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2</a:t>
              </a:r>
              <a:r>
                <a:rPr lang="en-US" baseline="30000" dirty="0" smtClean="0">
                  <a:solidFill>
                    <a:srgbClr val="002060"/>
                  </a:solidFill>
                </a:rPr>
                <a:t>nd</a:t>
              </a:r>
              <a:r>
                <a:rPr lang="en-US" dirty="0" smtClean="0">
                  <a:solidFill>
                    <a:srgbClr val="002060"/>
                  </a:solidFill>
                </a:rPr>
                <a:t> </a:t>
              </a:r>
              <a:r>
                <a:rPr lang="en-US" dirty="0" err="1" smtClean="0">
                  <a:solidFill>
                    <a:srgbClr val="002060"/>
                  </a:solidFill>
                </a:rPr>
                <a:t>CfP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 bwMode="auto">
            <a:xfrm>
              <a:off x="3845739" y="2060848"/>
              <a:ext cx="0" cy="3361511"/>
            </a:xfrm>
            <a:prstGeom prst="line">
              <a:avLst/>
            </a:prstGeom>
            <a:noFill/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1" name="Group 70"/>
          <p:cNvGrpSpPr/>
          <p:nvPr/>
        </p:nvGrpSpPr>
        <p:grpSpPr>
          <a:xfrm>
            <a:off x="4199481" y="2757866"/>
            <a:ext cx="1566519" cy="1984105"/>
            <a:chOff x="1665991" y="4329650"/>
            <a:chExt cx="1566519" cy="864096"/>
          </a:xfrm>
        </p:grpSpPr>
        <p:sp>
          <p:nvSpPr>
            <p:cNvPr id="72" name="TextBox 71"/>
            <p:cNvSpPr txBox="1"/>
            <p:nvPr/>
          </p:nvSpPr>
          <p:spPr>
            <a:xfrm>
              <a:off x="1665991" y="4329650"/>
              <a:ext cx="1566519" cy="253475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2060"/>
                  </a:solidFill>
                </a:rPr>
                <a:t>c</a:t>
              </a:r>
              <a:r>
                <a:rPr lang="en-US" dirty="0" smtClean="0">
                  <a:solidFill>
                    <a:srgbClr val="002060"/>
                  </a:solidFill>
                </a:rPr>
                <a:t>ontract signed</a:t>
              </a:r>
              <a:br>
                <a:rPr lang="en-US" dirty="0" smtClean="0">
                  <a:solidFill>
                    <a:srgbClr val="002060"/>
                  </a:solidFill>
                </a:rPr>
              </a:br>
              <a:r>
                <a:rPr lang="en-US" dirty="0" smtClean="0">
                  <a:solidFill>
                    <a:srgbClr val="002060"/>
                  </a:solidFill>
                </a:rPr>
                <a:t>with </a:t>
              </a:r>
              <a:r>
                <a:rPr lang="en-US" dirty="0" err="1" smtClean="0">
                  <a:solidFill>
                    <a:srgbClr val="002060"/>
                  </a:solidFill>
                </a:rPr>
                <a:t>Comodo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cxnSp>
          <p:nvCxnSpPr>
            <p:cNvPr id="73" name="Straight Connector 72"/>
            <p:cNvCxnSpPr/>
            <p:nvPr/>
          </p:nvCxnSpPr>
          <p:spPr bwMode="auto">
            <a:xfrm>
              <a:off x="1665991" y="4329650"/>
              <a:ext cx="0" cy="864096"/>
            </a:xfrm>
            <a:prstGeom prst="line">
              <a:avLst/>
            </a:prstGeom>
            <a:noFill/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4" name="Group 73"/>
          <p:cNvGrpSpPr/>
          <p:nvPr/>
        </p:nvGrpSpPr>
        <p:grpSpPr>
          <a:xfrm>
            <a:off x="4403274" y="3501775"/>
            <a:ext cx="1309974" cy="1272409"/>
            <a:chOff x="1665991" y="4329650"/>
            <a:chExt cx="1309974" cy="864096"/>
          </a:xfrm>
        </p:grpSpPr>
        <p:sp>
          <p:nvSpPr>
            <p:cNvPr id="75" name="TextBox 74"/>
            <p:cNvSpPr txBox="1"/>
            <p:nvPr/>
          </p:nvSpPr>
          <p:spPr>
            <a:xfrm>
              <a:off x="1665991" y="4329650"/>
              <a:ext cx="1309974" cy="219680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Start of </a:t>
              </a:r>
              <a:r>
                <a:rPr lang="en-US" b="1" dirty="0" smtClean="0">
                  <a:solidFill>
                    <a:srgbClr val="002060"/>
                  </a:solidFill>
                </a:rPr>
                <a:t>TCS</a:t>
              </a:r>
              <a:endParaRPr lang="en-US" b="1" dirty="0">
                <a:solidFill>
                  <a:srgbClr val="002060"/>
                </a:solidFill>
              </a:endParaRPr>
            </a:p>
          </p:txBody>
        </p:sp>
        <p:cxnSp>
          <p:nvCxnSpPr>
            <p:cNvPr id="76" name="Straight Connector 75"/>
            <p:cNvCxnSpPr/>
            <p:nvPr/>
          </p:nvCxnSpPr>
          <p:spPr bwMode="auto">
            <a:xfrm>
              <a:off x="1665991" y="4329650"/>
              <a:ext cx="0" cy="864096"/>
            </a:xfrm>
            <a:prstGeom prst="line">
              <a:avLst/>
            </a:prstGeom>
            <a:noFill/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7" name="Group 76"/>
          <p:cNvGrpSpPr/>
          <p:nvPr/>
        </p:nvGrpSpPr>
        <p:grpSpPr>
          <a:xfrm>
            <a:off x="4638874" y="3919020"/>
            <a:ext cx="1075936" cy="921544"/>
            <a:chOff x="1665991" y="4329650"/>
            <a:chExt cx="1075936" cy="864096"/>
          </a:xfrm>
        </p:grpSpPr>
        <p:sp>
          <p:nvSpPr>
            <p:cNvPr id="78" name="TextBox 77"/>
            <p:cNvSpPr txBox="1"/>
            <p:nvPr/>
          </p:nvSpPr>
          <p:spPr>
            <a:xfrm>
              <a:off x="1665991" y="4329650"/>
              <a:ext cx="1075936" cy="571409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Start </a:t>
              </a:r>
              <a:r>
                <a:rPr lang="en-US" b="1" dirty="0" smtClean="0">
                  <a:solidFill>
                    <a:srgbClr val="002060"/>
                  </a:solidFill>
                </a:rPr>
                <a:t>TCS</a:t>
              </a:r>
            </a:p>
            <a:p>
              <a:r>
                <a:rPr lang="en-US" b="1" dirty="0" err="1" smtClean="0">
                  <a:solidFill>
                    <a:srgbClr val="002060"/>
                  </a:solidFill>
                </a:rPr>
                <a:t>eScience</a:t>
              </a:r>
              <a:endParaRPr lang="en-US" b="1" dirty="0">
                <a:solidFill>
                  <a:srgbClr val="002060"/>
                </a:solidFill>
              </a:endParaRPr>
            </a:p>
          </p:txBody>
        </p:sp>
        <p:cxnSp>
          <p:nvCxnSpPr>
            <p:cNvPr id="79" name="Straight Connector 78"/>
            <p:cNvCxnSpPr/>
            <p:nvPr/>
          </p:nvCxnSpPr>
          <p:spPr bwMode="auto">
            <a:xfrm>
              <a:off x="1665991" y="4329650"/>
              <a:ext cx="0" cy="864096"/>
            </a:xfrm>
            <a:prstGeom prst="line">
              <a:avLst/>
            </a:prstGeom>
            <a:noFill/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0" name="Group 79"/>
          <p:cNvGrpSpPr/>
          <p:nvPr/>
        </p:nvGrpSpPr>
        <p:grpSpPr>
          <a:xfrm flipH="1" flipV="1">
            <a:off x="3471960" y="5417992"/>
            <a:ext cx="1192955" cy="819320"/>
            <a:chOff x="1672559" y="4329650"/>
            <a:chExt cx="997135" cy="864096"/>
          </a:xfrm>
        </p:grpSpPr>
        <p:sp>
          <p:nvSpPr>
            <p:cNvPr id="81" name="TextBox 80"/>
            <p:cNvSpPr txBox="1"/>
            <p:nvPr/>
          </p:nvSpPr>
          <p:spPr>
            <a:xfrm rot="10800000">
              <a:off x="1672559" y="4329651"/>
              <a:ext cx="997135" cy="370040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End of SCS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cxnSp>
          <p:nvCxnSpPr>
            <p:cNvPr id="82" name="Straight Connector 81"/>
            <p:cNvCxnSpPr/>
            <p:nvPr/>
          </p:nvCxnSpPr>
          <p:spPr bwMode="auto">
            <a:xfrm>
              <a:off x="1672580" y="4329650"/>
              <a:ext cx="0" cy="864096"/>
            </a:xfrm>
            <a:prstGeom prst="line">
              <a:avLst/>
            </a:prstGeom>
            <a:noFill/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3" name="Group 82"/>
          <p:cNvGrpSpPr/>
          <p:nvPr/>
        </p:nvGrpSpPr>
        <p:grpSpPr>
          <a:xfrm>
            <a:off x="6159221" y="4270508"/>
            <a:ext cx="1010277" cy="786159"/>
            <a:chOff x="1665991" y="4329650"/>
            <a:chExt cx="1010277" cy="864096"/>
          </a:xfrm>
        </p:grpSpPr>
        <p:sp>
          <p:nvSpPr>
            <p:cNvPr id="84" name="TextBox 83"/>
            <p:cNvSpPr txBox="1"/>
            <p:nvPr/>
          </p:nvSpPr>
          <p:spPr>
            <a:xfrm>
              <a:off x="1665991" y="4329650"/>
              <a:ext cx="1010277" cy="639718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Contract </a:t>
              </a:r>
              <a:br>
                <a:rPr lang="en-US" dirty="0" smtClean="0">
                  <a:solidFill>
                    <a:srgbClr val="002060"/>
                  </a:solidFill>
                </a:rPr>
              </a:br>
              <a:r>
                <a:rPr lang="en-US" dirty="0" smtClean="0">
                  <a:solidFill>
                    <a:srgbClr val="002060"/>
                  </a:solidFill>
                </a:rPr>
                <a:t>renewed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cxnSp>
          <p:nvCxnSpPr>
            <p:cNvPr id="85" name="Straight Connector 84"/>
            <p:cNvCxnSpPr/>
            <p:nvPr/>
          </p:nvCxnSpPr>
          <p:spPr bwMode="auto">
            <a:xfrm>
              <a:off x="1665991" y="4329650"/>
              <a:ext cx="0" cy="864096"/>
            </a:xfrm>
            <a:prstGeom prst="line">
              <a:avLst/>
            </a:prstGeom>
            <a:noFill/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6" name="Group 85"/>
          <p:cNvGrpSpPr/>
          <p:nvPr/>
        </p:nvGrpSpPr>
        <p:grpSpPr>
          <a:xfrm>
            <a:off x="6706995" y="3568155"/>
            <a:ext cx="497875" cy="1664989"/>
            <a:chOff x="3347864" y="2060848"/>
            <a:chExt cx="497875" cy="3361511"/>
          </a:xfrm>
          <a:solidFill>
            <a:srgbClr val="92D050"/>
          </a:solidFill>
        </p:grpSpPr>
        <p:sp>
          <p:nvSpPr>
            <p:cNvPr id="87" name="TextBox 86"/>
            <p:cNvSpPr txBox="1"/>
            <p:nvPr/>
          </p:nvSpPr>
          <p:spPr>
            <a:xfrm flipH="1">
              <a:off x="3347864" y="2060848"/>
              <a:ext cx="497679" cy="1175061"/>
            </a:xfrm>
            <a:prstGeom prst="rect">
              <a:avLst/>
            </a:prstGeom>
            <a:grpFill/>
            <a:ln>
              <a:solidFill>
                <a:srgbClr val="8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3</a:t>
              </a:r>
              <a:r>
                <a:rPr lang="en-US" baseline="30000" dirty="0" smtClean="0">
                  <a:solidFill>
                    <a:srgbClr val="002060"/>
                  </a:solidFill>
                </a:rPr>
                <a:t>rd</a:t>
              </a:r>
              <a:r>
                <a:rPr lang="en-US" dirty="0" smtClean="0">
                  <a:solidFill>
                    <a:srgbClr val="002060"/>
                  </a:solidFill>
                </a:rPr>
                <a:t> </a:t>
              </a:r>
              <a:r>
                <a:rPr lang="en-US" dirty="0" err="1" smtClean="0">
                  <a:solidFill>
                    <a:srgbClr val="002060"/>
                  </a:solidFill>
                </a:rPr>
                <a:t>CfP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cxnSp>
          <p:nvCxnSpPr>
            <p:cNvPr id="88" name="Straight Connector 87"/>
            <p:cNvCxnSpPr/>
            <p:nvPr/>
          </p:nvCxnSpPr>
          <p:spPr bwMode="auto">
            <a:xfrm>
              <a:off x="3845739" y="2060848"/>
              <a:ext cx="0" cy="3361511"/>
            </a:xfrm>
            <a:prstGeom prst="line">
              <a:avLst/>
            </a:prstGeom>
            <a:grpFill/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9" name="Group 88"/>
          <p:cNvGrpSpPr/>
          <p:nvPr/>
        </p:nvGrpSpPr>
        <p:grpSpPr>
          <a:xfrm flipH="1">
            <a:off x="5603701" y="2077067"/>
            <a:ext cx="1779654" cy="3172902"/>
            <a:chOff x="1115391" y="4324221"/>
            <a:chExt cx="2117119" cy="864096"/>
          </a:xfrm>
          <a:solidFill>
            <a:srgbClr val="92D050"/>
          </a:solidFill>
        </p:grpSpPr>
        <p:sp>
          <p:nvSpPr>
            <p:cNvPr id="90" name="TextBox 89"/>
            <p:cNvSpPr txBox="1"/>
            <p:nvPr/>
          </p:nvSpPr>
          <p:spPr>
            <a:xfrm>
              <a:off x="1115391" y="4325356"/>
              <a:ext cx="2117119" cy="165961"/>
            </a:xfrm>
            <a:prstGeom prst="rect">
              <a:avLst/>
            </a:prstGeom>
            <a:grpFill/>
            <a:ln>
              <a:solidFill>
                <a:srgbClr val="8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002060"/>
                  </a:solidFill>
                </a:rPr>
                <a:t>DigiCert</a:t>
              </a:r>
              <a:r>
                <a:rPr lang="en-US" dirty="0" smtClean="0">
                  <a:solidFill>
                    <a:srgbClr val="002060"/>
                  </a:solidFill>
                </a:rPr>
                <a:t> selected </a:t>
              </a:r>
              <a:br>
                <a:rPr lang="en-US" dirty="0" smtClean="0">
                  <a:solidFill>
                    <a:srgbClr val="002060"/>
                  </a:solidFill>
                </a:rPr>
              </a:br>
              <a:r>
                <a:rPr lang="en-US" dirty="0" smtClean="0">
                  <a:solidFill>
                    <a:srgbClr val="002060"/>
                  </a:solidFill>
                </a:rPr>
                <a:t>as TCS partner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cxnSp>
          <p:nvCxnSpPr>
            <p:cNvPr id="91" name="Straight Connector 90"/>
            <p:cNvCxnSpPr/>
            <p:nvPr/>
          </p:nvCxnSpPr>
          <p:spPr bwMode="auto">
            <a:xfrm>
              <a:off x="1115391" y="4324221"/>
              <a:ext cx="0" cy="864096"/>
            </a:xfrm>
            <a:prstGeom prst="line">
              <a:avLst/>
            </a:prstGeom>
            <a:grpFill/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92" name="Group 91"/>
          <p:cNvGrpSpPr/>
          <p:nvPr/>
        </p:nvGrpSpPr>
        <p:grpSpPr>
          <a:xfrm>
            <a:off x="7454451" y="3985726"/>
            <a:ext cx="1048685" cy="1272409"/>
            <a:chOff x="1665991" y="4329650"/>
            <a:chExt cx="1048685" cy="864096"/>
          </a:xfrm>
        </p:grpSpPr>
        <p:sp>
          <p:nvSpPr>
            <p:cNvPr id="93" name="TextBox 92"/>
            <p:cNvSpPr txBox="1"/>
            <p:nvPr/>
          </p:nvSpPr>
          <p:spPr>
            <a:xfrm>
              <a:off x="1665991" y="4329650"/>
              <a:ext cx="1048685" cy="39525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8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Start of </a:t>
              </a:r>
              <a:br>
                <a:rPr lang="en-US" dirty="0" smtClean="0">
                  <a:solidFill>
                    <a:srgbClr val="002060"/>
                  </a:solidFill>
                </a:rPr>
              </a:br>
              <a:r>
                <a:rPr lang="en-US" b="1" dirty="0" smtClean="0">
                  <a:solidFill>
                    <a:srgbClr val="002060"/>
                  </a:solidFill>
                </a:rPr>
                <a:t>new TCS</a:t>
              </a:r>
              <a:endParaRPr lang="en-US" b="1" dirty="0">
                <a:solidFill>
                  <a:srgbClr val="002060"/>
                </a:solidFill>
              </a:endParaRPr>
            </a:p>
          </p:txBody>
        </p:sp>
        <p:cxnSp>
          <p:nvCxnSpPr>
            <p:cNvPr id="94" name="Straight Connector 93"/>
            <p:cNvCxnSpPr/>
            <p:nvPr/>
          </p:nvCxnSpPr>
          <p:spPr bwMode="auto">
            <a:xfrm>
              <a:off x="1665991" y="4329650"/>
              <a:ext cx="0" cy="864096"/>
            </a:xfrm>
            <a:prstGeom prst="line">
              <a:avLst/>
            </a:prstGeom>
            <a:noFill/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95" name="Group 94"/>
          <p:cNvGrpSpPr/>
          <p:nvPr/>
        </p:nvGrpSpPr>
        <p:grpSpPr>
          <a:xfrm flipH="1" flipV="1">
            <a:off x="5969476" y="5733254"/>
            <a:ext cx="1796480" cy="948586"/>
            <a:chOff x="1672579" y="4193320"/>
            <a:chExt cx="1501595" cy="1000426"/>
          </a:xfrm>
        </p:grpSpPr>
        <p:sp>
          <p:nvSpPr>
            <p:cNvPr id="96" name="TextBox 95"/>
            <p:cNvSpPr txBox="1"/>
            <p:nvPr/>
          </p:nvSpPr>
          <p:spPr>
            <a:xfrm rot="10800000">
              <a:off x="1672579" y="4193320"/>
              <a:ext cx="1501595" cy="642701"/>
            </a:xfrm>
            <a:prstGeom prst="rect">
              <a:avLst/>
            </a:prstGeom>
            <a:noFill/>
            <a:ln>
              <a:solidFill>
                <a:srgbClr val="800000"/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>
                  <a:solidFill>
                    <a:srgbClr val="002060"/>
                  </a:solidFill>
                </a:rPr>
                <a:t>End of </a:t>
              </a:r>
              <a:r>
                <a:rPr lang="en-US" dirty="0" err="1" smtClean="0">
                  <a:solidFill>
                    <a:srgbClr val="002060"/>
                  </a:solidFill>
                </a:rPr>
                <a:t>Comodo</a:t>
              </a:r>
              <a:r>
                <a:rPr lang="en-US" dirty="0" smtClean="0">
                  <a:solidFill>
                    <a:srgbClr val="002060"/>
                  </a:solidFill>
                </a:rPr>
                <a:t> </a:t>
              </a:r>
              <a:br>
                <a:rPr lang="en-US" dirty="0" smtClean="0">
                  <a:solidFill>
                    <a:srgbClr val="002060"/>
                  </a:solidFill>
                </a:rPr>
              </a:br>
              <a:r>
                <a:rPr lang="en-US" dirty="0" smtClean="0">
                  <a:solidFill>
                    <a:srgbClr val="002060"/>
                  </a:solidFill>
                </a:rPr>
                <a:t>TCS service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cxnSp>
          <p:nvCxnSpPr>
            <p:cNvPr id="97" name="Straight Connector 96"/>
            <p:cNvCxnSpPr/>
            <p:nvPr/>
          </p:nvCxnSpPr>
          <p:spPr bwMode="auto">
            <a:xfrm>
              <a:off x="1672580" y="4329650"/>
              <a:ext cx="0" cy="864096"/>
            </a:xfrm>
            <a:prstGeom prst="line">
              <a:avLst/>
            </a:prstGeom>
            <a:noFill/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59429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pitchFamily="112" charset="-18"/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pitchFamily="112" charset="-18"/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pitchFamily="112" charset="-18"/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pitchFamily="112" charset="-18"/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r>
              <a:rPr lang="en-GB" altLang="en-US"/>
              <a:t>Slide</a:t>
            </a:r>
            <a:r>
              <a:rPr lang="en-GB" altLang="en-US">
                <a:solidFill>
                  <a:schemeClr val="tx1"/>
                </a:solidFill>
              </a:rPr>
              <a:t> </a:t>
            </a:r>
            <a:fld id="{4D678584-D55B-41B0-82C5-1235BDC92160}" type="slidenum">
              <a:rPr lang="en-GB" altLang="en-US"/>
              <a:pPr/>
              <a:t>4</a:t>
            </a:fld>
            <a:endParaRPr lang="en-GB" altLang="en-US">
              <a:solidFill>
                <a:schemeClr val="tx1"/>
              </a:solidFill>
            </a:endParaRPr>
          </a:p>
        </p:txBody>
      </p:sp>
      <p:graphicFrame>
        <p:nvGraphicFramePr>
          <p:cNvPr id="48901" name="Group 179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030966366"/>
              </p:ext>
            </p:extLst>
          </p:nvPr>
        </p:nvGraphicFramePr>
        <p:xfrm>
          <a:off x="1403350" y="1628775"/>
          <a:ext cx="7200900" cy="3951530"/>
        </p:xfrm>
        <a:graphic>
          <a:graphicData uri="http://schemas.openxmlformats.org/drawingml/2006/table">
            <a:tbl>
              <a:tblPr/>
              <a:tblGrid>
                <a:gridCol w="1368425"/>
                <a:gridCol w="439738"/>
                <a:gridCol w="596900"/>
                <a:gridCol w="598487"/>
                <a:gridCol w="596900"/>
                <a:gridCol w="1368425"/>
                <a:gridCol w="439738"/>
                <a:gridCol w="596900"/>
                <a:gridCol w="598487"/>
                <a:gridCol w="596900"/>
              </a:tblGrid>
              <a:tr h="314274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NREN/Country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S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P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C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NREN/Country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S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P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C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7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ACOnet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AT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LITNET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LT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181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BELNET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BE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UoM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MT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7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CARNet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HR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SURFnet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NL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7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Cyprus 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CY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UNINETT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NO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7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CESNET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CZ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PSNC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PL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7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UNI•C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DK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FCCN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PT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7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FUNET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FI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RoEduNet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RO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44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RENATER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FR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AMRES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RS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7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GRNET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GR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ARNES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SI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5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HUNGARNET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HU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RedIRIS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ES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29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HEAnet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IE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SUNET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SE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29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GARR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IT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JANET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UK 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7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IUCC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IL</a:t>
                      </a: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EENET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EE 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Arial" charset="0"/>
                          <a:sym typeface="Wingdings 2" pitchFamily="18" charset="2"/>
                        </a:rPr>
                        <a:t>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pitchFamily="34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312" name="Rectangle 1798"/>
          <p:cNvSpPr>
            <a:spLocks noGrp="1" noChangeArrowheads="1"/>
          </p:cNvSpPr>
          <p:nvPr>
            <p:ph type="title"/>
          </p:nvPr>
        </p:nvSpPr>
        <p:spPr>
          <a:xfrm>
            <a:off x="1331913" y="476250"/>
            <a:ext cx="7050087" cy="1143000"/>
          </a:xfrm>
        </p:spPr>
        <p:txBody>
          <a:bodyPr/>
          <a:lstStyle/>
          <a:p>
            <a:pPr algn="ctr" eaLnBrk="1" hangingPunct="1"/>
            <a:r>
              <a:rPr lang="en-GB" altLang="en-US" dirty="0" smtClean="0"/>
              <a:t>Participants today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pitchFamily="112" charset="-18"/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pitchFamily="112" charset="-18"/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pitchFamily="112" charset="-18"/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pitchFamily="112" charset="-18"/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r>
              <a:rPr lang="en-GB" altLang="en-US"/>
              <a:t>Slide</a:t>
            </a:r>
            <a:r>
              <a:rPr lang="en-GB" altLang="en-US">
                <a:solidFill>
                  <a:schemeClr val="tx1"/>
                </a:solidFill>
              </a:rPr>
              <a:t> </a:t>
            </a:r>
            <a:fld id="{5E75E914-8F4B-42FB-8DF3-E361A5FAAE5D}" type="slidenum">
              <a:rPr lang="en-GB" altLang="en-US"/>
              <a:pPr/>
              <a:t>5</a:t>
            </a:fld>
            <a:endParaRPr lang="en-GB" altLang="en-US">
              <a:solidFill>
                <a:schemeClr val="tx1"/>
              </a:solidFill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0113" y="1484313"/>
            <a:ext cx="7481887" cy="46101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50000"/>
              </a:spcAft>
            </a:pPr>
            <a:r>
              <a:rPr lang="en-GB" altLang="en-US" dirty="0" smtClean="0"/>
              <a:t>Five types of certificate available:</a:t>
            </a:r>
          </a:p>
          <a:p>
            <a:pPr lvl="1" eaLnBrk="1" hangingPunct="1">
              <a:spcBef>
                <a:spcPct val="0"/>
              </a:spcBef>
            </a:pPr>
            <a:r>
              <a:rPr lang="en-GB" altLang="en-US" dirty="0" smtClean="0"/>
              <a:t>Server Certificate - for authenticating servers and establishing secure sessions with end clients. </a:t>
            </a:r>
          </a:p>
          <a:p>
            <a:pPr lvl="1" eaLnBrk="1" hangingPunct="1"/>
            <a:r>
              <a:rPr lang="en-GB" altLang="en-US" dirty="0" smtClean="0"/>
              <a:t>e-Science Server Certificate - for authenticating Grid hosts and services. These are IGTF compliant.</a:t>
            </a:r>
          </a:p>
          <a:p>
            <a:pPr lvl="1" eaLnBrk="1" hangingPunct="1"/>
            <a:r>
              <a:rPr lang="en-GB" altLang="en-US" dirty="0" smtClean="0"/>
              <a:t>Personal Certificate - for identifying individual users and securing e-mail communications. </a:t>
            </a:r>
          </a:p>
          <a:p>
            <a:pPr lvl="1" eaLnBrk="1" hangingPunct="1"/>
            <a:r>
              <a:rPr lang="en-GB" altLang="en-US" dirty="0" smtClean="0"/>
              <a:t>e-Science Personal Certificate - for identifying individual users accessing Grid services. These are IGTF compliant.</a:t>
            </a:r>
          </a:p>
          <a:p>
            <a:pPr lvl="1" eaLnBrk="1" hangingPunct="1"/>
            <a:r>
              <a:rPr lang="en-GB" altLang="en-US" dirty="0" smtClean="0"/>
              <a:t>Code-signing Certificates - for authenticating software distributed over the Internet.</a:t>
            </a:r>
          </a:p>
          <a:p>
            <a:pPr lvl="1" eaLnBrk="1" hangingPunct="1">
              <a:buFont typeface="Helvetica CE" pitchFamily="112" charset="-18"/>
              <a:buNone/>
            </a:pPr>
            <a:endParaRPr lang="en-GB" altLang="en-US" dirty="0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title"/>
          </p:nvPr>
        </p:nvSpPr>
        <p:spPr>
          <a:xfrm>
            <a:off x="1258888" y="476250"/>
            <a:ext cx="6719887" cy="1143000"/>
          </a:xfrm>
          <a:noFill/>
        </p:spPr>
        <p:txBody>
          <a:bodyPr/>
          <a:lstStyle/>
          <a:p>
            <a:pPr algn="ctr" eaLnBrk="1" hangingPunct="1"/>
            <a:r>
              <a:rPr lang="en-GB" altLang="en-US" dirty="0" smtClean="0"/>
              <a:t>Certificate Types today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TCS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TERENA is the ‘owner’ of the certificate services, which is procures on behalf of the participating NRENs (TERENA members)</a:t>
            </a:r>
          </a:p>
          <a:p>
            <a:r>
              <a:rPr lang="en-US" dirty="0" smtClean="0"/>
              <a:t>It sources the issuing service from a commercial CA service provider and sets the requirements</a:t>
            </a:r>
          </a:p>
          <a:p>
            <a:pPr lvl="1"/>
            <a:r>
              <a:rPr lang="en-US" dirty="0" smtClean="0"/>
              <a:t>Via the tender/</a:t>
            </a:r>
            <a:r>
              <a:rPr lang="en-US" dirty="0" err="1" smtClean="0"/>
              <a:t>RfP</a:t>
            </a:r>
            <a:r>
              <a:rPr lang="en-US" dirty="0" smtClean="0"/>
              <a:t> requirements</a:t>
            </a:r>
          </a:p>
          <a:p>
            <a:pPr lvl="1"/>
            <a:r>
              <a:rPr lang="en-US" dirty="0" smtClean="0"/>
              <a:t>Via updates to the CP/CPS</a:t>
            </a:r>
          </a:p>
          <a:p>
            <a:r>
              <a:rPr lang="en-US" dirty="0" smtClean="0"/>
              <a:t>NRENs then act as the user-facing end of the service</a:t>
            </a:r>
          </a:p>
          <a:p>
            <a:pPr lvl="1"/>
            <a:r>
              <a:rPr lang="en-US" dirty="0" smtClean="0"/>
              <a:t>They may re-brand or co-brand the service</a:t>
            </a:r>
          </a:p>
          <a:p>
            <a:pPr lvl="1"/>
            <a:r>
              <a:rPr lang="en-US" dirty="0" smtClean="0"/>
              <a:t>They can (or could) define some of the processes</a:t>
            </a:r>
          </a:p>
          <a:p>
            <a:pPr lvl="1"/>
            <a:r>
              <a:rPr lang="en-US" dirty="0" smtClean="0"/>
              <a:t>All have to agree to the same CP/CPS</a:t>
            </a:r>
          </a:p>
          <a:p>
            <a:pPr lvl="1"/>
            <a:r>
              <a:rPr lang="en-US" dirty="0" smtClean="0"/>
              <a:t>The TCS PMA controlling the CP/CPS is comprised </a:t>
            </a:r>
            <a:br>
              <a:rPr lang="en-US" dirty="0" smtClean="0"/>
            </a:br>
            <a:r>
              <a:rPr lang="en-US" dirty="0" smtClean="0"/>
              <a:t>of experts from across the community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</a:t>
            </a:r>
            <a:r>
              <a:rPr lang="en-GB" smtClean="0">
                <a:solidFill>
                  <a:schemeClr val="tx1"/>
                </a:solidFill>
              </a:rPr>
              <a:t> </a:t>
            </a:r>
            <a:fld id="{59774088-3964-4497-85EC-AD72B05F13B8}" type="slidenum">
              <a:rPr lang="en-GB" smtClean="0"/>
              <a:pPr>
                <a:defRPr/>
              </a:pPr>
              <a:t>6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9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828800"/>
            <a:ext cx="7152456" cy="4267200"/>
          </a:xfrm>
        </p:spPr>
        <p:txBody>
          <a:bodyPr/>
          <a:lstStyle/>
          <a:p>
            <a:r>
              <a:rPr lang="en-US" dirty="0" smtClean="0"/>
              <a:t>By its intention, the TCS CAs should </a:t>
            </a:r>
          </a:p>
          <a:p>
            <a:pPr lvl="1"/>
            <a:r>
              <a:rPr lang="en-US" dirty="0" smtClean="0"/>
              <a:t>Be </a:t>
            </a:r>
            <a:r>
              <a:rPr lang="en-US" i="1" dirty="0" smtClean="0"/>
              <a:t>publicly trusted </a:t>
            </a:r>
            <a:r>
              <a:rPr lang="en-US" dirty="0" smtClean="0"/>
              <a:t>in all major (mobile) systems</a:t>
            </a:r>
          </a:p>
          <a:p>
            <a:pPr lvl="1"/>
            <a:r>
              <a:rPr lang="en-US" dirty="0" smtClean="0"/>
              <a:t>Use mechanisms that scale to the European R&amp;E community</a:t>
            </a:r>
          </a:p>
          <a:p>
            <a:pPr lvl="1"/>
            <a:r>
              <a:rPr lang="en-US" dirty="0" smtClean="0"/>
              <a:t>Don’t burden the subscribers (institutions) too much – in particular for auditing</a:t>
            </a:r>
          </a:p>
          <a:p>
            <a:pPr lvl="1"/>
            <a:r>
              <a:rPr lang="en-US" dirty="0" smtClean="0"/>
              <a:t>Preserve under TERENA’s control key elements that ensure continuity (no vendor lock-in) –</a:t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 err="1" smtClean="0"/>
              <a:t>eScience</a:t>
            </a:r>
            <a:r>
              <a:rPr lang="en-US" dirty="0" smtClean="0"/>
              <a:t>, this means e.g. the subject namespace</a:t>
            </a:r>
            <a:endParaRPr lang="en-US" dirty="0"/>
          </a:p>
          <a:p>
            <a:r>
              <a:rPr lang="en-US" dirty="0" smtClean="0"/>
              <a:t>but of course not everything is under our control</a:t>
            </a:r>
          </a:p>
          <a:p>
            <a:pPr lvl="1"/>
            <a:r>
              <a:rPr lang="en-US" dirty="0" smtClean="0"/>
              <a:t>Changes to baseline requirements affect us</a:t>
            </a:r>
          </a:p>
          <a:p>
            <a:pPr lvl="1"/>
            <a:r>
              <a:rPr lang="en-US" dirty="0" smtClean="0"/>
              <a:t>Server </a:t>
            </a:r>
            <a:r>
              <a:rPr lang="en-US" dirty="0" smtClean="0"/>
              <a:t>certs are more tightly controlled than personal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</a:t>
            </a:r>
            <a:r>
              <a:rPr lang="en-GB" smtClean="0">
                <a:solidFill>
                  <a:schemeClr val="tx1"/>
                </a:solidFill>
              </a:rPr>
              <a:t> </a:t>
            </a:r>
            <a:fld id="{59774088-3964-4497-85EC-AD72B05F13B8}" type="slidenum">
              <a:rPr lang="en-GB" smtClean="0"/>
              <a:pPr>
                <a:defRPr/>
              </a:pPr>
              <a:t>7</a:t>
            </a:fld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10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7224713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Delegated Responsibilities &amp; Scaling</a:t>
            </a:r>
            <a:endParaRPr lang="nb-NO" altLang="en-US" smtClean="0"/>
          </a:p>
        </p:txBody>
      </p:sp>
      <p:pic>
        <p:nvPicPr>
          <p:cNvPr id="7171" name="Picture 5" descr="personal_ca_responsibility_hierarch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428750"/>
            <a:ext cx="7529512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692275" y="476250"/>
            <a:ext cx="7037388" cy="666750"/>
          </a:xfrm>
        </p:spPr>
        <p:txBody>
          <a:bodyPr/>
          <a:lstStyle/>
          <a:p>
            <a:pPr eaLnBrk="1" hangingPunct="1"/>
            <a:r>
              <a:rPr lang="en-GB" altLang="en-US" smtClean="0"/>
              <a:t>Built using contracts</a:t>
            </a:r>
            <a:endParaRPr lang="nb-NO" altLang="en-US" smtClean="0"/>
          </a:p>
        </p:txBody>
      </p:sp>
      <p:pic>
        <p:nvPicPr>
          <p:cNvPr id="8195" name="Picture 5" descr="personal_ca_overview_contrac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143000"/>
            <a:ext cx="8072438" cy="539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250825" y="1196975"/>
            <a:ext cx="6192838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5738" indent="-185738" eaLnBrk="0" hangingPunct="0"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pitchFamily="112" charset="-18"/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pitchFamily="112" charset="-18"/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pitchFamily="112" charset="-18"/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pitchFamily="112" charset="-18"/>
              <a:defRPr sz="1400">
                <a:solidFill>
                  <a:schemeClr val="bg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GB" altLang="en-US"/>
              <a:t>scales well to large numbers of organisations and users</a:t>
            </a:r>
          </a:p>
          <a:p>
            <a:pPr eaLnBrk="1" hangingPunct="1">
              <a:buFont typeface="Arial" charset="0"/>
              <a:buChar char="•"/>
            </a:pPr>
            <a:r>
              <a:rPr lang="en-GB" altLang="en-US"/>
              <a:t>assurance requirements on subscribers ensure quality ID</a:t>
            </a:r>
          </a:p>
          <a:p>
            <a:pPr eaLnBrk="1" hangingPunct="1">
              <a:buFont typeface="Arial" charset="0"/>
              <a:buChar char="•"/>
            </a:pPr>
            <a:r>
              <a:rPr lang="en-GB" altLang="en-US"/>
              <a:t>bound through legal contracts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terena_final">
  <a:themeElements>
    <a:clrScheme name="template_terena_fin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terena_final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 typeface="Helvetica CE" pitchFamily="112" charset="-18"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Verdana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 typeface="Helvetica CE" pitchFamily="112" charset="-18"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Verdana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template_terena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terena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terena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terena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terena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terena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terena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terena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terena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terena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terena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terena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template_terena_final</Template>
  <TotalTime>10088</TotalTime>
  <Words>904</Words>
  <Application>Microsoft Office PowerPoint</Application>
  <PresentationFormat>On-screen Show (4:3)</PresentationFormat>
  <Paragraphs>287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template_terena_final</vt:lpstr>
      <vt:lpstr>TERENA Certificate Service (TCS)  September 2014</vt:lpstr>
      <vt:lpstr>SCS,TCS,TCS-II – the ten year road to simple unlimited certificates</vt:lpstr>
      <vt:lpstr>A long (but rather successful) road</vt:lpstr>
      <vt:lpstr>Participants today</vt:lpstr>
      <vt:lpstr>Certificate Types today</vt:lpstr>
      <vt:lpstr>The TCS structure</vt:lpstr>
      <vt:lpstr>Interesting elements</vt:lpstr>
      <vt:lpstr>Delegated Responsibilities &amp; Scaling</vt:lpstr>
      <vt:lpstr>Built using contracts</vt:lpstr>
      <vt:lpstr>Current TCS delivery mechanisms</vt:lpstr>
      <vt:lpstr>Towards a new TCS</vt:lpstr>
      <vt:lpstr>The new TCS</vt:lpstr>
      <vt:lpstr>TCS for eScience certs</vt:lpstr>
      <vt:lpstr>And while we’re at it</vt:lpstr>
      <vt:lpstr>Transition</vt:lpstr>
      <vt:lpstr>Technical changes</vt:lpstr>
    </vt:vector>
  </TitlesOfParts>
  <Company>Meynell Enterprises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Kevin Meynell</dc:creator>
  <cp:lastModifiedBy>DavidG</cp:lastModifiedBy>
  <cp:revision>67</cp:revision>
  <dcterms:created xsi:type="dcterms:W3CDTF">2007-02-01T12:04:17Z</dcterms:created>
  <dcterms:modified xsi:type="dcterms:W3CDTF">2014-09-09T17:23:16Z</dcterms:modified>
</cp:coreProperties>
</file>