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handoutMasterIdLst>
    <p:handoutMasterId r:id="rId15"/>
  </p:handoutMasterIdLst>
  <p:sldIdLst>
    <p:sldId id="265" r:id="rId2"/>
    <p:sldId id="276" r:id="rId3"/>
    <p:sldId id="282" r:id="rId4"/>
    <p:sldId id="274" r:id="rId5"/>
    <p:sldId id="275" r:id="rId6"/>
    <p:sldId id="292" r:id="rId7"/>
    <p:sldId id="285" r:id="rId8"/>
    <p:sldId id="286" r:id="rId9"/>
    <p:sldId id="294" r:id="rId10"/>
    <p:sldId id="289" r:id="rId11"/>
    <p:sldId id="290" r:id="rId12"/>
    <p:sldId id="293" r:id="rId13"/>
  </p:sldIdLst>
  <p:sldSz cx="9906000" cy="6858000" type="A4"/>
  <p:notesSz cx="68580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556">
          <p15:clr>
            <a:srgbClr val="A4A3A4"/>
          </p15:clr>
        </p15:guide>
        <p15:guide id="2" pos="3120">
          <p15:clr>
            <a:srgbClr val="A4A3A4"/>
          </p15:clr>
        </p15:guide>
      </p15:sldGuideLst>
    </p:ext>
    <p:ext uri="{2D200454-40CA-4A62-9FC3-DE9A4176ACB9}">
      <p15:notesGuideLst xmlns:p15="http://schemas.microsoft.com/office/powerpoint/2012/main">
        <p15:guide id="1" orient="horz" pos="2928">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7941" autoAdjust="0"/>
    <p:restoredTop sz="94673" autoAdjust="0"/>
  </p:normalViewPr>
  <p:slideViewPr>
    <p:cSldViewPr snapToGrid="0">
      <p:cViewPr varScale="1">
        <p:scale>
          <a:sx n="125" d="100"/>
          <a:sy n="125" d="100"/>
        </p:scale>
        <p:origin x="1338" y="108"/>
      </p:cViewPr>
      <p:guideLst>
        <p:guide orient="horz" pos="556"/>
        <p:guide pos="3120"/>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99" d="100"/>
          <a:sy n="99" d="100"/>
        </p:scale>
        <p:origin x="-3576" y="-102"/>
      </p:cViewPr>
      <p:guideLst>
        <p:guide orient="horz" pos="2928"/>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sz="quarter" idx="1"/>
          </p:nvPr>
        </p:nvSpPr>
        <p:spPr>
          <a:xfrm>
            <a:off x="3884613" y="2"/>
            <a:ext cx="2971800" cy="464820"/>
          </a:xfrm>
          <a:prstGeom prst="rect">
            <a:avLst/>
          </a:prstGeom>
        </p:spPr>
        <p:txBody>
          <a:bodyPr vert="horz" lIns="92757" tIns="46378" rIns="92757" bIns="46378" rtlCol="0"/>
          <a:lstStyle>
            <a:lvl1pPr algn="r">
              <a:defRPr sz="1200"/>
            </a:lvl1pPr>
          </a:lstStyle>
          <a:p>
            <a:fld id="{9CA644C1-35A9-4262-A063-5A97D6555AC9}" type="datetimeFigureOut">
              <a:rPr lang="en-US" smtClean="0"/>
              <a:t>9/5/2014</a:t>
            </a:fld>
            <a:endParaRPr lang="en-US" dirty="0"/>
          </a:p>
        </p:txBody>
      </p:sp>
      <p:sp>
        <p:nvSpPr>
          <p:cNvPr id="4" name="Footer Placeholder 3"/>
          <p:cNvSpPr>
            <a:spLocks noGrp="1"/>
          </p:cNvSpPr>
          <p:nvPr>
            <p:ph type="ftr" sz="quarter" idx="2"/>
          </p:nvPr>
        </p:nvSpPr>
        <p:spPr>
          <a:xfrm>
            <a:off x="0" y="8829968"/>
            <a:ext cx="2971800" cy="464820"/>
          </a:xfrm>
          <a:prstGeom prst="rect">
            <a:avLst/>
          </a:prstGeom>
        </p:spPr>
        <p:txBody>
          <a:bodyPr vert="horz" lIns="92757" tIns="46378" rIns="92757" bIns="46378"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829968"/>
            <a:ext cx="2971800" cy="464820"/>
          </a:xfrm>
          <a:prstGeom prst="rect">
            <a:avLst/>
          </a:prstGeom>
        </p:spPr>
        <p:txBody>
          <a:bodyPr vert="horz" lIns="92757" tIns="46378" rIns="92757" bIns="46378" rtlCol="0" anchor="b"/>
          <a:lstStyle>
            <a:lvl1pPr algn="r">
              <a:defRPr sz="1200"/>
            </a:lvl1pPr>
          </a:lstStyle>
          <a:p>
            <a:fld id="{A62B8102-4125-4F79-8857-61CC423BE4A8}" type="slidenum">
              <a:rPr lang="en-US" smtClean="0"/>
              <a:t>‹#›</a:t>
            </a:fld>
            <a:endParaRPr lang="en-US"/>
          </a:p>
        </p:txBody>
      </p:sp>
      <p:pic>
        <p:nvPicPr>
          <p:cNvPr id="9" name="Picture 8" descr="QVlogo2008.jpg"/>
          <p:cNvPicPr/>
          <p:nvPr/>
        </p:nvPicPr>
        <p:blipFill>
          <a:blip r:embed="rId2" cstate="print"/>
          <a:srcRect/>
          <a:stretch>
            <a:fillRect/>
          </a:stretch>
        </p:blipFill>
        <p:spPr bwMode="auto">
          <a:xfrm>
            <a:off x="105649" y="94967"/>
            <a:ext cx="1317798" cy="309176"/>
          </a:xfrm>
          <a:prstGeom prst="rect">
            <a:avLst/>
          </a:prstGeom>
          <a:noFill/>
          <a:ln w="9525">
            <a:noFill/>
            <a:miter lim="800000"/>
            <a:headEnd/>
            <a:tailEnd/>
          </a:ln>
        </p:spPr>
      </p:pic>
    </p:spTree>
    <p:extLst>
      <p:ext uri="{BB962C8B-B14F-4D97-AF65-F5344CB8AC3E}">
        <p14:creationId xmlns:p14="http://schemas.microsoft.com/office/powerpoint/2010/main" val="127279315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idx="1"/>
          </p:nvPr>
        </p:nvSpPr>
        <p:spPr>
          <a:xfrm>
            <a:off x="3884613" y="2"/>
            <a:ext cx="2971800" cy="464820"/>
          </a:xfrm>
          <a:prstGeom prst="rect">
            <a:avLst/>
          </a:prstGeom>
        </p:spPr>
        <p:txBody>
          <a:bodyPr vert="horz" lIns="92757" tIns="46378" rIns="92757" bIns="46378" rtlCol="0"/>
          <a:lstStyle>
            <a:lvl1pPr algn="r">
              <a:defRPr sz="1200"/>
            </a:lvl1pPr>
          </a:lstStyle>
          <a:p>
            <a:fld id="{E3EE5E91-979B-4CC5-9A17-3D9D7A212653}" type="datetimeFigureOut">
              <a:rPr lang="en-US" smtClean="0"/>
              <a:t>9/5/2014</a:t>
            </a:fld>
            <a:endParaRPr lang="en-US"/>
          </a:p>
        </p:txBody>
      </p:sp>
      <p:sp>
        <p:nvSpPr>
          <p:cNvPr id="4" name="Slide Image Placeholder 3"/>
          <p:cNvSpPr>
            <a:spLocks noGrp="1" noRot="1" noChangeAspect="1"/>
          </p:cNvSpPr>
          <p:nvPr>
            <p:ph type="sldImg" idx="2"/>
          </p:nvPr>
        </p:nvSpPr>
        <p:spPr>
          <a:xfrm>
            <a:off x="909638" y="696913"/>
            <a:ext cx="5038725" cy="3489325"/>
          </a:xfrm>
          <a:prstGeom prst="rect">
            <a:avLst/>
          </a:prstGeom>
          <a:noFill/>
          <a:ln w="12700">
            <a:solidFill>
              <a:prstClr val="black"/>
            </a:solidFill>
          </a:ln>
        </p:spPr>
        <p:txBody>
          <a:bodyPr vert="horz" lIns="92757" tIns="46378" rIns="92757" bIns="46378" rtlCol="0" anchor="ctr"/>
          <a:lstStyle/>
          <a:p>
            <a:endParaRPr lang="en-US"/>
          </a:p>
        </p:txBody>
      </p:sp>
      <p:sp>
        <p:nvSpPr>
          <p:cNvPr id="5" name="Notes Placeholder 4"/>
          <p:cNvSpPr>
            <a:spLocks noGrp="1"/>
          </p:cNvSpPr>
          <p:nvPr>
            <p:ph type="body" sz="quarter" idx="3"/>
          </p:nvPr>
        </p:nvSpPr>
        <p:spPr>
          <a:xfrm>
            <a:off x="685800" y="4415792"/>
            <a:ext cx="5486400" cy="4183380"/>
          </a:xfrm>
          <a:prstGeom prst="rect">
            <a:avLst/>
          </a:prstGeom>
        </p:spPr>
        <p:txBody>
          <a:bodyPr vert="horz" lIns="92757" tIns="46378" rIns="92757" bIns="46378"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8"/>
            <a:ext cx="2971800" cy="464820"/>
          </a:xfrm>
          <a:prstGeom prst="rect">
            <a:avLst/>
          </a:prstGeom>
        </p:spPr>
        <p:txBody>
          <a:bodyPr vert="horz" lIns="92757" tIns="46378" rIns="92757" bIns="46378"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29968"/>
            <a:ext cx="2971800" cy="464820"/>
          </a:xfrm>
          <a:prstGeom prst="rect">
            <a:avLst/>
          </a:prstGeom>
        </p:spPr>
        <p:txBody>
          <a:bodyPr vert="horz" lIns="92757" tIns="46378" rIns="92757" bIns="46378" rtlCol="0" anchor="b"/>
          <a:lstStyle>
            <a:lvl1pPr algn="r">
              <a:defRPr sz="1200"/>
            </a:lvl1pPr>
          </a:lstStyle>
          <a:p>
            <a:fld id="{3A970EA7-5959-4DB6-B510-74AD9E249BF2}" type="slidenum">
              <a:rPr lang="en-US" smtClean="0"/>
              <a:t>‹#›</a:t>
            </a:fld>
            <a:endParaRPr lang="en-US"/>
          </a:p>
        </p:txBody>
      </p:sp>
      <p:pic>
        <p:nvPicPr>
          <p:cNvPr id="9" name="Picture 8" descr="QVlogo2008.jpg"/>
          <p:cNvPicPr/>
          <p:nvPr/>
        </p:nvPicPr>
        <p:blipFill>
          <a:blip r:embed="rId2" cstate="print"/>
          <a:srcRect/>
          <a:stretch>
            <a:fillRect/>
          </a:stretch>
        </p:blipFill>
        <p:spPr bwMode="auto">
          <a:xfrm>
            <a:off x="105649" y="94967"/>
            <a:ext cx="1317798" cy="309176"/>
          </a:xfrm>
          <a:prstGeom prst="rect">
            <a:avLst/>
          </a:prstGeom>
          <a:noFill/>
          <a:ln w="9525">
            <a:noFill/>
            <a:miter lim="800000"/>
            <a:headEnd/>
            <a:tailEnd/>
          </a:ln>
        </p:spPr>
      </p:pic>
    </p:spTree>
    <p:extLst>
      <p:ext uri="{BB962C8B-B14F-4D97-AF65-F5344CB8AC3E}">
        <p14:creationId xmlns:p14="http://schemas.microsoft.com/office/powerpoint/2010/main" val="23497302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A970EA7-5959-4DB6-B510-74AD9E249BF2}" type="slidenum">
              <a:rPr lang="en-US" smtClean="0"/>
              <a:t>4</a:t>
            </a:fld>
            <a:endParaRPr lang="en-US"/>
          </a:p>
        </p:txBody>
      </p:sp>
    </p:spTree>
    <p:extLst>
      <p:ext uri="{BB962C8B-B14F-4D97-AF65-F5344CB8AC3E}">
        <p14:creationId xmlns:p14="http://schemas.microsoft.com/office/powerpoint/2010/main" val="1142874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A970EA7-5959-4DB6-B510-74AD9E249BF2}" type="slidenum">
              <a:rPr lang="en-US" smtClean="0"/>
              <a:t>11</a:t>
            </a:fld>
            <a:endParaRPr lang="en-US"/>
          </a:p>
        </p:txBody>
      </p:sp>
    </p:spTree>
    <p:extLst>
      <p:ext uri="{BB962C8B-B14F-4D97-AF65-F5344CB8AC3E}">
        <p14:creationId xmlns:p14="http://schemas.microsoft.com/office/powerpoint/2010/main" val="162143581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350498" y="1201939"/>
            <a:ext cx="6682154" cy="887114"/>
          </a:xfrm>
        </p:spPr>
        <p:txBody>
          <a:bodyPr/>
          <a:lstStyle>
            <a:lvl1pPr algn="l">
              <a:defRPr/>
            </a:lvl1pPr>
          </a:lstStyle>
          <a:p>
            <a:r>
              <a:rPr lang="en-US" dirty="0" smtClean="0"/>
              <a:t>Edit Master title style</a:t>
            </a:r>
            <a:endParaRPr lang="en-US" dirty="0"/>
          </a:p>
        </p:txBody>
      </p:sp>
      <p:sp>
        <p:nvSpPr>
          <p:cNvPr id="3" name="Subtitle 2"/>
          <p:cNvSpPr>
            <a:spLocks noGrp="1"/>
          </p:cNvSpPr>
          <p:nvPr>
            <p:ph type="subTitle" idx="1"/>
          </p:nvPr>
        </p:nvSpPr>
        <p:spPr>
          <a:xfrm>
            <a:off x="1356361" y="2285963"/>
            <a:ext cx="6690360" cy="1137138"/>
          </a:xfrm>
        </p:spPr>
        <p:txBody>
          <a:bodyPr/>
          <a:lstStyle>
            <a:lvl1pPr marL="0" indent="0" algn="l">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fld id="{3EFD6F9C-A146-4826-9728-DB6FB04BDC05}" type="datetimeFigureOut">
              <a:rPr lang="en-US" smtClean="0"/>
              <a:t>9/5/2014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100DA3-A178-4BB7-A4EC-3FAAA47A8999}" type="slidenum">
              <a:rPr lang="en-US" smtClean="0"/>
              <a:t>‹#›</a:t>
            </a:fld>
            <a:endParaRPr lang="en-US"/>
          </a:p>
        </p:txBody>
      </p:sp>
      <p:cxnSp>
        <p:nvCxnSpPr>
          <p:cNvPr id="7" name="Straight Connector 6"/>
          <p:cNvCxnSpPr/>
          <p:nvPr userDrawn="1"/>
        </p:nvCxnSpPr>
        <p:spPr>
          <a:xfrm>
            <a:off x="1412631" y="1107811"/>
            <a:ext cx="6542649" cy="0"/>
          </a:xfrm>
          <a:prstGeom prst="line">
            <a:avLst/>
          </a:prstGeom>
          <a:ln w="123825" cap="sq">
            <a:solidFill>
              <a:schemeClr val="tx2"/>
            </a:solidFill>
            <a:beve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1356360" y="2180469"/>
            <a:ext cx="6690360" cy="0"/>
          </a:xfrm>
          <a:prstGeom prst="line">
            <a:avLst/>
          </a:prstGeom>
          <a:ln w="25400" cap="sq">
            <a:solidFill>
              <a:schemeClr val="bg1">
                <a:lumMod val="65000"/>
              </a:schemeClr>
            </a:solidFill>
            <a:bevel/>
          </a:ln>
        </p:spPr>
        <p:style>
          <a:lnRef idx="1">
            <a:schemeClr val="accent1"/>
          </a:lnRef>
          <a:fillRef idx="0">
            <a:schemeClr val="accent1"/>
          </a:fillRef>
          <a:effectRef idx="0">
            <a:schemeClr val="accent1"/>
          </a:effectRef>
          <a:fontRef idx="minor">
            <a:schemeClr val="tx1"/>
          </a:fontRef>
        </p:style>
      </p:cxnSp>
      <p:pic>
        <p:nvPicPr>
          <p:cNvPr id="9" name="Picture 8" descr="QVlogo2008.jpg"/>
          <p:cNvPicPr/>
          <p:nvPr userDrawn="1"/>
        </p:nvPicPr>
        <p:blipFill>
          <a:blip r:embed="rId2" cstate="print"/>
          <a:srcRect/>
          <a:stretch>
            <a:fillRect/>
          </a:stretch>
        </p:blipFill>
        <p:spPr bwMode="auto">
          <a:xfrm>
            <a:off x="6374059" y="5366826"/>
            <a:ext cx="3162442" cy="729794"/>
          </a:xfrm>
          <a:prstGeom prst="rect">
            <a:avLst/>
          </a:prstGeom>
          <a:noFill/>
          <a:ln w="9525">
            <a:noFill/>
            <a:miter lim="800000"/>
            <a:headEnd/>
            <a:tailEnd/>
          </a:ln>
        </p:spPr>
      </p:pic>
      <p:cxnSp>
        <p:nvCxnSpPr>
          <p:cNvPr id="10" name="Straight Connector 9"/>
          <p:cNvCxnSpPr/>
          <p:nvPr userDrawn="1"/>
        </p:nvCxnSpPr>
        <p:spPr>
          <a:xfrm>
            <a:off x="1356360" y="3528609"/>
            <a:ext cx="6690360" cy="0"/>
          </a:xfrm>
          <a:prstGeom prst="line">
            <a:avLst/>
          </a:prstGeom>
          <a:ln w="25400" cap="sq">
            <a:solidFill>
              <a:schemeClr val="bg1">
                <a:lumMod val="65000"/>
              </a:schemeClr>
            </a:soli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311559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
        <p:nvSpPr>
          <p:cNvPr id="3" name="Vertical Text Placeholder 2"/>
          <p:cNvSpPr>
            <a:spLocks noGrp="1"/>
          </p:cNvSpPr>
          <p:nvPr>
            <p:ph type="body" orient="vert" idx="1"/>
          </p:nvPr>
        </p:nvSpPr>
        <p:spPr/>
        <p:txBody>
          <a:bodyPr vert="eaVert">
            <a:normAutofit/>
          </a:bodyPr>
          <a:lstStyle>
            <a:lvl1pPr>
              <a:defRPr sz="1600"/>
            </a:lvl1pPr>
            <a:lvl2pPr>
              <a:defRPr sz="1600"/>
            </a:lvl2pPr>
            <a:lvl3pPr>
              <a:defRPr sz="1600"/>
            </a:lvl3pPr>
            <a:lvl4pPr>
              <a:defRPr sz="1600"/>
            </a:lvl4pPr>
            <a:lvl5pPr marL="2057400" indent="-228600">
              <a:buFont typeface="Arial" pitchFamily="34" charset="0"/>
              <a:buChar char="&gt;"/>
              <a:defRPr sz="1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3EFD6F9C-A146-4826-9728-DB6FB04BDC05}" type="datetimeFigureOut">
              <a:rPr lang="en-US" smtClean="0"/>
              <a:t>9/5/2014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100DA3-A178-4BB7-A4EC-3FAAA47A8999}" type="slidenum">
              <a:rPr lang="en-US" smtClean="0"/>
              <a:t>‹#›</a:t>
            </a:fld>
            <a:endParaRPr lang="en-US"/>
          </a:p>
        </p:txBody>
      </p:sp>
      <p:sp>
        <p:nvSpPr>
          <p:cNvPr id="7" name="Title 1"/>
          <p:cNvSpPr>
            <a:spLocks noGrp="1"/>
          </p:cNvSpPr>
          <p:nvPr>
            <p:ph type="title" hasCustomPrompt="1"/>
          </p:nvPr>
        </p:nvSpPr>
        <p:spPr>
          <a:xfrm>
            <a:off x="495300" y="228600"/>
            <a:ext cx="6644054" cy="1036638"/>
          </a:xfrm>
        </p:spPr>
        <p:txBody>
          <a:bodyPr/>
          <a:lstStyle>
            <a:lvl1pPr algn="l">
              <a:defRPr sz="2800" b="1"/>
            </a:lvl1pPr>
          </a:lstStyle>
          <a:p>
            <a:r>
              <a:rPr lang="en-US" dirty="0" smtClean="0"/>
              <a:t>QuoVadis</a:t>
            </a:r>
            <a:endParaRPr lang="en-US" dirty="0"/>
          </a:p>
        </p:txBody>
      </p:sp>
      <p:cxnSp>
        <p:nvCxnSpPr>
          <p:cNvPr id="8" name="Straight Connector 7"/>
          <p:cNvCxnSpPr/>
          <p:nvPr userDrawn="1"/>
        </p:nvCxnSpPr>
        <p:spPr>
          <a:xfrm>
            <a:off x="533400" y="228600"/>
            <a:ext cx="6542649" cy="0"/>
          </a:xfrm>
          <a:prstGeom prst="line">
            <a:avLst/>
          </a:prstGeom>
          <a:ln w="123825" cap="sq">
            <a:solidFill>
              <a:schemeClr val="tx2"/>
            </a:solidFill>
            <a:beve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7346950" y="228600"/>
            <a:ext cx="2025650" cy="0"/>
          </a:xfrm>
          <a:prstGeom prst="line">
            <a:avLst/>
          </a:prstGeom>
          <a:ln w="123825" cap="sq">
            <a:solidFill>
              <a:schemeClr val="bg1">
                <a:lumMod val="65000"/>
              </a:schemeClr>
            </a:solidFill>
            <a:beve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a:xfrm>
            <a:off x="491196" y="1288366"/>
            <a:ext cx="8941729" cy="0"/>
          </a:xfrm>
          <a:prstGeom prst="line">
            <a:avLst/>
          </a:prstGeom>
          <a:ln w="25400" cap="sq">
            <a:solidFill>
              <a:schemeClr val="tx2"/>
            </a:solidFill>
            <a:beve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a:xfrm>
            <a:off x="498230" y="6400800"/>
            <a:ext cx="8934695" cy="0"/>
          </a:xfrm>
          <a:prstGeom prst="line">
            <a:avLst/>
          </a:prstGeom>
          <a:ln w="25400" cap="sq">
            <a:solidFill>
              <a:schemeClr val="bg1">
                <a:lumMod val="65000"/>
              </a:schemeClr>
            </a:solidFill>
            <a:bevel/>
          </a:ln>
        </p:spPr>
        <p:style>
          <a:lnRef idx="1">
            <a:schemeClr val="accent1"/>
          </a:lnRef>
          <a:fillRef idx="0">
            <a:schemeClr val="accent1"/>
          </a:fillRef>
          <a:effectRef idx="0">
            <a:schemeClr val="accent1"/>
          </a:effectRef>
          <a:fontRef idx="minor">
            <a:schemeClr val="tx1"/>
          </a:fontRef>
        </p:style>
      </p:cxnSp>
      <p:pic>
        <p:nvPicPr>
          <p:cNvPr id="12" name="Picture 11" descr="QVlogo2008.jpg"/>
          <p:cNvPicPr/>
          <p:nvPr userDrawn="1"/>
        </p:nvPicPr>
        <p:blipFill>
          <a:blip r:embed="rId2" cstate="print"/>
          <a:srcRect/>
          <a:stretch>
            <a:fillRect/>
          </a:stretch>
        </p:blipFill>
        <p:spPr bwMode="auto">
          <a:xfrm>
            <a:off x="7307727" y="502334"/>
            <a:ext cx="2146300" cy="495300"/>
          </a:xfrm>
          <a:prstGeom prst="rect">
            <a:avLst/>
          </a:prstGeom>
          <a:noFill/>
          <a:ln w="9525">
            <a:noFill/>
            <a:miter lim="800000"/>
            <a:headEnd/>
            <a:tailEnd/>
          </a:ln>
        </p:spPr>
      </p:pic>
    </p:spTree>
    <p:extLst>
      <p:ext uri="{BB962C8B-B14F-4D97-AF65-F5344CB8AC3E}">
        <p14:creationId xmlns:p14="http://schemas.microsoft.com/office/powerpoint/2010/main" val="2608244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95300" y="228600"/>
            <a:ext cx="6644054" cy="1036638"/>
          </a:xfrm>
        </p:spPr>
        <p:txBody>
          <a:bodyPr/>
          <a:lstStyle>
            <a:lvl1pPr algn="l">
              <a:defRPr sz="2800" b="1"/>
            </a:lvl1pPr>
          </a:lstStyle>
          <a:p>
            <a:r>
              <a:rPr lang="en-US" dirty="0" smtClean="0"/>
              <a:t>QuoVadis</a:t>
            </a:r>
            <a:endParaRPr lang="en-US" dirty="0"/>
          </a:p>
        </p:txBody>
      </p:sp>
      <p:sp>
        <p:nvSpPr>
          <p:cNvPr id="3" name="Content Placeholder 2"/>
          <p:cNvSpPr>
            <a:spLocks noGrp="1"/>
          </p:cNvSpPr>
          <p:nvPr>
            <p:ph idx="1"/>
          </p:nvPr>
        </p:nvSpPr>
        <p:spPr>
          <a:xfrm>
            <a:off x="495300" y="1447801"/>
            <a:ext cx="8915400" cy="4525963"/>
          </a:xfrm>
        </p:spPr>
        <p:txBody>
          <a:bodyPr>
            <a:normAutofit/>
          </a:bodyPr>
          <a:lstStyle>
            <a:lvl1pPr marL="342900" indent="-342900">
              <a:buClr>
                <a:schemeClr val="bg1">
                  <a:lumMod val="65000"/>
                </a:schemeClr>
              </a:buClr>
              <a:buFont typeface="Lucida Console" pitchFamily="49" charset="0"/>
              <a:buChar char="►"/>
              <a:defRPr sz="1600"/>
            </a:lvl1pPr>
            <a:lvl2pPr>
              <a:buClr>
                <a:schemeClr val="bg1">
                  <a:lumMod val="65000"/>
                </a:schemeClr>
              </a:buClr>
              <a:defRPr sz="1600"/>
            </a:lvl2pPr>
            <a:lvl3pPr>
              <a:buClr>
                <a:schemeClr val="bg1">
                  <a:lumMod val="65000"/>
                </a:schemeClr>
              </a:buClr>
              <a:defRPr sz="1600"/>
            </a:lvl3pPr>
            <a:lvl4pPr>
              <a:defRPr sz="1600"/>
            </a:lvl4pPr>
            <a:lvl5pPr marL="2057400" indent="-228600">
              <a:buClr>
                <a:schemeClr val="bg1">
                  <a:lumMod val="65000"/>
                </a:schemeClr>
              </a:buClr>
              <a:buFont typeface="Calibri" pitchFamily="34" charset="0"/>
              <a:buChar char="˃"/>
              <a:defRPr sz="1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3EFD6F9C-A146-4826-9728-DB6FB04BDC05}" type="datetimeFigureOut">
              <a:rPr lang="en-US" smtClean="0"/>
              <a:t>9/5/2014</a:t>
            </a:fld>
            <a:endParaRPr lang="en-US" dirty="0"/>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100DA3-A178-4BB7-A4EC-3FAAA47A8999}" type="slidenum">
              <a:rPr lang="en-US" smtClean="0"/>
              <a:t>‹#›</a:t>
            </a:fld>
            <a:endParaRPr lang="en-US" dirty="0"/>
          </a:p>
        </p:txBody>
      </p:sp>
      <p:cxnSp>
        <p:nvCxnSpPr>
          <p:cNvPr id="7" name="Straight Connector 6"/>
          <p:cNvCxnSpPr/>
          <p:nvPr userDrawn="1"/>
        </p:nvCxnSpPr>
        <p:spPr>
          <a:xfrm>
            <a:off x="533400" y="228600"/>
            <a:ext cx="6542649" cy="0"/>
          </a:xfrm>
          <a:prstGeom prst="line">
            <a:avLst/>
          </a:prstGeom>
          <a:ln w="123825" cap="sq">
            <a:solidFill>
              <a:schemeClr val="tx2"/>
            </a:solidFill>
            <a:beve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7346950" y="228600"/>
            <a:ext cx="2025650" cy="0"/>
          </a:xfrm>
          <a:prstGeom prst="line">
            <a:avLst/>
          </a:prstGeom>
          <a:ln w="123825" cap="sq">
            <a:solidFill>
              <a:schemeClr val="bg1">
                <a:lumMod val="65000"/>
              </a:schemeClr>
            </a:solidFill>
            <a:beve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491196" y="1288366"/>
            <a:ext cx="8941729" cy="0"/>
          </a:xfrm>
          <a:prstGeom prst="line">
            <a:avLst/>
          </a:prstGeom>
          <a:ln w="25400" cap="sq">
            <a:solidFill>
              <a:schemeClr val="tx2"/>
            </a:solidFill>
            <a:beve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a:xfrm>
            <a:off x="498230" y="6400800"/>
            <a:ext cx="8934695" cy="0"/>
          </a:xfrm>
          <a:prstGeom prst="line">
            <a:avLst/>
          </a:prstGeom>
          <a:ln w="25400" cap="sq">
            <a:solidFill>
              <a:schemeClr val="bg1">
                <a:lumMod val="65000"/>
              </a:schemeClr>
            </a:solidFill>
            <a:bevel/>
          </a:ln>
        </p:spPr>
        <p:style>
          <a:lnRef idx="1">
            <a:schemeClr val="accent1"/>
          </a:lnRef>
          <a:fillRef idx="0">
            <a:schemeClr val="accent1"/>
          </a:fillRef>
          <a:effectRef idx="0">
            <a:schemeClr val="accent1"/>
          </a:effectRef>
          <a:fontRef idx="minor">
            <a:schemeClr val="tx1"/>
          </a:fontRef>
        </p:style>
      </p:cxnSp>
      <p:pic>
        <p:nvPicPr>
          <p:cNvPr id="11" name="Picture 10" descr="QVlogo2008.jpg"/>
          <p:cNvPicPr/>
          <p:nvPr userDrawn="1"/>
        </p:nvPicPr>
        <p:blipFill>
          <a:blip r:embed="rId2" cstate="print"/>
          <a:srcRect/>
          <a:stretch>
            <a:fillRect/>
          </a:stretch>
        </p:blipFill>
        <p:spPr bwMode="auto">
          <a:xfrm>
            <a:off x="7307727" y="502334"/>
            <a:ext cx="2146300" cy="495300"/>
          </a:xfrm>
          <a:prstGeom prst="rect">
            <a:avLst/>
          </a:prstGeom>
          <a:noFill/>
          <a:ln w="9525">
            <a:noFill/>
            <a:miter lim="800000"/>
            <a:headEnd/>
            <a:tailEnd/>
          </a:ln>
        </p:spPr>
      </p:pic>
    </p:spTree>
    <p:extLst>
      <p:ext uri="{BB962C8B-B14F-4D97-AF65-F5344CB8AC3E}">
        <p14:creationId xmlns:p14="http://schemas.microsoft.com/office/powerpoint/2010/main" val="19034732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356360" y="2180469"/>
            <a:ext cx="6690360" cy="1362075"/>
          </a:xfrm>
        </p:spPr>
        <p:txBody>
          <a:bodyPr anchor="ctr">
            <a:normAutofit/>
          </a:bodyPr>
          <a:lstStyle>
            <a:lvl1pPr algn="l">
              <a:defRPr sz="3200" b="1" cap="none" baseline="0">
                <a:solidFill>
                  <a:schemeClr val="bg1">
                    <a:lumMod val="65000"/>
                  </a:schemeClr>
                </a:solidFill>
              </a:defRPr>
            </a:lvl1pPr>
          </a:lstStyle>
          <a:p>
            <a:r>
              <a:rPr lang="en-US" dirty="0" smtClean="0"/>
              <a:t>Click to edit Master title style</a:t>
            </a:r>
            <a:endParaRPr lang="en-US" dirty="0"/>
          </a:p>
        </p:txBody>
      </p:sp>
      <p:sp>
        <p:nvSpPr>
          <p:cNvPr id="3" name="Text Placeholder 2"/>
          <p:cNvSpPr>
            <a:spLocks noGrp="1"/>
          </p:cNvSpPr>
          <p:nvPr>
            <p:ph type="body" idx="1" hasCustomPrompt="1"/>
          </p:nvPr>
        </p:nvSpPr>
        <p:spPr>
          <a:xfrm>
            <a:off x="1356360" y="1211556"/>
            <a:ext cx="6690360" cy="968913"/>
          </a:xfrm>
        </p:spPr>
        <p:txBody>
          <a:bodyPr anchor="ctr">
            <a:noAutofit/>
          </a:bodyPr>
          <a:lstStyle>
            <a:lvl1pPr marL="0" indent="0">
              <a:buNone/>
              <a:defRPr sz="4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styles</a:t>
            </a:r>
          </a:p>
        </p:txBody>
      </p:sp>
      <p:sp>
        <p:nvSpPr>
          <p:cNvPr id="4" name="Date Placeholder 3"/>
          <p:cNvSpPr>
            <a:spLocks noGrp="1"/>
          </p:cNvSpPr>
          <p:nvPr>
            <p:ph type="dt" sz="half" idx="10"/>
          </p:nvPr>
        </p:nvSpPr>
        <p:spPr/>
        <p:txBody>
          <a:bodyPr/>
          <a:lstStyle/>
          <a:p>
            <a:fld id="{3EFD6F9C-A146-4826-9728-DB6FB04BDC05}" type="datetimeFigureOut">
              <a:rPr lang="en-US" smtClean="0"/>
              <a:t>9/5/2014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100DA3-A178-4BB7-A4EC-3FAAA47A8999}" type="slidenum">
              <a:rPr lang="en-US" smtClean="0"/>
              <a:t>‹#›</a:t>
            </a:fld>
            <a:endParaRPr lang="en-US"/>
          </a:p>
        </p:txBody>
      </p:sp>
      <p:cxnSp>
        <p:nvCxnSpPr>
          <p:cNvPr id="9" name="Straight Connector 8"/>
          <p:cNvCxnSpPr/>
          <p:nvPr userDrawn="1"/>
        </p:nvCxnSpPr>
        <p:spPr>
          <a:xfrm>
            <a:off x="1412631" y="1107811"/>
            <a:ext cx="6542649" cy="0"/>
          </a:xfrm>
          <a:prstGeom prst="line">
            <a:avLst/>
          </a:prstGeom>
          <a:ln w="123825" cap="sq">
            <a:solidFill>
              <a:schemeClr val="tx2"/>
            </a:solidFill>
            <a:beve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a:xfrm>
            <a:off x="1356360" y="2180469"/>
            <a:ext cx="6690360" cy="0"/>
          </a:xfrm>
          <a:prstGeom prst="line">
            <a:avLst/>
          </a:prstGeom>
          <a:ln w="25400" cap="sq">
            <a:solidFill>
              <a:schemeClr val="bg1">
                <a:lumMod val="65000"/>
              </a:schemeClr>
            </a:solidFill>
            <a:bevel/>
          </a:ln>
        </p:spPr>
        <p:style>
          <a:lnRef idx="1">
            <a:schemeClr val="accent1"/>
          </a:lnRef>
          <a:fillRef idx="0">
            <a:schemeClr val="accent1"/>
          </a:fillRef>
          <a:effectRef idx="0">
            <a:schemeClr val="accent1"/>
          </a:effectRef>
          <a:fontRef idx="minor">
            <a:schemeClr val="tx1"/>
          </a:fontRef>
        </p:style>
      </p:cxnSp>
      <p:pic>
        <p:nvPicPr>
          <p:cNvPr id="11" name="Picture 10" descr="QVlogo2008.jpg"/>
          <p:cNvPicPr/>
          <p:nvPr userDrawn="1"/>
        </p:nvPicPr>
        <p:blipFill>
          <a:blip r:embed="rId2" cstate="print"/>
          <a:srcRect/>
          <a:stretch>
            <a:fillRect/>
          </a:stretch>
        </p:blipFill>
        <p:spPr bwMode="auto">
          <a:xfrm>
            <a:off x="6374059" y="5366826"/>
            <a:ext cx="3162442" cy="729794"/>
          </a:xfrm>
          <a:prstGeom prst="rect">
            <a:avLst/>
          </a:prstGeom>
          <a:noFill/>
          <a:ln w="9525">
            <a:noFill/>
            <a:miter lim="800000"/>
            <a:headEnd/>
            <a:tailEnd/>
          </a:ln>
        </p:spPr>
      </p:pic>
      <p:cxnSp>
        <p:nvCxnSpPr>
          <p:cNvPr id="12" name="Straight Connector 11"/>
          <p:cNvCxnSpPr/>
          <p:nvPr userDrawn="1"/>
        </p:nvCxnSpPr>
        <p:spPr>
          <a:xfrm>
            <a:off x="1356360" y="3528609"/>
            <a:ext cx="6690360" cy="0"/>
          </a:xfrm>
          <a:prstGeom prst="line">
            <a:avLst/>
          </a:prstGeom>
          <a:ln w="25400" cap="sq">
            <a:solidFill>
              <a:schemeClr val="bg1">
                <a:lumMod val="65000"/>
              </a:schemeClr>
            </a:soli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83963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95300" y="1600201"/>
            <a:ext cx="4375150" cy="4525963"/>
          </a:xfrm>
        </p:spPr>
        <p:txBody>
          <a:bodyPr>
            <a:normAutofit/>
          </a:bodyPr>
          <a:lstStyle>
            <a:lvl1pPr>
              <a:defRPr sz="1600"/>
            </a:lvl1pPr>
            <a:lvl2pPr>
              <a:defRPr sz="1600"/>
            </a:lvl2pPr>
            <a:lvl3pPr>
              <a:defRPr sz="1600"/>
            </a:lvl3pPr>
            <a:lvl4pPr>
              <a:defRPr sz="1600"/>
            </a:lvl4pPr>
            <a:lvl5pPr marL="2057400" indent="-228600">
              <a:buFont typeface="Calibri" pitchFamily="34" charset="0"/>
              <a:buChar char="˃"/>
              <a:defRPr sz="16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5035550" y="1600201"/>
            <a:ext cx="4375150" cy="4525963"/>
          </a:xfrm>
        </p:spPr>
        <p:txBody>
          <a:bodyPr>
            <a:normAutofit/>
          </a:bodyPr>
          <a:lstStyle>
            <a:lvl1pPr>
              <a:defRPr sz="1600"/>
            </a:lvl1pPr>
            <a:lvl2pPr>
              <a:defRPr sz="1600"/>
            </a:lvl2pPr>
            <a:lvl3pPr>
              <a:defRPr sz="1600"/>
            </a:lvl3pPr>
            <a:lvl4pPr>
              <a:defRPr sz="1600"/>
            </a:lvl4pPr>
            <a:lvl5pPr marL="2057400" indent="-228600">
              <a:buFont typeface="Arial" pitchFamily="34" charset="0"/>
              <a:buChar char="&gt;"/>
              <a:defRPr sz="16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Date Placeholder 4"/>
          <p:cNvSpPr>
            <a:spLocks noGrp="1"/>
          </p:cNvSpPr>
          <p:nvPr>
            <p:ph type="dt" sz="half" idx="10"/>
          </p:nvPr>
        </p:nvSpPr>
        <p:spPr/>
        <p:txBody>
          <a:bodyPr/>
          <a:lstStyle/>
          <a:p>
            <a:fld id="{3EFD6F9C-A146-4826-9728-DB6FB04BDC05}" type="datetimeFigureOut">
              <a:rPr lang="en-US" smtClean="0"/>
              <a:t>9/5/2014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100DA3-A178-4BB7-A4EC-3FAAA47A8999}" type="slidenum">
              <a:rPr lang="en-US" smtClean="0"/>
              <a:t>‹#›</a:t>
            </a:fld>
            <a:endParaRPr lang="en-US"/>
          </a:p>
        </p:txBody>
      </p:sp>
      <p:sp>
        <p:nvSpPr>
          <p:cNvPr id="8" name="Title 1"/>
          <p:cNvSpPr>
            <a:spLocks noGrp="1"/>
          </p:cNvSpPr>
          <p:nvPr>
            <p:ph type="title" hasCustomPrompt="1"/>
          </p:nvPr>
        </p:nvSpPr>
        <p:spPr>
          <a:xfrm>
            <a:off x="495300" y="228600"/>
            <a:ext cx="6644054" cy="1036638"/>
          </a:xfrm>
        </p:spPr>
        <p:txBody>
          <a:bodyPr/>
          <a:lstStyle>
            <a:lvl1pPr algn="l">
              <a:defRPr sz="2800" b="1"/>
            </a:lvl1pPr>
          </a:lstStyle>
          <a:p>
            <a:r>
              <a:rPr lang="en-US" dirty="0" smtClean="0"/>
              <a:t>QuoVadis</a:t>
            </a:r>
            <a:endParaRPr lang="en-US" dirty="0"/>
          </a:p>
        </p:txBody>
      </p:sp>
      <p:cxnSp>
        <p:nvCxnSpPr>
          <p:cNvPr id="9" name="Straight Connector 8"/>
          <p:cNvCxnSpPr/>
          <p:nvPr userDrawn="1"/>
        </p:nvCxnSpPr>
        <p:spPr>
          <a:xfrm>
            <a:off x="533400" y="228600"/>
            <a:ext cx="6542649" cy="0"/>
          </a:xfrm>
          <a:prstGeom prst="line">
            <a:avLst/>
          </a:prstGeom>
          <a:ln w="123825" cap="sq">
            <a:solidFill>
              <a:schemeClr val="tx2"/>
            </a:solidFill>
            <a:beve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a:xfrm>
            <a:off x="7346950" y="228600"/>
            <a:ext cx="2025650" cy="0"/>
          </a:xfrm>
          <a:prstGeom prst="line">
            <a:avLst/>
          </a:prstGeom>
          <a:ln w="123825" cap="sq">
            <a:solidFill>
              <a:schemeClr val="bg1">
                <a:lumMod val="65000"/>
              </a:schemeClr>
            </a:solidFill>
            <a:beve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a:xfrm>
            <a:off x="491196" y="1288366"/>
            <a:ext cx="8941729" cy="0"/>
          </a:xfrm>
          <a:prstGeom prst="line">
            <a:avLst/>
          </a:prstGeom>
          <a:ln w="25400" cap="sq">
            <a:solidFill>
              <a:schemeClr val="tx2"/>
            </a:solidFill>
            <a:beve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userDrawn="1"/>
        </p:nvCxnSpPr>
        <p:spPr>
          <a:xfrm>
            <a:off x="498230" y="6400800"/>
            <a:ext cx="8934695" cy="0"/>
          </a:xfrm>
          <a:prstGeom prst="line">
            <a:avLst/>
          </a:prstGeom>
          <a:ln w="25400" cap="sq">
            <a:solidFill>
              <a:schemeClr val="bg1">
                <a:lumMod val="65000"/>
              </a:schemeClr>
            </a:solidFill>
            <a:bevel/>
          </a:ln>
        </p:spPr>
        <p:style>
          <a:lnRef idx="1">
            <a:schemeClr val="accent1"/>
          </a:lnRef>
          <a:fillRef idx="0">
            <a:schemeClr val="accent1"/>
          </a:fillRef>
          <a:effectRef idx="0">
            <a:schemeClr val="accent1"/>
          </a:effectRef>
          <a:fontRef idx="minor">
            <a:schemeClr val="tx1"/>
          </a:fontRef>
        </p:style>
      </p:cxnSp>
      <p:pic>
        <p:nvPicPr>
          <p:cNvPr id="13" name="Picture 12" descr="QVlogo2008.jpg"/>
          <p:cNvPicPr/>
          <p:nvPr userDrawn="1"/>
        </p:nvPicPr>
        <p:blipFill>
          <a:blip r:embed="rId2" cstate="print"/>
          <a:srcRect/>
          <a:stretch>
            <a:fillRect/>
          </a:stretch>
        </p:blipFill>
        <p:spPr bwMode="auto">
          <a:xfrm>
            <a:off x="7307727" y="502334"/>
            <a:ext cx="2146300" cy="495300"/>
          </a:xfrm>
          <a:prstGeom prst="rect">
            <a:avLst/>
          </a:prstGeom>
          <a:noFill/>
          <a:ln w="9525">
            <a:noFill/>
            <a:miter lim="800000"/>
            <a:headEnd/>
            <a:tailEnd/>
          </a:ln>
        </p:spPr>
      </p:pic>
    </p:spTree>
    <p:extLst>
      <p:ext uri="{BB962C8B-B14F-4D97-AF65-F5344CB8AC3E}">
        <p14:creationId xmlns:p14="http://schemas.microsoft.com/office/powerpoint/2010/main" val="39309108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95300" y="1535113"/>
            <a:ext cx="4376870" cy="639762"/>
          </a:xfrm>
        </p:spPr>
        <p:txBody>
          <a:bodyPr anchor="b">
            <a:normAutofit/>
          </a:bodyPr>
          <a:lstStyle>
            <a:lvl1pPr marL="0" indent="0">
              <a:buNone/>
              <a:defRPr sz="2000" b="1">
                <a:solidFill>
                  <a:srgbClr val="002060"/>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95300" y="2174875"/>
            <a:ext cx="4376870" cy="3951288"/>
          </a:xfrm>
        </p:spPr>
        <p:txBody>
          <a:bodyPr>
            <a:normAutofit/>
          </a:bodyPr>
          <a:lstStyle>
            <a:lvl1pPr>
              <a:defRPr sz="1600"/>
            </a:lvl1pPr>
            <a:lvl2pPr>
              <a:defRPr sz="1600"/>
            </a:lvl2pPr>
            <a:lvl3pPr>
              <a:defRPr sz="1600"/>
            </a:lvl3pPr>
            <a:lvl4pPr>
              <a:defRPr sz="1600"/>
            </a:lvl4pPr>
            <a:lvl5pPr marL="2114550" indent="-285750">
              <a:buFont typeface="Arial" pitchFamily="34" charset="0"/>
              <a:buChar char="&gt;"/>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5032111" y="1535113"/>
            <a:ext cx="4378590" cy="639762"/>
          </a:xfrm>
        </p:spPr>
        <p:txBody>
          <a:bodyPr anchor="b">
            <a:normAutofit/>
          </a:bodyPr>
          <a:lstStyle>
            <a:lvl1pPr marL="0" indent="0">
              <a:buNone/>
              <a:defRPr sz="2000" b="1">
                <a:solidFill>
                  <a:srgbClr val="002060"/>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5032111" y="2174875"/>
            <a:ext cx="4378590" cy="3951288"/>
          </a:xfrm>
        </p:spPr>
        <p:txBody>
          <a:bodyPr>
            <a:normAutofit/>
          </a:bodyPr>
          <a:lstStyle>
            <a:lvl1pPr>
              <a:defRPr sz="1600"/>
            </a:lvl1pPr>
            <a:lvl2pPr>
              <a:defRPr sz="1600"/>
            </a:lvl2pPr>
            <a:lvl3pPr>
              <a:defRPr sz="1600"/>
            </a:lvl3pPr>
            <a:lvl4pPr>
              <a:defRPr sz="1600"/>
            </a:lvl4pPr>
            <a:lvl5pPr marL="2057400" indent="-228600">
              <a:buFont typeface="Arial" pitchFamily="34" charset="0"/>
              <a:buChar char="&gt;"/>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Date Placeholder 6"/>
          <p:cNvSpPr>
            <a:spLocks noGrp="1"/>
          </p:cNvSpPr>
          <p:nvPr>
            <p:ph type="dt" sz="half" idx="10"/>
          </p:nvPr>
        </p:nvSpPr>
        <p:spPr/>
        <p:txBody>
          <a:bodyPr/>
          <a:lstStyle/>
          <a:p>
            <a:fld id="{3EFD6F9C-A146-4826-9728-DB6FB04BDC05}" type="datetimeFigureOut">
              <a:rPr lang="en-US" smtClean="0"/>
              <a:t>9/5/2014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6100DA3-A178-4BB7-A4EC-3FAAA47A8999}" type="slidenum">
              <a:rPr lang="en-US" smtClean="0"/>
              <a:t>‹#›</a:t>
            </a:fld>
            <a:endParaRPr lang="en-US"/>
          </a:p>
        </p:txBody>
      </p:sp>
      <p:sp>
        <p:nvSpPr>
          <p:cNvPr id="10" name="Title 1"/>
          <p:cNvSpPr>
            <a:spLocks noGrp="1"/>
          </p:cNvSpPr>
          <p:nvPr>
            <p:ph type="title" hasCustomPrompt="1"/>
          </p:nvPr>
        </p:nvSpPr>
        <p:spPr>
          <a:xfrm>
            <a:off x="495300" y="228600"/>
            <a:ext cx="6644054" cy="1036638"/>
          </a:xfrm>
        </p:spPr>
        <p:txBody>
          <a:bodyPr/>
          <a:lstStyle>
            <a:lvl1pPr algn="l">
              <a:defRPr sz="2800" b="1"/>
            </a:lvl1pPr>
          </a:lstStyle>
          <a:p>
            <a:r>
              <a:rPr lang="en-US" dirty="0" smtClean="0"/>
              <a:t>QuoVadis</a:t>
            </a:r>
            <a:endParaRPr lang="en-US" dirty="0"/>
          </a:p>
        </p:txBody>
      </p:sp>
      <p:cxnSp>
        <p:nvCxnSpPr>
          <p:cNvPr id="11" name="Straight Connector 10"/>
          <p:cNvCxnSpPr/>
          <p:nvPr userDrawn="1"/>
        </p:nvCxnSpPr>
        <p:spPr>
          <a:xfrm>
            <a:off x="533400" y="228600"/>
            <a:ext cx="6542649" cy="0"/>
          </a:xfrm>
          <a:prstGeom prst="line">
            <a:avLst/>
          </a:prstGeom>
          <a:ln w="123825" cap="sq">
            <a:solidFill>
              <a:schemeClr val="tx2"/>
            </a:solidFill>
            <a:beve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userDrawn="1"/>
        </p:nvCxnSpPr>
        <p:spPr>
          <a:xfrm>
            <a:off x="7346950" y="228600"/>
            <a:ext cx="2025650" cy="0"/>
          </a:xfrm>
          <a:prstGeom prst="line">
            <a:avLst/>
          </a:prstGeom>
          <a:ln w="123825" cap="sq">
            <a:solidFill>
              <a:schemeClr val="bg1">
                <a:lumMod val="65000"/>
              </a:schemeClr>
            </a:solidFill>
            <a:beve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userDrawn="1"/>
        </p:nvCxnSpPr>
        <p:spPr>
          <a:xfrm>
            <a:off x="491196" y="1288366"/>
            <a:ext cx="8941729" cy="0"/>
          </a:xfrm>
          <a:prstGeom prst="line">
            <a:avLst/>
          </a:prstGeom>
          <a:ln w="25400" cap="sq">
            <a:solidFill>
              <a:schemeClr val="tx2"/>
            </a:solidFill>
            <a:beve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userDrawn="1"/>
        </p:nvCxnSpPr>
        <p:spPr>
          <a:xfrm>
            <a:off x="498230" y="6400800"/>
            <a:ext cx="8934695" cy="0"/>
          </a:xfrm>
          <a:prstGeom prst="line">
            <a:avLst/>
          </a:prstGeom>
          <a:ln w="25400" cap="sq">
            <a:solidFill>
              <a:schemeClr val="bg1">
                <a:lumMod val="65000"/>
              </a:schemeClr>
            </a:solidFill>
            <a:bevel/>
          </a:ln>
        </p:spPr>
        <p:style>
          <a:lnRef idx="1">
            <a:schemeClr val="accent1"/>
          </a:lnRef>
          <a:fillRef idx="0">
            <a:schemeClr val="accent1"/>
          </a:fillRef>
          <a:effectRef idx="0">
            <a:schemeClr val="accent1"/>
          </a:effectRef>
          <a:fontRef idx="minor">
            <a:schemeClr val="tx1"/>
          </a:fontRef>
        </p:style>
      </p:cxnSp>
      <p:pic>
        <p:nvPicPr>
          <p:cNvPr id="15" name="Picture 14" descr="QVlogo2008.jpg"/>
          <p:cNvPicPr/>
          <p:nvPr userDrawn="1"/>
        </p:nvPicPr>
        <p:blipFill>
          <a:blip r:embed="rId2" cstate="print"/>
          <a:srcRect/>
          <a:stretch>
            <a:fillRect/>
          </a:stretch>
        </p:blipFill>
        <p:spPr bwMode="auto">
          <a:xfrm>
            <a:off x="7307727" y="502334"/>
            <a:ext cx="2146300" cy="495300"/>
          </a:xfrm>
          <a:prstGeom prst="rect">
            <a:avLst/>
          </a:prstGeom>
          <a:noFill/>
          <a:ln w="9525">
            <a:noFill/>
            <a:miter lim="800000"/>
            <a:headEnd/>
            <a:tailEnd/>
          </a:ln>
        </p:spPr>
      </p:pic>
    </p:spTree>
    <p:extLst>
      <p:ext uri="{BB962C8B-B14F-4D97-AF65-F5344CB8AC3E}">
        <p14:creationId xmlns:p14="http://schemas.microsoft.com/office/powerpoint/2010/main" val="2205778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3EFD6F9C-A146-4826-9728-DB6FB04BDC05}" type="datetimeFigureOut">
              <a:rPr lang="en-US" smtClean="0"/>
              <a:t>9/5/2014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6100DA3-A178-4BB7-A4EC-3FAAA47A8999}" type="slidenum">
              <a:rPr lang="en-US" smtClean="0"/>
              <a:t>‹#›</a:t>
            </a:fld>
            <a:endParaRPr lang="en-US"/>
          </a:p>
        </p:txBody>
      </p:sp>
      <p:sp>
        <p:nvSpPr>
          <p:cNvPr id="6" name="Title 1"/>
          <p:cNvSpPr>
            <a:spLocks noGrp="1"/>
          </p:cNvSpPr>
          <p:nvPr>
            <p:ph type="title" hasCustomPrompt="1"/>
          </p:nvPr>
        </p:nvSpPr>
        <p:spPr>
          <a:xfrm>
            <a:off x="495300" y="228600"/>
            <a:ext cx="6644054" cy="1036638"/>
          </a:xfrm>
        </p:spPr>
        <p:txBody>
          <a:bodyPr/>
          <a:lstStyle>
            <a:lvl1pPr algn="l">
              <a:defRPr sz="2800" b="1"/>
            </a:lvl1pPr>
          </a:lstStyle>
          <a:p>
            <a:r>
              <a:rPr lang="en-US" dirty="0" smtClean="0"/>
              <a:t>What’s up Homeboy?</a:t>
            </a:r>
            <a:endParaRPr lang="en-US" dirty="0"/>
          </a:p>
        </p:txBody>
      </p:sp>
      <p:cxnSp>
        <p:nvCxnSpPr>
          <p:cNvPr id="7" name="Straight Connector 6"/>
          <p:cNvCxnSpPr/>
          <p:nvPr userDrawn="1"/>
        </p:nvCxnSpPr>
        <p:spPr>
          <a:xfrm>
            <a:off x="533400" y="228600"/>
            <a:ext cx="6542649" cy="0"/>
          </a:xfrm>
          <a:prstGeom prst="line">
            <a:avLst/>
          </a:prstGeom>
          <a:ln w="123825" cap="sq">
            <a:solidFill>
              <a:schemeClr val="tx2"/>
            </a:solidFill>
            <a:beve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7346950" y="228600"/>
            <a:ext cx="2025650" cy="0"/>
          </a:xfrm>
          <a:prstGeom prst="line">
            <a:avLst/>
          </a:prstGeom>
          <a:ln w="123825" cap="sq">
            <a:solidFill>
              <a:schemeClr val="bg1">
                <a:lumMod val="65000"/>
              </a:schemeClr>
            </a:solidFill>
            <a:beve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491196" y="1288366"/>
            <a:ext cx="8941729" cy="0"/>
          </a:xfrm>
          <a:prstGeom prst="line">
            <a:avLst/>
          </a:prstGeom>
          <a:ln w="25400" cap="sq">
            <a:solidFill>
              <a:schemeClr val="tx2"/>
            </a:solidFill>
            <a:beve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a:xfrm>
            <a:off x="498230" y="6400800"/>
            <a:ext cx="8934695" cy="0"/>
          </a:xfrm>
          <a:prstGeom prst="line">
            <a:avLst/>
          </a:prstGeom>
          <a:ln w="25400" cap="sq">
            <a:solidFill>
              <a:schemeClr val="bg1">
                <a:lumMod val="65000"/>
              </a:schemeClr>
            </a:solidFill>
            <a:bevel/>
          </a:ln>
        </p:spPr>
        <p:style>
          <a:lnRef idx="1">
            <a:schemeClr val="accent1"/>
          </a:lnRef>
          <a:fillRef idx="0">
            <a:schemeClr val="accent1"/>
          </a:fillRef>
          <a:effectRef idx="0">
            <a:schemeClr val="accent1"/>
          </a:effectRef>
          <a:fontRef idx="minor">
            <a:schemeClr val="tx1"/>
          </a:fontRef>
        </p:style>
      </p:cxnSp>
      <p:pic>
        <p:nvPicPr>
          <p:cNvPr id="11" name="Picture 10" descr="QVlogo2008.jpg"/>
          <p:cNvPicPr/>
          <p:nvPr userDrawn="1"/>
        </p:nvPicPr>
        <p:blipFill>
          <a:blip r:embed="rId2" cstate="print"/>
          <a:srcRect/>
          <a:stretch>
            <a:fillRect/>
          </a:stretch>
        </p:blipFill>
        <p:spPr bwMode="auto">
          <a:xfrm>
            <a:off x="7307727" y="502334"/>
            <a:ext cx="2146300" cy="495300"/>
          </a:xfrm>
          <a:prstGeom prst="rect">
            <a:avLst/>
          </a:prstGeom>
          <a:noFill/>
          <a:ln w="9525">
            <a:noFill/>
            <a:miter lim="800000"/>
            <a:headEnd/>
            <a:tailEnd/>
          </a:ln>
        </p:spPr>
      </p:pic>
    </p:spTree>
    <p:extLst>
      <p:ext uri="{BB962C8B-B14F-4D97-AF65-F5344CB8AC3E}">
        <p14:creationId xmlns:p14="http://schemas.microsoft.com/office/powerpoint/2010/main" val="24557205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FD6F9C-A146-4826-9728-DB6FB04BDC05}" type="datetimeFigureOut">
              <a:rPr lang="en-US" smtClean="0"/>
              <a:t>9/5/2014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6100DA3-A178-4BB7-A4EC-3FAAA47A8999}" type="slidenum">
              <a:rPr lang="en-US" smtClean="0"/>
              <a:t>‹#›</a:t>
            </a:fld>
            <a:endParaRPr lang="en-US"/>
          </a:p>
        </p:txBody>
      </p:sp>
    </p:spTree>
    <p:extLst>
      <p:ext uri="{BB962C8B-B14F-4D97-AF65-F5344CB8AC3E}">
        <p14:creationId xmlns:p14="http://schemas.microsoft.com/office/powerpoint/2010/main" val="20563105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006"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EFD6F9C-A146-4826-9728-DB6FB04BDC05}" type="datetimeFigureOut">
              <a:rPr lang="en-US" smtClean="0"/>
              <a:t>9/5/2014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100DA3-A178-4BB7-A4EC-3FAAA47A8999}" type="slidenum">
              <a:rPr lang="en-US" smtClean="0"/>
              <a:t>‹#›</a:t>
            </a:fld>
            <a:endParaRPr lang="en-US"/>
          </a:p>
        </p:txBody>
      </p:sp>
    </p:spTree>
    <p:extLst>
      <p:ext uri="{BB962C8B-B14F-4D97-AF65-F5344CB8AC3E}">
        <p14:creationId xmlns:p14="http://schemas.microsoft.com/office/powerpoint/2010/main" val="42077202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645" y="4800600"/>
            <a:ext cx="59436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41645"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EFD6F9C-A146-4826-9728-DB6FB04BDC05}" type="datetimeFigureOut">
              <a:rPr lang="en-US" smtClean="0"/>
              <a:t>9/5/2014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100DA3-A178-4BB7-A4EC-3FAAA47A8999}" type="slidenum">
              <a:rPr lang="en-US" smtClean="0"/>
              <a:t>‹#›</a:t>
            </a:fld>
            <a:endParaRPr lang="en-US"/>
          </a:p>
        </p:txBody>
      </p:sp>
    </p:spTree>
    <p:extLst>
      <p:ext uri="{BB962C8B-B14F-4D97-AF65-F5344CB8AC3E}">
        <p14:creationId xmlns:p14="http://schemas.microsoft.com/office/powerpoint/2010/main" val="10608395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5300" y="274638"/>
            <a:ext cx="89154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95300" y="1600201"/>
            <a:ext cx="89154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95300" y="6356351"/>
            <a:ext cx="2311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EFD6F9C-A146-4826-9728-DB6FB04BDC05}" type="datetimeFigureOut">
              <a:rPr lang="en-US" smtClean="0"/>
              <a:t>9/5/2014</a:t>
            </a:fld>
            <a:endParaRPr lang="en-US"/>
          </a:p>
        </p:txBody>
      </p:sp>
      <p:sp>
        <p:nvSpPr>
          <p:cNvPr id="5" name="Footer Placeholder 4"/>
          <p:cNvSpPr>
            <a:spLocks noGrp="1"/>
          </p:cNvSpPr>
          <p:nvPr>
            <p:ph type="ftr" sz="quarter" idx="3"/>
          </p:nvPr>
        </p:nvSpPr>
        <p:spPr>
          <a:xfrm>
            <a:off x="3384550" y="6356351"/>
            <a:ext cx="3136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7099300" y="6356351"/>
            <a:ext cx="2311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6100DA3-A178-4BB7-A4EC-3FAAA47A8999}" type="slidenum">
              <a:rPr lang="en-US" smtClean="0"/>
              <a:t>‹#›</a:t>
            </a:fld>
            <a:endParaRPr lang="en-US"/>
          </a:p>
        </p:txBody>
      </p:sp>
    </p:spTree>
    <p:extLst>
      <p:ext uri="{BB962C8B-B14F-4D97-AF65-F5344CB8AC3E}">
        <p14:creationId xmlns:p14="http://schemas.microsoft.com/office/powerpoint/2010/main" val="25089294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hyperlink" Target="http://www.quovadisglobal.bm/~/media/Files/Files_Global/QV_ZertES_EN.ashx"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services.bsi-global.com/ecert/default.asp?certnumber=ETS+010&amp;crdate=07/08/2008&amp;certtemplate=cemea_en"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12.xml.rels><?xml version="1.0" encoding="UTF-8" standalone="yes"?>
<Relationships xmlns="http://schemas.openxmlformats.org/package/2006/relationships"><Relationship Id="rId3" Type="http://schemas.openxmlformats.org/officeDocument/2006/relationships/hyperlink" Target="mailto:s.davidson@quovadisglobal.com" TargetMode="External"/><Relationship Id="rId2" Type="http://schemas.openxmlformats.org/officeDocument/2006/relationships/hyperlink" Target="mailto:b.kilborn@quovadisglobal.com"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hyperlink" Target="https://services.bsi-global.com/ecert/default.asp?certnumber=ETS+010&amp;crdate=07/08/2008&amp;certtemplate=cemea_en" TargetMode="External"/><Relationship Id="rId3" Type="http://schemas.openxmlformats.org/officeDocument/2006/relationships/image" Target="../media/image7.gif"/><Relationship Id="rId7" Type="http://schemas.openxmlformats.org/officeDocument/2006/relationships/image" Target="../media/image9.gif"/><Relationship Id="rId2" Type="http://schemas.openxmlformats.org/officeDocument/2006/relationships/image" Target="../media/image6.gif"/><Relationship Id="rId1" Type="http://schemas.openxmlformats.org/officeDocument/2006/relationships/slideLayout" Target="../slideLayouts/slideLayout2.xml"/><Relationship Id="rId6" Type="http://schemas.openxmlformats.org/officeDocument/2006/relationships/hyperlink" Target="http://www.quovadisglobal.bm/~/media/Files/Files_Global/QV_ZertES_EN.ashx" TargetMode="External"/><Relationship Id="rId5" Type="http://schemas.openxmlformats.org/officeDocument/2006/relationships/image" Target="../media/image8.gif"/><Relationship Id="rId10" Type="http://schemas.openxmlformats.org/officeDocument/2006/relationships/image" Target="../media/image11.jpg"/><Relationship Id="rId4" Type="http://schemas.openxmlformats.org/officeDocument/2006/relationships/hyperlink" Target="http://www.quovadisglobal.bm/~/media/Files/Files_Global/QV_webtrust_EV_2007.ashx" TargetMode="External"/><Relationship Id="rId9" Type="http://schemas.openxmlformats.org/officeDocument/2006/relationships/image" Target="../media/image10.jpeg"/></Relationships>
</file>

<file path=ppt/slides/_rels/slide8.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hyperlink" Target="http://www.quovadisglobal.bm/~/media/Files/Files_Global/QV_webtrust_EV_2007.ashx" TargetMode="External"/><Relationship Id="rId1" Type="http://schemas.openxmlformats.org/officeDocument/2006/relationships/slideLayout" Target="../slideLayouts/slideLayout2.xml"/><Relationship Id="rId4" Type="http://schemas.openxmlformats.org/officeDocument/2006/relationships/image" Target="../media/image11.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QuoVadis Group</a:t>
            </a:r>
            <a:endParaRPr lang="en-US" dirty="0"/>
          </a:p>
        </p:txBody>
      </p:sp>
      <p:sp>
        <p:nvSpPr>
          <p:cNvPr id="5" name="Subtitle 4"/>
          <p:cNvSpPr>
            <a:spLocks noGrp="1"/>
          </p:cNvSpPr>
          <p:nvPr>
            <p:ph type="subTitle" idx="1"/>
          </p:nvPr>
        </p:nvSpPr>
        <p:spPr>
          <a:xfrm>
            <a:off x="1356361" y="2285962"/>
            <a:ext cx="6690360" cy="1099263"/>
          </a:xfrm>
        </p:spPr>
        <p:txBody>
          <a:bodyPr>
            <a:normAutofit lnSpcReduction="10000"/>
          </a:bodyPr>
          <a:lstStyle/>
          <a:p>
            <a:r>
              <a:rPr lang="en-US" dirty="0" err="1" smtClean="0"/>
              <a:t>EUGridPMA</a:t>
            </a:r>
            <a:r>
              <a:rPr lang="en-US" dirty="0" smtClean="0"/>
              <a:t> Update</a:t>
            </a:r>
          </a:p>
          <a:p>
            <a:r>
              <a:rPr lang="en-US" dirty="0" smtClean="0"/>
              <a:t>September 2014</a:t>
            </a:r>
          </a:p>
        </p:txBody>
      </p:sp>
    </p:spTree>
    <p:extLst>
      <p:ext uri="{BB962C8B-B14F-4D97-AF65-F5344CB8AC3E}">
        <p14:creationId xmlns:p14="http://schemas.microsoft.com/office/powerpoint/2010/main" val="30364464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a:t>Swiss </a:t>
            </a:r>
            <a:br>
              <a:rPr lang="en-US" dirty="0"/>
            </a:br>
            <a:r>
              <a:rPr lang="en-US" dirty="0"/>
              <a:t>Qualified Certification Services </a:t>
            </a:r>
            <a:r>
              <a:rPr lang="en-US" dirty="0" smtClean="0"/>
              <a:t>Provider</a:t>
            </a:r>
            <a:endParaRPr lang="en-US" dirty="0"/>
          </a:p>
        </p:txBody>
      </p:sp>
      <p:sp>
        <p:nvSpPr>
          <p:cNvPr id="3" name="Content Placeholder 2"/>
          <p:cNvSpPr>
            <a:spLocks noGrp="1"/>
          </p:cNvSpPr>
          <p:nvPr>
            <p:ph idx="1"/>
          </p:nvPr>
        </p:nvSpPr>
        <p:spPr/>
        <p:txBody>
          <a:bodyPr/>
          <a:lstStyle/>
          <a:p>
            <a:r>
              <a:rPr lang="en-GB" dirty="0" err="1" smtClean="0"/>
              <a:t>ZertES</a:t>
            </a:r>
            <a:r>
              <a:rPr lang="en-GB" dirty="0" smtClean="0"/>
              <a:t> is the Swiss digital signature law.  Lays out requirements for electronic signature to achieve same legal status as hand written signature.  </a:t>
            </a:r>
          </a:p>
          <a:p>
            <a:r>
              <a:rPr lang="en-GB" dirty="0" err="1" smtClean="0"/>
              <a:t>ZertES</a:t>
            </a:r>
            <a:r>
              <a:rPr lang="en-GB" dirty="0" smtClean="0"/>
              <a:t> accreditation is granted by the Swiss Accreditation Service (SAS) and the Swiss Federal Office of Communications (BAKOM) based on an audit by KPMG</a:t>
            </a:r>
          </a:p>
          <a:p>
            <a:r>
              <a:rPr lang="en-GB" dirty="0" smtClean="0"/>
              <a:t>The following areas are included in the scope of the QuoVadis audit:</a:t>
            </a:r>
            <a:endParaRPr lang="en-US" dirty="0" smtClean="0"/>
          </a:p>
          <a:p>
            <a:pPr lvl="1"/>
            <a:r>
              <a:rPr lang="en-GB" dirty="0" smtClean="0"/>
              <a:t>The Certification Service Provider (CSP) requirements of </a:t>
            </a:r>
            <a:r>
              <a:rPr lang="en-GB" dirty="0" err="1" smtClean="0"/>
              <a:t>ZertES</a:t>
            </a:r>
            <a:r>
              <a:rPr lang="en-GB" dirty="0" smtClean="0"/>
              <a:t>, the accompanying </a:t>
            </a:r>
            <a:r>
              <a:rPr lang="en-GB" dirty="0" err="1" smtClean="0"/>
              <a:t>VZertES</a:t>
            </a:r>
            <a:r>
              <a:rPr lang="en-GB" dirty="0" smtClean="0"/>
              <a:t> regulatory provisions and also the more detailed Technical and Administrative Regulations</a:t>
            </a:r>
            <a:endParaRPr lang="en-US" dirty="0" smtClean="0"/>
          </a:p>
          <a:p>
            <a:pPr lvl="1"/>
            <a:r>
              <a:rPr lang="en-GB" dirty="0" smtClean="0"/>
              <a:t>Requirements for Time Stamping Authorities (TSA) based on ETSI TS 102.023 and ETSI TS 101.861</a:t>
            </a:r>
            <a:endParaRPr lang="en-US" dirty="0" smtClean="0"/>
          </a:p>
          <a:p>
            <a:pPr lvl="1"/>
            <a:r>
              <a:rPr lang="en-GB" dirty="0" smtClean="0"/>
              <a:t>Requirements for Qualified Electronic Signatures according to ETSI TS 101.456, ETSI TS 101.862 and SR943.032.1 </a:t>
            </a:r>
            <a:endParaRPr lang="en-US" dirty="0" smtClean="0"/>
          </a:p>
          <a:p>
            <a:endParaRPr lang="en-US" dirty="0"/>
          </a:p>
        </p:txBody>
      </p:sp>
      <p:pic>
        <p:nvPicPr>
          <p:cNvPr id="5127" name="Picture 7" descr="http://www.quovadisglobal.bm/~/media/Images/CompanyLogos/logo%20swissCSP.ashx">
            <a:hlinkClick r:id="rId2" tooltip="ZertES"/>
          </p:cNvPr>
          <p:cNvPicPr>
            <a:picLocks noChangeAspect="1" noChangeArrowheads="1"/>
          </p:cNvPicPr>
          <p:nvPr/>
        </p:nvPicPr>
        <p:blipFill>
          <a:blip r:embed="rId3"/>
          <a:srcRect/>
          <a:stretch>
            <a:fillRect/>
          </a:stretch>
        </p:blipFill>
        <p:spPr bwMode="auto">
          <a:xfrm>
            <a:off x="8506182" y="4827722"/>
            <a:ext cx="849111" cy="1341210"/>
          </a:xfrm>
          <a:prstGeom prst="rect">
            <a:avLst/>
          </a:prstGeom>
          <a:noFill/>
        </p:spPr>
      </p:pic>
    </p:spTree>
    <p:extLst>
      <p:ext uri="{BB962C8B-B14F-4D97-AF65-F5344CB8AC3E}">
        <p14:creationId xmlns:p14="http://schemas.microsoft.com/office/powerpoint/2010/main" val="286268685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a:t>Netherlands </a:t>
            </a:r>
            <a:r>
              <a:rPr lang="en-US" dirty="0" smtClean="0"/>
              <a:t/>
            </a:r>
            <a:br>
              <a:rPr lang="en-US" dirty="0" smtClean="0"/>
            </a:br>
            <a:r>
              <a:rPr lang="en-US" dirty="0" smtClean="0"/>
              <a:t>Qualified </a:t>
            </a:r>
            <a:r>
              <a:rPr lang="en-US" dirty="0"/>
              <a:t>Certification Services </a:t>
            </a:r>
            <a:r>
              <a:rPr lang="en-US" dirty="0" smtClean="0"/>
              <a:t>Provider</a:t>
            </a:r>
            <a:endParaRPr lang="en-US" dirty="0"/>
          </a:p>
        </p:txBody>
      </p:sp>
      <p:sp>
        <p:nvSpPr>
          <p:cNvPr id="3" name="Content Placeholder 2"/>
          <p:cNvSpPr>
            <a:spLocks noGrp="1"/>
          </p:cNvSpPr>
          <p:nvPr>
            <p:ph idx="1"/>
          </p:nvPr>
        </p:nvSpPr>
        <p:spPr/>
        <p:txBody>
          <a:bodyPr>
            <a:normAutofit/>
          </a:bodyPr>
          <a:lstStyle/>
          <a:p>
            <a:endParaRPr lang="en-US" dirty="0" smtClean="0"/>
          </a:p>
          <a:p>
            <a:r>
              <a:rPr lang="en-US" dirty="0" err="1" smtClean="0"/>
              <a:t>PKIoverheid</a:t>
            </a:r>
            <a:r>
              <a:rPr lang="en-US" dirty="0" smtClean="0"/>
              <a:t>:  the PKI designed for trustworthy electronic communication within and with the Dutch government.  QuoVadis have </a:t>
            </a:r>
            <a:r>
              <a:rPr lang="en-US" dirty="0" err="1" smtClean="0"/>
              <a:t>PKIoverheid</a:t>
            </a:r>
            <a:r>
              <a:rPr lang="en-US" dirty="0" smtClean="0"/>
              <a:t> Issuing CAs under Dutch Government Root.</a:t>
            </a:r>
          </a:p>
          <a:p>
            <a:r>
              <a:rPr lang="en-GB" dirty="0" smtClean="0"/>
              <a:t>QuoVadis is certified by BSI against the following requirements:</a:t>
            </a:r>
          </a:p>
          <a:p>
            <a:pPr lvl="1"/>
            <a:r>
              <a:rPr lang="en-GB" dirty="0" smtClean="0"/>
              <a:t>ETSI TS 101 456 (Qualified Certificates) and ETSI TS 102 042 (for </a:t>
            </a:r>
            <a:r>
              <a:rPr lang="en-GB" dirty="0" err="1" smtClean="0"/>
              <a:t>PKIoverheid</a:t>
            </a:r>
            <a:r>
              <a:rPr lang="en-GB" dirty="0" smtClean="0"/>
              <a:t> SSL/EV);</a:t>
            </a:r>
          </a:p>
          <a:p>
            <a:pPr lvl="1"/>
            <a:r>
              <a:rPr lang="en-GB" dirty="0" smtClean="0"/>
              <a:t>Dutch Digital Signature Law (Dutch </a:t>
            </a:r>
            <a:r>
              <a:rPr lang="en-GB" dirty="0" err="1" smtClean="0"/>
              <a:t>Besluit</a:t>
            </a:r>
            <a:r>
              <a:rPr lang="en-GB" dirty="0" smtClean="0"/>
              <a:t> </a:t>
            </a:r>
            <a:r>
              <a:rPr lang="en-GB" dirty="0" err="1" smtClean="0"/>
              <a:t>Elektronische</a:t>
            </a:r>
            <a:r>
              <a:rPr lang="en-GB" dirty="0" smtClean="0"/>
              <a:t> </a:t>
            </a:r>
            <a:r>
              <a:rPr lang="en-GB" dirty="0" err="1" smtClean="0"/>
              <a:t>handtekeningen</a:t>
            </a:r>
            <a:r>
              <a:rPr lang="en-GB" dirty="0" smtClean="0"/>
              <a:t>); </a:t>
            </a:r>
          </a:p>
          <a:p>
            <a:pPr lvl="1"/>
            <a:r>
              <a:rPr lang="en-GB" dirty="0" smtClean="0"/>
              <a:t>The following </a:t>
            </a:r>
            <a:r>
              <a:rPr lang="en-GB" dirty="0" err="1" smtClean="0"/>
              <a:t>PKIoverheid</a:t>
            </a:r>
            <a:r>
              <a:rPr lang="en-GB" dirty="0" smtClean="0"/>
              <a:t> Program of Requirements:</a:t>
            </a:r>
          </a:p>
          <a:p>
            <a:pPr lvl="2"/>
            <a:r>
              <a:rPr lang="en-GB" dirty="0" smtClean="0"/>
              <a:t>Part 3a (Personal certificates, Organisational)</a:t>
            </a:r>
          </a:p>
          <a:p>
            <a:pPr lvl="2"/>
            <a:r>
              <a:rPr lang="en-GB" dirty="0" smtClean="0"/>
              <a:t>Part 3b (Services/SSL)  - </a:t>
            </a:r>
            <a:r>
              <a:rPr lang="en-GB" dirty="0"/>
              <a:t>based on Baseline </a:t>
            </a:r>
            <a:r>
              <a:rPr lang="en-GB" dirty="0" smtClean="0"/>
              <a:t>Requirements</a:t>
            </a:r>
          </a:p>
          <a:p>
            <a:pPr lvl="2"/>
            <a:r>
              <a:rPr lang="en-GB" dirty="0" smtClean="0"/>
              <a:t>Part 3c (Citizen) </a:t>
            </a:r>
          </a:p>
          <a:p>
            <a:pPr lvl="2"/>
            <a:r>
              <a:rPr lang="en-GB" dirty="0" smtClean="0"/>
              <a:t>Part 3e (EV SSL) – this is based on the EV Guidelines but has additional requirements</a:t>
            </a:r>
            <a:endParaRPr lang="en-US" dirty="0" smtClean="0"/>
          </a:p>
          <a:p>
            <a:r>
              <a:rPr lang="en-US" dirty="0" smtClean="0"/>
              <a:t>QuoVadis are supervised by the Netherlands Authority for Consumers and Markets (ACM).  QuoVadis are also ‘audited’ by </a:t>
            </a:r>
            <a:r>
              <a:rPr lang="en-US" dirty="0" err="1" smtClean="0"/>
              <a:t>Logius</a:t>
            </a:r>
            <a:r>
              <a:rPr lang="en-US" dirty="0" smtClean="0"/>
              <a:t> and ACM.</a:t>
            </a:r>
          </a:p>
          <a:p>
            <a:r>
              <a:rPr lang="en-US" dirty="0" smtClean="0"/>
              <a:t>QuoVadis is “supervised” as a CSP in Belgium by </a:t>
            </a:r>
            <a:r>
              <a:rPr lang="en-US" dirty="0"/>
              <a:t>FOD </a:t>
            </a:r>
            <a:r>
              <a:rPr lang="en-US" dirty="0" err="1" smtClean="0"/>
              <a:t>Economie</a:t>
            </a:r>
            <a:r>
              <a:rPr lang="en-US" dirty="0" smtClean="0"/>
              <a:t> on the basis of the Dutch accreditation.</a:t>
            </a:r>
            <a:endParaRPr lang="en-US" dirty="0"/>
          </a:p>
        </p:txBody>
      </p:sp>
      <p:pic>
        <p:nvPicPr>
          <p:cNvPr id="5129" name="Picture 9" descr="QuoVadis BSI seal ETS 010 for Dutch CSP">
            <a:hlinkClick r:id="rId3"/>
          </p:cNvPr>
          <p:cNvPicPr>
            <a:picLocks noChangeAspect="1" noChangeArrowheads="1"/>
          </p:cNvPicPr>
          <p:nvPr/>
        </p:nvPicPr>
        <p:blipFill>
          <a:blip r:embed="rId4"/>
          <a:srcRect b="21344"/>
          <a:stretch>
            <a:fillRect/>
          </a:stretch>
        </p:blipFill>
        <p:spPr bwMode="auto">
          <a:xfrm>
            <a:off x="8755152" y="5533982"/>
            <a:ext cx="670560" cy="741707"/>
          </a:xfrm>
          <a:prstGeom prst="rect">
            <a:avLst/>
          </a:prstGeom>
          <a:noFill/>
        </p:spPr>
      </p:pic>
    </p:spTree>
    <p:extLst>
      <p:ext uri="{BB962C8B-B14F-4D97-AF65-F5344CB8AC3E}">
        <p14:creationId xmlns:p14="http://schemas.microsoft.com/office/powerpoint/2010/main" val="281642259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GB" dirty="0"/>
          </a:p>
        </p:txBody>
      </p:sp>
      <p:sp>
        <p:nvSpPr>
          <p:cNvPr id="3" name="Content Placeholder 2"/>
          <p:cNvSpPr>
            <a:spLocks noGrp="1"/>
          </p:cNvSpPr>
          <p:nvPr>
            <p:ph idx="1"/>
          </p:nvPr>
        </p:nvSpPr>
        <p:spPr/>
        <p:txBody>
          <a:bodyPr>
            <a:normAutofit/>
          </a:bodyPr>
          <a:lstStyle/>
          <a:p>
            <a:pPr marL="0" indent="0">
              <a:buNone/>
            </a:pPr>
            <a:endParaRPr lang="en-US" sz="2000" dirty="0" smtClean="0"/>
          </a:p>
          <a:p>
            <a:pPr marL="0" indent="0">
              <a:buNone/>
            </a:pPr>
            <a:endParaRPr lang="en-US" sz="2000" dirty="0"/>
          </a:p>
          <a:p>
            <a:pPr marL="0" indent="0">
              <a:buNone/>
            </a:pPr>
            <a:endParaRPr lang="en-US" sz="2000" dirty="0" smtClean="0"/>
          </a:p>
          <a:p>
            <a:pPr marL="0" indent="0" algn="ctr">
              <a:buNone/>
            </a:pPr>
            <a:r>
              <a:rPr lang="en-US" sz="2000" dirty="0" smtClean="0"/>
              <a:t>Barry Kilborn:  </a:t>
            </a:r>
            <a:r>
              <a:rPr lang="en-US" sz="2000" dirty="0" smtClean="0">
                <a:hlinkClick r:id="rId2"/>
              </a:rPr>
              <a:t>b.kilborn@quovadisglobal.com</a:t>
            </a:r>
            <a:endParaRPr lang="en-US" sz="2000" dirty="0" smtClean="0"/>
          </a:p>
          <a:p>
            <a:pPr marL="0" indent="0" algn="ctr">
              <a:buNone/>
            </a:pPr>
            <a:endParaRPr lang="en-US" sz="2000" dirty="0" smtClean="0"/>
          </a:p>
          <a:p>
            <a:pPr marL="0" indent="0" algn="ctr">
              <a:buNone/>
            </a:pPr>
            <a:r>
              <a:rPr lang="en-US" sz="2000" dirty="0" smtClean="0"/>
              <a:t>Stephen Davidson:  </a:t>
            </a:r>
            <a:r>
              <a:rPr lang="en-US" sz="2000" dirty="0" smtClean="0">
                <a:hlinkClick r:id="rId3"/>
              </a:rPr>
              <a:t>s.davidson@quovadisglobal.com</a:t>
            </a:r>
            <a:r>
              <a:rPr lang="en-US" sz="2000" dirty="0" smtClean="0"/>
              <a:t> </a:t>
            </a:r>
            <a:endParaRPr lang="en-GB" sz="2000" dirty="0"/>
          </a:p>
        </p:txBody>
      </p:sp>
    </p:spTree>
    <p:extLst>
      <p:ext uri="{BB962C8B-B14F-4D97-AF65-F5344CB8AC3E}">
        <p14:creationId xmlns:p14="http://schemas.microsoft.com/office/powerpoint/2010/main" val="18432119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idx="1"/>
          </p:nvPr>
        </p:nvSpPr>
        <p:spPr>
          <a:xfrm>
            <a:off x="495300" y="1447801"/>
            <a:ext cx="8915400" cy="4736023"/>
          </a:xfrm>
        </p:spPr>
        <p:txBody>
          <a:bodyPr>
            <a:noAutofit/>
          </a:bodyPr>
          <a:lstStyle/>
          <a:p>
            <a:r>
              <a:rPr lang="en-US" dirty="0" smtClean="0"/>
              <a:t>Founded in 1999 in Bermuda, with particular focus providing PKI managed services to multinational </a:t>
            </a:r>
            <a:r>
              <a:rPr lang="en-US" dirty="0" err="1" smtClean="0"/>
              <a:t>organisations</a:t>
            </a:r>
            <a:endParaRPr lang="en-US" dirty="0" smtClean="0"/>
          </a:p>
          <a:p>
            <a:pPr lvl="1"/>
            <a:r>
              <a:rPr lang="en-US" dirty="0" smtClean="0"/>
              <a:t>More than 3,500 customers</a:t>
            </a:r>
          </a:p>
          <a:p>
            <a:pPr lvl="1"/>
            <a:r>
              <a:rPr lang="en-US" dirty="0" smtClean="0"/>
              <a:t>Operations in Bermuda, Switzerland, Holland, Belgium, and UK</a:t>
            </a:r>
          </a:p>
          <a:p>
            <a:pPr lvl="1"/>
            <a:r>
              <a:rPr lang="en-US" dirty="0" smtClean="0"/>
              <a:t>Provide CA services to several NRENs (Managed SSL, Grid)</a:t>
            </a:r>
          </a:p>
          <a:p>
            <a:endParaRPr lang="en-US" dirty="0" smtClean="0"/>
          </a:p>
          <a:p>
            <a:r>
              <a:rPr lang="en-US" dirty="0" smtClean="0"/>
              <a:t>Leadership in major segments of CA business</a:t>
            </a:r>
          </a:p>
          <a:p>
            <a:pPr lvl="1"/>
            <a:r>
              <a:rPr lang="en-US" dirty="0" smtClean="0"/>
              <a:t>11</a:t>
            </a:r>
            <a:r>
              <a:rPr lang="en-US" baseline="30000" dirty="0" smtClean="0"/>
              <a:t>th</a:t>
            </a:r>
            <a:r>
              <a:rPr lang="en-US" dirty="0" smtClean="0"/>
              <a:t> largest SSL CA and 6</a:t>
            </a:r>
            <a:r>
              <a:rPr lang="en-US" baseline="30000" dirty="0" smtClean="0"/>
              <a:t>th</a:t>
            </a:r>
            <a:r>
              <a:rPr lang="en-US" dirty="0" smtClean="0"/>
              <a:t> largest EV SSL CA according to </a:t>
            </a:r>
            <a:r>
              <a:rPr lang="en-US" dirty="0" err="1" smtClean="0"/>
              <a:t>Netcraft</a:t>
            </a:r>
            <a:r>
              <a:rPr lang="en-US" dirty="0" smtClean="0"/>
              <a:t> (out of 80+ trusted CAs)</a:t>
            </a:r>
          </a:p>
          <a:p>
            <a:pPr lvl="1"/>
            <a:r>
              <a:rPr lang="en-US" dirty="0" smtClean="0"/>
              <a:t>Leading Qualified CA in Europe; multiple jurisdictions</a:t>
            </a:r>
          </a:p>
          <a:p>
            <a:pPr lvl="1"/>
            <a:r>
              <a:rPr lang="en-US" dirty="0" smtClean="0"/>
              <a:t>Significant expertise in digital signature solutions</a:t>
            </a:r>
          </a:p>
          <a:p>
            <a:pPr lvl="1"/>
            <a:endParaRPr lang="en-US" dirty="0" smtClean="0"/>
          </a:p>
          <a:p>
            <a:r>
              <a:rPr lang="en-US" dirty="0" smtClean="0"/>
              <a:t>Roots are trusted in all major software including mobile devices</a:t>
            </a:r>
          </a:p>
          <a:p>
            <a:pPr lvl="1"/>
            <a:r>
              <a:rPr lang="en-US" dirty="0" smtClean="0"/>
              <a:t>Including distribution of next-generation SHA256 roots</a:t>
            </a:r>
          </a:p>
          <a:p>
            <a:pPr lvl="1"/>
            <a:endParaRPr lang="en-US" dirty="0" smtClean="0"/>
          </a:p>
          <a:p>
            <a:r>
              <a:rPr lang="en-US" dirty="0" smtClean="0"/>
              <a:t>More international audits and certifications than any other CA</a:t>
            </a:r>
          </a:p>
        </p:txBody>
      </p:sp>
      <p:sp>
        <p:nvSpPr>
          <p:cNvPr id="5" name="AutoShape 2" descr="data:image/jpeg;base64,/9j/4AAQSkZJRgABAQAAAQABAAD/2wCEAAkGBxQSEhUUEhQWFBUWGRkYGBUXFhcUFRUaFBcYGBsXGRUYHCggGBonHBcYIjEhJyksLi4uFx80ODMtNygtLisBCgoKDg0OGxAQGywkHyQsLCwsNCwsLCwsLC8sLCwsLywsLCwsLCwsLCwsLCwsLCwsLCwsLCwsLCwsLCwsLCwsLP/AABEIAOAA4QMBEQACEQEDEQH/xAAcAAABBQEBAQAAAAAAAAAAAAAAAwQFBgcCAQj/xABREAACAQICBgYECgQKCAcAAAABAgMAEQQhBQYSMUFRBxNhcYGRIjKhsRQjQlJicoKSwdGisuHwCBUzNENTc7PC0iQ1g4STo8PxFhdUZJS04v/EABoBAAIDAQEAAAAAAAAAAAAAAAADAQIEBQb/xAA2EQACAgEBBAgFAwUBAAMAAAAAAQIDEQQFEiExEzJBUXGRsdEiYYGh8MHh8RQjM0JiFTRDUv/aAAwDAQACEQMRAD8A3GgAoAKACgAoAKACgAoAhdK6z4eC4Lbbj5CekR3ncPE1jv19NPBvL7kbaNn3XcUsLvZXzrNjMSSMLFsjdtAbRHe7WQd1q5/9dqb3imOPv9+R0f6DS6dZvln7fZcR1g9WMRIQ2KxL237COx9u5fAeNOr0N03m6x+CYqzaFEFiiteLS/PNlvRbAAcMt5Jy7TvrqpY4HHby8ntSQFABQAUAFABQAUAFABQAUAFABQAUAFABQAUAFABQAUAFABQAUAFAEXprT0OGHpm7Hci5sfDgO01l1GrroXxPj3dpq02jt1D+FcO/sKbNpTGaQYpECqcQpsoH05OPdx5Vx5ajU6x7sFhfL9X+eB246fS6KO9N5fz5/RfniTmh9Soo7NN8a3LdGPD5Xj5Vu0+y64cbPif2MGo2tZPhX8K+/wC35xLRGgUAKAANwAsB4V00klhHKbbeWRunNYsLg12sTPHEOAZvSb6qD0m8BVkm+RBnWmunLDJcYXDyTng7kQoe0b2PiopiqfaRkpekumbSUl+r6mAcNiPbYeMhYE/Zq6qiRvFdxevukpPWxs/2GEf92BVlCK7CMsYNrJjDvxmKP+8Tf5qndXcGWdR60Y1cxjMUP94l921Rux7gyyVwfSRpSL1cZIfrrHL+upNQ649wZZZtF9OGNT+XhhnH0dqF/vXYfo1V1LsJ3i96C6ZcBOQs3WYVj/WDajv/AGiXsO1gKW6pInJf8HjI5kDxOsiNudGDqe5hkaWSL0AFABQAUAFABQAUAFABQAUAFABQAUAFAFN1l1xCXjwxBbcZN6r9X5x7d3fXH1m0lH4Kuff7Ha0Wy3LE7uXd7kfoDVR8QetxJYK2diT1knaSc1Ht7t9Z9Ls+dz6S7OPuzRq9owpXR04yvJfnkX3C4ZI1CRqFUbgBYV3oQjCO7FYRwJ2SnLek8sjdZNZsNgI+sxMoQH1V3u55Igzb3DjarqLfIoYlrb0y4rEXTBj4LF8/Jp2Hf6sfhc9tPjUlzKuRms8rSMXdmd2zZ2JZmPMsczTSp51dUlNReGSlk7EFXjiSyir4HQw9X3SN49+D0bobx4cPRuhvHLQ2pVj3C0eJw0RFWwGTgigCQ0JpvEYN9vCzPC3HZPot9ZDdX8QahpPmTk2HU3pqR9mPSKCNt3XxgmM/XTMp3i47AKTKruJTNcwuISRFeNldGF1dSGVgdxDDIiklhWgAoAKACgAoAKACgAoAKACgDwmgDP8AWzWkykwwG0e5nG+TsH0ff3b+Brte5/263w7X3/t6notBs5V/3LVx7F3fv6eJIaqaphLTYhfS3rGdy9rDi3Zw79z9Ds7dxZauPYu7x+foZ9ftLezXU+Ha+/w+Xr4FxrsHFM16RulOPBFoMLszYncx3xwH6VvWf6I3cSNxZCvPMhswLSekZsTK0s8jSyNvdjc9wG5V5AWArQljgijYiI7C5qtj3UTHiOYocqZVB4yys5ccCj4a4y38Km2neXDmVjPDGgJU2zB5fsrEm4sfjIv8YBtEZdoA9m+m71qW9xwUxDOB1hvTF7dhrZTPpI5EzW6xUwU3dKbwjNhrg+yk3Vb0eBeE8MbQ2Isd49tIpsWN1jZxfNHEwA7/AHVFti5RCCfNiGzelQsa5l2jgi1aChZdSteMTox7xNtxE3eByerbmV/q2+kPEGqSgpEpn0fqhrZh9Iw9Zh2zFg8bWEkRPBhy5EZG1Z5Ra5lydqoBQAUAFABQAUAFABQAUAUPXbWPaJw8R9EZSMPlHig7OfPdzvwtpa3P9qD4dvt7nf2Zod3F01x7F+vsONStW9kDETDPfGp+T9Mjny5b9+5mztDjFtnPsX6i9pa7Oaa3w7X+nuXSuycQxzpZ6TjGXwWBezi6zTqfU4GOM/P4Fvk7hnmrq6+1lWzE0S9aEijY6ihqzXBlc8TjDJtML58TWSuG/JIdJ7qySyQ11FExtiyw1dRK7woIqncXMjeIzSM203VpnnY9p5fv+Fc/U278tyP8s1Uw3VvMkcLhNhQOPE8zW2mno4Y7TPZZvPIqYqbui945MVRuk7wxxWjg2YyPmDWS3SKTzHgPhfjgxt/Fh4t7KQtJLtaG9Ouw6+CgbqdGiMCjsbG8sNDiCY0eO1LaLpj3QOmpsFOs+HcpIvirjijr8pTy8RYgGqyWVhkpn05qHrlDpODbT0JUsJYSbtGx4jmhsbN38QRWWUXFjEyzVUAoAKACgAoAKACgCt66ad6iPq4z8a438UXcW7zuHjyrnbR1fQw3Y9Z/Zd/sdPZuj6ae/Lqr7vu9ys6l6C69+skHxUZ3Hc7b9nuG8+FczZ2k6WW/Lqr7s6m0tZ0MNyPWf2X5yNKr0h5gy/pj1/8AgiHB4ZrYiRfTcHOBG5HhIw3chnxWm1wzxZDZgEUdaUsi2x9DDTYxKNjrZCi54VaeIxbZWOWxDQy3Y/V/EVl0azZ9Bt7+EmljrqpGJsVCVbBXIljZNiNm5DLvOQ9pFKvnuVuSL1LemkRugIASznMjIeOZPu9tYdDWm3N9ho1M8JR7yarqGLJ5agMhs0YJyclKjBORnJiYwbFxes0tRUnjI5VTxnB5YMLggjmDepTjJZi8g8x5jeWKquJZMZzQ0qUS6YxljtSmhiZI6safmwGITEQH0lyZT6siH1kbsPsNjvFUksrBZM+qdWdPRY7DR4iE+i4zU+sjD1kbkwP57jWVrDwXJSoAKACgAoAKAEMdi1hjaRzZVFz+Q7ScvGqWWRrg5y5IZVXKyahHmzKHaTGYjm8rZDgo/JQPZXlG56m75yfl/CPWpV6Wn5RXn/LNV0dglgjWNNyi3aTxJ7Sc69VVVGqChHkjyd1srZucubIjXnWdNHYR52szerEn9ZI3qjuyJPYpp0Y5eBR8rYrEyTyPLKxeR2LOx3sTvPZ3cK1pC2xxBFTooW2dzz7GQGfM7qVbc4PdSLQgpLLGcspbeb+7yrJKblxkxySXImdC4QqCzC18gDvt+/uroaKlrM39DJqLE/hRKWroGTJ7agBHGwbcbKN5GXeMx7RSdRDfraQyqW7NNkRoPFBSUbLaOV8s91j+/Cufo7lCW7LkzXqK3JZXYT1q6xhIbTGkLegh+sR7gff/AN65mr1OXuQfibKKcfEzrR+OtCxJuyXtc7+XtyqaNRu0vL4rkRbVmxdzE4tOGx2lz4Fd3kd1VjrpYakuJZ6ZZymNtHaN60Ek2Ay3XJNK0+mdqbzhF7blA9khbDuDe6niOI4gjgaJQnp5p/jBSjbHBLvHXUxlZRkzjgNJYqU0XTGM0VJlEYmMJEtSmhiZeuiDXH4BixFI1sPiCFe5yjfcknZnZW7CD8kUqyOUXTPpWsxYKACgAoAKAKL0h6UuVw6nIWd+8+qv4+Irh7Wv4qpeL/T38jvbI0+E7n4L9fbzFejzRmTYhhv9BO4esfPLwNW2TRwdr8F+pXa+o4qleL/Qutdo4Z809MOtBxuOaNDeDDExpbcz3+MfzGyOxL8a01xwikmVDDx1oihbZIQx0+KFNhjMJtFOFzsnuOf4e2kairelF97wXqnhPzJDDYNE9VQDz3nzOda69PXDkjPO2UubHNPFHtqCcHtqAPQtBOCK0pojbO3Hv4ruv2jtrn6nSbz3oeRqquwsSI8yYgDZ+M5eqSfBrX9tY965Ld4j92tvPA6w2hpG9b0B25n7v52q9eksl8vH2KyuivmLT6BYeqwPeNm3vvTJ6Ga6rz9isdRF8+A8Oho9kDO4+UMifOtH9FDdS7e8T/USznsHcEARQq7hWqutVx3UJnJyeWMdOj4r7Q/Gsuu/xrxHaXrPwHGEzjQ/RX3CnUcao+BS3hNnMqVZohMZTR0mSGpkfPHSZIYmMmWlDD6X6HdZ/huAVXa82HtFJc3ZgB8W54m6ixJ3lWrNZHDLpl6pZIUAFACeImCKzsbKoLE8gBc1WUlFOT5ItCLlJRXNmPYiZ8RMW3vK+Q7WNgO4ZDwryE5Susz2yfqezhGNNaXZFehruj8IIYkjXcigd9t58Tn4162qtVwUF2HjrrHZNzfaQHSRrD8A0fNMptIR1cXPrJMgR9UXb7Jp0I5eBbPlnDx1tihTZJwR0+KFSY/hSnRQpsR0niQmyOO0GPYAb1m1dqjiK5p58htEG8t+BK2roGM9FBJ0BQSdqtRknB2FqC2DoJUBg92KMk4ApQRg5K1JGBNlqckYOCKkgitYf5NfrD9Vqwa/qLx/Q06brMcaLe8Sd1vLL8KfpHmpCr1ixizrT2haZG43EKuRNzyGZ8eVY7r4Q4c2aa65SGrEMLiqRnGayizTi8MYYhKXJF0y59DWnvguko0Y2jxPxLcto5xnv27L9s0mxZQxH0xWYsFABQBW9fcb1eG2RvkYL4D0j7gPtVztqW7lG6u3gdPZVW/fvP8A1WSqajYPrMUpO6MF/H1R7TfwrlbMr370+7idbalu5p2u/gafXpjyxhf8IXTG1Ph8IpyjUzPyLSEoviFVvv0+ldpWRliiyn9+NNt4QKR6wRRORdb+B/bWeMJtZihjlFcGd/HD+t/Tqf7nz+4fD8jrD6PkdhdWAvmSLe/fU10Tm8JFZWxis5LPXdOadKKCRRVqpZCqpUFsCyx1GScCoiqMlsCTzxg2MiA8iyg++lu2C5tE7j7hQICLggjmMxV1JPkQ0cNHVslcCLJUkYEmWpKtDLH4QSIVOXEHkRSr6ulhgtXPclki4MNiIrhArDvFvaQaxQr1NXCK9DRKVM+LHHwaZ/5STZHzU3+f/endDfZ/klhfIX0lUOqsnp0dGBYKO85nzq/9JUljBHTzbyRUkRib6J4/n2isDi6J/I0pqyJ5iErTJC0MldkYMpsykMpG8FTcHzFKGH1/q/pIYrCwYgZCWNHtyLqCR4G48KxtYYwkKgAoAz3pFxW1OkfBEv4ufyUedef2vZmyMO5ev8Ho9j14qlPvfp/I/wCjbD+hNJzYJ90bR/WHlWjZEPhlP548v5M22Z/FGHyz5/wXOuwcU+XNeWlxulcY8UcsoSTq/i0eTZEQ6oX2QdkEox86114SWSj4kUcI8Z2ZEeNrX2XVkax47LAG1aYpMTLgSejtHSOPiopHA39XGzgX57IypsFGHDghUm38x3JhXjNpEeM2vZ1ZCRzswBtkfKtEWnyYmXzFMNg5JL9XHJJbfsIz2vuvsg23HyqXJLm8EJN8hDSTnD/yqsh+aylWz3ZNalW3xrjvc/AZXW5vBE/+IDwjH3v2Vhevl/8Ak0rTLvFI9Y+cfk37Kla59sfuH9Ou8lsHjpZFDx4PFSKb2ZIXdTY2NmUWOYI8Kn+uXcHQfMjsTrS2YjjCnm5JP3RaxpctZJ9VF1Su0hsXpKWX13Yjley/dGVZpWSl1mNUUuQ0qhI80XpBoHDKTs39JeDDjlztuNXrsdbyisoqSwzRpIq7CZkaGskdWTKtDZ1qyZVoRcVYoxI1JU5oIOJBUMshliYgRYi4rPbBSWGOhJp5RHzpSXHCwNTyyNmGdJYxH0Z0F6Q63RSITcwySR+F+sHhaQDwrLaviGI0KlkhQBk+tc+3i5jybZ+4AvvBrymulvaiT+nkeu0EN3TwXyz58S8aixbODQ/OZz+kV9y13NmRxp188+pwtqSzqWu7HoTs0gVSx3KCT4C9bznGAdAmlW/jGVXP84idj2urh/c0laLF8OSq5kz054G2Kw81v5SJkP8Asn2h4/G+ynaR8GhVxb+hvAdXo/bO+aR38FtGPD0CfGlauWZ47i1KxEi+mjB5YebteM+IDL+q9aNny60fqJ1S5Mf9DmF2cLLIfly2HaqKo/WLVTXyzNLuRbSr4W/mZn0lk4rF4llzKyEL29UOrt47JPfTZady08cc1x8ysbMWvPIp2iMFHLtB3KkG1hYe0jf2VloqhZwk8M0WTlHkiUOq6n1ZCO8Bvdany0XdIWr+9G89E+DMOjIIydqxlztb1pnO7xrHZDclujovKyYmmo7vIxeVVBZjZQWNiSd5tb205aZ9rK9Iiy6L1Nw0YF4+sPOT0/0fVHlTVTCPzK7zZctWtRcFMwnlgRmjayrYBDkDd0GTkcL5CkX4TWEXiYr0h2Ok8aB/XPl5Cs5c0KWCwty/CuxFmVmday6aMjlI2tGOWXWW3ntXl51gvuc3hcvUdCGOPaRGB0gYz6DD6t8j3j8aVXZKt5iWlFSWGW3CYtZUDjLgRyPKuxTarI5RhshuvDOjTxRwTQVZ43KglHmBwolnhiJ2RLLHGSN46x1UkX450mx4i33IZHi0jRelLV7D4HRSpAgUGePac5u5CyZu/Hu3DgBXMqnKdmWbJRUY8DDcQKbIiJtP8HLFXixkXzXif/iKy/8ASrLdzGxNipRIUAYzpGTalkb5zufNia8ddLesk/m/U9rTHdriu5L0NQ1TW2Eh+rfzJP416fRLGnh4Hlde86mfid6zybODxLcoJT5Rsa1rmZD5l6N8b1GkMHIcgJVU90oMR9jmtklmLQvPE2jpwwe1go5RvilF/qurL+tsVTSP48d5W7q5JvHzHRuiRs+vDCiDtkOyt/vG9Vgulu8WTJ9HX4CXSRAJ9Gs657PVyr3XFz9xmq+ke7ck/Ai9ZrHGpijDaLiZsgImmb7e1L7jVdR8d7Xzx+hNXw1rzKJ0batrjJHnxA20Q5qd0kjekdr6IBBtx2hwuDt1d3RpRjzfoZ6Ib/GRf8VrZgoZvgrNYiymyfFIT8kkZDfnwHG1YFp7JR3zV0kU90p3SdoFMLsYqFQsTOI5kAsqFzZJVHAbVlYfSUi1je9GolF4lyInWnxRctQB/oMXe/8AeNVdV/kf52E19UWw+ksLA3UJ6NjYkDLa+k3E8zVXCya3mTlLgGndEow6xQAw9a2W0Off20V2NcGDRJ4Bl2Bs8AAcrZgClyzniWRj/TfrJg5YDh4XBxMWIBkURupGyjg+mVCtmy7iahAa3i8JC0d5VTYFma4AWy+lduzLOpUmiMFD6QtLYfH4BUwrxybUsdmKkFFjYOWQMt7HZCgjIhjnTK6ZTIckh70y4VF0RiCqKDeHMKAf5xFxpJYzroFUNjpFYAr1JNiLi+0udNi2oP6fqQ1xRaulfCA4rDIgVS6BRYWF2ksL27636KXwSbMuoXxJFwkGE0NhQ2wbXCl1QNJIxG9myGdjvIA3DgKyLpNTPGfYb8NUTnB6bwGk4JNsDZWwdZgqMm1ezBrkDcbEHhRKq2iSx9iVOFiKRqJiMLg9ITxPKrqxWOBwOsDlnGxZkBAOYBOQuDWrUqdlaaXiJqcYyayabrFpbDYWISYtgse0FuUaQbRBt6KqTuBztXOhGUniJqbS5nyxrLMsmJxDx5o80robWujyMymx3ZEZVtawkLzxNK/g5N8bjRzSE+TS/nWa7sLxNwY2F6Sy6K1/4vT5tc7/ANCB0v8AzJ95nDHOvNs9MjWNVv5pB9QV6zR/4IeCPI67/wCRPxPNbU2sDixzw8w842rVHmZD5LwjEAFTZhmDyIzB866ERLPrDEYdNIYOO/qSiCbwDRy28bW8awpuEvMa1vIq/TNjtnDwwg5ySbR7VjX/ADMnlWvQxzNy7kI1D+FIlNUCMZohIzxieA34bIaMeyxpd/8Abvz88/qWr+KrH0FNfZRh9GSIvFUhHcxCH9HaqNMt+5P6hc8Vsb9E6gYAEbzJIT33A9wFW1v+X6INP1BrjND6HaSQyTJts7FwcRY7RY7QttZZ3yq8bNSksL7EONWef3EOk3T2Cl0ZiYFxMDSGMFI+tQuzI6stlvcm6+yscoyi8SWByafIseof8yi73/vGpup/yP6ehWHVKfDmzX33N++5vWt8ihoyG8Av8wX+7XPfWGnuAA2cqJcyTKekPo8jxeIeeOQwu59MbG2jEZbVrghrWBzsbDLfdkYbyIzg0jWj+Zyg5gqFIO4hiFII7jValmaQS5GR6TxaRAM5AFwBzJvuA4mulKagssQk2+BfOmn/AFPie+D/AOxFXJNBR+g/AmPFG/rNE7Hs9KMAfvzNbJVblGXzbX6iVPes4dxMdL0hXFYdlNmVNoHkVkuD5in6FZhJMVqOsi26A12wmLQK7pFIRZopCACeOyWyce3mBWW3S2VvKWV3jYXRl4nWl9QsDiAT1QiY7nishF+OyPRPiKK9XbDtz4hKiEuwyZ9ENhNKQwOblMRBZhkGVpUKtbhkd3A3rouxWVOS7n6GbdcZpfNF/wCnD/Vy/wBun6r1zdN1zXZyPnrE1pkUiax/Bxj+MxrclgH3jMf8NZLuwbE2vEGyseQPurPLkxkOMkYntmvEZPcYQpKtmI5EjyNNksNorF5SZqOpkm1g4uzaHk7D3V6fZ8s6eP52nldpRxqZfT0RJaTh24ZU+cjr95SPxrajCfHuCOQ7hXQgxMj6a6JMd1ui4Oce1Eezq2IX9DZrJesTYyD4FH6X8dt45YxuiiUdzSEsf0diuhoo4hnvZl1DzIsPQxjbx4iH5rrIO6Rdk2/4Y86Vr48Yy+n55ltM+DR10zYy0WHiv6ztIe6Ndn/qeyjQR+KUvz84BqXwSGnRHp1U28K5sXbbjufWJADIO30QQOPpVbXVN4mvqRp5/wCrJrSnR1HLiTMJSiO228ezckk3bZe/ognsNrnwTDWOMN3HEa6U5ZK70vwYCIQxJBCMZK8eyUUK8cauCznZtkbFQDvJPI1ni3OSyN5LgXfUI/6DGe2T+8aman/KytfVPW1bikk65H9B/TKixDbWd1bgD+NR00kt1riTurmPdN41Y02L+k24chxPdwqlcW3klsNA4kMrDiD7x+yptWGCGGsuECIZLk3bdwF7/jV6ZZeCJCPSbjGh0XiJEttKEtcXGcqDd40mMnF5RZrJ8xY7HySt1kjF2G4ncONgNwHdRKTbywSxyPqueKLSeBAv8XOiMMs1YFXW6n5SuouDxWpi3CSbRD4oj9VdVosBJdpesmlBVctj0V9Jgq3JO4Em/AeL7r5WrguCFwrUGVnpTmVMbhWkQSIq3ZDuZRJmPK9aNEm65JcBV7Sksli0nqphMdhFGGEcQJDxyRxrbcRZgLEjMggm4I7KRDUWVWfHl+IyVUZx+EU1I1UbR6ybc/WBreiAUjTZuS1ixzN9+W6o1OoVzWFj1Cmp19pmetWno5tLJOpHVRywgPwKwupZu6+1Y8rVtrqcad182n9xEpqU8r5Gs646tppHDiFpGjG2rhlAY+jfKx5gmuXXPceTXKOVg+Y9Z8D8HxM8AJIilkQE22iqsQpNsrlbHxrZnKTF4wzX/wCDrhbYXFS/PmVL/wBnGD/1DWW7mNiahpeXZglblG58lNZb5btUn3J+g/Tx3rYrva9TL/4oblXmf6Nnqf6lCGmo9nETDlI/tYkeyl6mO7dNfNjNNLepg/kvQvHR3PfDsvzJD5MAfftV29kzzS13M4W2IYuUu9FqrqHJPkPTOC+D4vEQ2sI5pEA7FchfC1q3QeUKkSGi9LzwrswzyxKTcrHI6KSQBchSBewAv2CnqMXzQptrkOWxLyMXkZndt7MxZjYAC7HM5ADwrTDCWEJkPcFjpIiTFI8ZIsSjMhI5EqcxV3GMuayLy1yOsXjpZSDLI8hGQLuzkDkNo5VMYxjyWAcm+YkpqQJ2DWjGKuyMTLbtYk/eOftpDorbzuoarJd5WJ3MmkFZmLELdixJY5NvJzObCsco51KS7DRF/wBouWC0rMihUlkVR8lXYLnmcgbVplXF8WhakyS0bpeWIbMcjKvIHLy4UudcZc0XUmhyuOLG7EkneSbk+NRu45FsjmHSLKbqxU8wbVVwT5k5EdK6akZGLOzWBNicshyqFBRWUiM5MZk09jcQvVPicRMHsDG0rsr8fVJscxfstXPWXwQ8ntDaviKzy2aTgN6p+bdvlzroUabd4y5medmeCLBhNMTQX6mV477wpyPbs7r9ta5Vxl1kJ3muQ0m0tOZOtM0nWWtt7bbQB4Bgbgdgqyrilu4WCjk85yNMbjZJSDLI8hAsC7M5A5AscqvGMY8lgpJt8zrR+lZ8PfqZXjvvCsQD2ldxNROuM+sskKbjyYppHWDEzrszTyOp3qWIU96iwPjURqhDjFEucpcGyEmNEi0ReLWrGwxiOLFTIgFgofJRyUnNR2C1ZJ1wby0PjJrhkq2OmZ2LOxZmNyzEszE8SxzJpUhiPpPod0d1GicPcWMoaY/7ViV/Q2axzeZDUTeuEuzhJQN7WQfbYL7iaw66TVEsdvDz4G7Z0c6iOezj5LI8/i1eym9ChPTszzXfD7GMfk4Vh4ix9qmvPbShu6h/PD/PI9Hsye9po/LK/PMkOjrFbM0kZ+Wtx3ofyY+VP2RZiyUO9ehn2xXmuM+5+v8ABoNegPOnzh016L6jSruB6OIRJBy2gOrYD7gP2q1UvgUkipYdq1xYiRIwNT4sVJDxDTkKZ3UlToUFhVDUEoj9H54qZvmhV8wP8prBUs6ib7jVLhWiwRSVraFJjuKaqNF0x0mIquCcinwiowTkjdJadhjDBnUsAfQBBY9mzS52QinlllFsoWrWNEMyltxGwT829s/Me2sNE1CabGzWUXeWSuwkZGxq7VZFGxBzVirEjUlTmgqcuahlkM5mpUmMiiOxDVnkx0RtgcC2JnigT1pXWMdm2wF+4Xv4UiTxxGxR9fYPDLFGkaCyIqoo5KgAA8hWEaQetD7c2EgHypRIfqxZ+258q5+se9ZXX3vPkdLQrdrtt7o48yxV0DmlH6SMJ/JSjtQ/rL/iribXr6tn0/X3O7sazrV/X9H+hVdDY3qJ45OCsL/VOTewmuXp7eitjPuf8nW1NXS1Sh3r79n3NhBr154wzPp60H12CTEKLvhnuefVy2VvI7Ddymm1PEiJcjCcO9bYsQ0SUDVoixTQ+ianJimheriz0UEnSmgkg8LpIRSzFgTtNwtlsluffXIrvVdkm1zf6s3yr3orBJLrFFyfusPzrR/W19z/AD6i+gkPNGabSViqhgQL+lbMdljVqtRGx4SIlW4rJKLNT8FMiOkZ2EUmwbNsNY8b2NLtyoNruLQa3kZ3XHNgUAWjQGkdtNhj6Sbu1eHlu8q6ejt3luPmvQy3wxxRJM1bTMxFjVipyaCDyggRlaqNl0hjO9JkxqRHYh6RJjkjQugXV/rsY+Lcehhxsp2yyAjx2ULffWslsuGB0Ub/AFnLFV0c/wAI0lLJvWBOrX6xJB9vWVy6n02slLsisLx/MnWuXQ6KMO2bz9PzBaq6hySJ1pwPXYaRQLsBtL3pnbxzHjWXW1dLTKK5819DXobuivjJ8uT+pk1eTPXmoalaS67DKpPpxege4eqfLLvBr0+zr+lpSfNcPY8rtKjorm1ylx9yZxuFSWN4pAGSRSjKdxVhYjyNbznnyfrDoZ8DipcNJe8beix+WhzR/FbeNxwrdXLKFSRxA9aIsS0P4Xp8WKaHaNTUxbR3UlT0UEla0lhWEjeiSCSQQCQb5+dcO+uUbHwOlXNSijhNHSkXCHxsD5HOoVFjWVFkuyK7RTQjETp4g/dP7+FTp/8ALEi3qMuAeuzgxZPdujAZK5o2FY55InUEMPRuL5DMDPs91cymEY2uuS/P4NU5NwUkGkNBcYvuE+4n8fOrW6NrjDyIheuUhHQ+DkWUEqVAve+V7jcOedvKqaaqxWp4awTbOO41kni1dcwnJoIPKCDh2qGyyQ1lelSYxIYTvSZMbFDBlZ2VEBZ2IVVG9mY2AHaSQKzyY2KPqfUTVxdH4KLDixcDalYfKkfNj2jgOxRWKUsvI5Ehp7SIw8DycQLKObHIe3PuBrNqbuhqc/LxNGko6a1Q8/AjNRMEY8Ntt60pLm++24fn9qsuzKnCnefOXH89TVtS3fu3Vyjw/PT6FjronNCgDJtZ9G/B8Q6gWU+mn1W4eBuPCvKa2jobnFcuaPX6G/pqVLt5PxQpqnpb4POCxsj+i/IA7m8D7CatodR0NvHk+D9ymv03T1NLmuK9vqarXqTyZmnTVqecVAMVCt58ODtAD0pIt5XtKm7D7Q402qeHghrJg+HlrbFiGiQhkp8WLaHsb05MU0OFarpi2jqpIPQaCT0GgCBw2eLNt20/sB/H31x6+Op4d7/U3y4Vce4sQeuvgxZDbowGSH08hGxKu9SAfePbl41z9bBpqxfncatPLOYsk4ZwyhhuIB8621yU4qS7TNNbraPSaYVPL0EHlBByzVDZKQ3keqNjEhnNJSZMYkR88lIkxqRqXQbqaZH/AIwnX0UuMOD8ps1aW3EDNR27R4Csls+wdFG4UgsUPWjEnF4uPCxn0VazEfO+UfsrfxvXC1s/6m+NEeSfHx7fJHf0MFptPK+fNrh4dnmy8wxhVCqLBQAByAFgK7kYqKSXJHBlJybb5s7qSAoArevGiuug21F3iu3aV+UPZfw7a520tP0tW8ucfTtOnszU9FbuvlL17DNa80enNF1G031sfUufjIxlfeycPEbvKvRbN1XSQ6OXNfdHmtqaTo59JHk/s/3LTXUOUfPXS3qKcDKcVh1/0WVvSUboJGO7sjY7uRNvm1pqszwZSUSiwy1rixLQ+ilpyYtodxyU1MW0Lq9XTKNHdSVOJ5dhSx4C/wCyqWz3IOReEd6SRCaBUmRmPAe0kfka5mhjmzPcjZqXiBP3rrGEL0AQumNIqw2Ez5nhlnYc++uXq9TGa3Im2ipxe8x5oYHqlv227iTWrRZ6LiJ1DW+Pb1qM4UAcM1RktgRkkqjZdIaSyUqUhiQxmlpMpDEif6PNTZNKYixuuGjIM0m6/ERKfnt+iM+QOayzA2MT6awmGSJFjjUIiAKqgWCqosABytWQYRWtWmhhocj8Y9wg5c27h77Vj1uqVFfDm+Xv9DdoNL09nHqrn7fUiOj/AEWQrYh/WfJL79m/pN4n3dtZNladpO2XN8vz5mva2oTapjyXP2+hca65xgoAKACgDLtbtC/BprqPinuV5KeKeHDs7q8xr9L0NmV1Xy9j1Wz9V09eH1lz9yHwmJaJ1kQ2ZTcH9+HCsddkq5KUeaNtlcbIuEuTNY0DpdMVEHXIjJ14q3Lu5GvV6bUxvhvL6/I8jqtNLT2br5dj7x3i8KkqNHIodHBVlYXVgciCK0GY+dOkfUCTRrmWK74Rjk29oSTkkh5cm47jnv11WZ4C5RKjDLWlSFND2KWmqQtocpLTFIo0LrJV0yjQx05N6AX5x9gz99qx66fwqPf+ho00eLZ1oKHZQtxY+wZD8anQwxBy7/0I1Msyx3EgzAAkmwG81tlJRWWZlFt4RAY3HNMdlL7PBRvbtP5Vx7tRO57q5dx0K6o1rL5jrA6HtnJn9Hh4nj3e+n06Lts8vcVZqOyBLV0uRkPC1RkMCbSVDZZIReWqORdIayy0pyLpDOaWlSkMSJrUnU6fSk2yl0hQ/GzEZLx2V+c5HDhvPbnsswNjE+lNBaGhwcCQYddiNBlzJ4sx4sTmTWRvIwX0jjkgjaSQ2VfMngAOJNKttjVBzlyQ2mmVs1CPNmcYdJNJYu7ZLvNt0cYPqjtO7vJNedgp62/L5eiPSTcNDp+HP1f59jTYYgqhVFlUAADcAMgK9LGKisLkeXlJybb5s7qSAoAKACgBlpfRqYiJo33HceKkbmH786TfRG6DhIdp75UWKcf5Mm0hgngkaOQWZfIjgRzBryltUqpuEuZ6+m2NsFOPJiuiNKPhpBJGexlO5hyP58Ktp9ROie9H+Suo08L4bkv4NT0RpSPExh4z3qfWU8iK9TRfC6G9H+Dyeo086J7s/wCR1iIFkVkdQ6sCGVgGVgciCDkRThBiGv3RK8JafRwMkW9sNmZE/szvdfo+sOF9w0V3djKSiZhHLbI5EZEHIgjgRwNalIU0Oo5qapFGhyk1XUijQ10sNpVPI++35e2smsWUpDqOGUO9HS/Fr3W8ia0aWX9pCro/GxrpPElyI15i/fy7h++6s2qtc5dHH8Y2mvdW8x9hIVjFhv4nif2dlbKao1Lhz7xFk3Ni5lp2SmDky1G8G6JtLVXIsoiLzVRyLJDeSaqORdIaTT0tyLpF71C6L58cVmxQaDDbwCNmaYfRB9RfpHfwHEZrLccEMjE3zRWjYsNEsMEaxxoLKqiwHb2k7yTmTvrM23xYwUxuLSJC8jBVG8n3Dmeyl2WRri5SeEMrqlZJRgstmZab0tJjZlVQdm9o4xvz4n6XuHnXmdTqbNVYlFcOxfn4j1Gm01ekrbb49r/Oz1L/AKuaGXCxBci7Zu3M8h2Dh+2u/pNMqK8dvaee1mqeos3uxciVrUZAoAKACgAoAKAIbWXQK4pOCyL6jf4T9E+z349ZpFqIf9LkbdFrJaef/L5r9fEy7EwNGxRwVZTYg8K8vOMoScZLDR6qE4zipReUxfRekpMO4eM2PEH1WHIjiKZRfOmW9B/uLv08Lo7s1+xpmgdYI8UuXoyD1oycx2j5w7a9LpdZC9cOD7jzGr0VmnfHiux/nIl61mMp+uXR1hNIXdl6mf8Ar4wAx/tF3SDvz5EVeNjiQ1kxjWbo5x+Bu3V/CIh/SwgtYfSj9ZfaO2tMLkxbgVWPEU9SKNCjPtAjnUWfFFoI8Hkaw4lkBA4+w1ihbKCaQ+UFJ8RTR/rbR4e8/uavplmee4ra/hwSPXV0d4y7oGajeDdOGnqN4ndEmnqrkW3RCTEVRyJSJ3VrUvG48gwQlYz/AE0nxcVuYJF3+yDSp2pDFA2XU3oqwuDKyTf6VOLEM6jq0IzukWYuD8o3PK1ZZWuQxRSL/SyRhpfS8WGTakP1VGbMewfjupF+ohRHM37s0afTWXy3YL2RmmmtMy4uQXGV7JGtza+X2m7a81qdVZqJcfol+cWen02lr00OH1f5yRdtUdXBh16yQXmYd/Vg/JHbzPh39vQaLoVvT6z+3y9zh7Q13Tvch1V9/wA7CyV0TmBQAUAFABQAUAFABQBC6x6vpilv6sgHov8A4W5r7vfj1ejhqFnlLsfubdHrZ6eXfHtXsZnj8E8LlJFKsPIjmDxFeZtqlVLcmuJ6iq2Fsd6DyhGKQqQykqwzBBsR3EVWMnF5Twy8oqSw1lF00FrtuTEj/aqP1lHvHlXZ021f9bvP3/Y4mq2T/tT5ez9/MumHnV1DIwZTuINwfEV2YyjJZi8o4k4Sg92SwxSrFSuaw6jYHG3M+HXbP9Knxcni6WLeN6tGco8iMGf6W6D+OFxZH0J0Df8AMjtb7ppyvfaiu4ioaS6JtJx+rCk3bFKnnaTYPspct1vKLIiJdT9IRD0sFiPsxNJ+pen1SjFcykk2xD+Isb/6PFf/ABpv8lM6WPeV3GLQaq6Qf1cFifGF0/XAo6WPeG4yXwXRhpSU54cRD50ssYHkhZvZVHfEncLRonoPkNjisWqjikKFj/xHt+rS3f3IsoF80B0a6PwlmWASuP6Sc9a1xxAI2VPaqilSskyySRbwKoScu4AJJAA3k5AeNQ2lxZKTbwip6c11RLrh7SN88+oO753u765Wp2pGPw1cX39n7nX0uyZS+K3gu7t/b1KQ7y4iXPalkc2HEnsHIewVxG7Lp8eMmd1KuiHDCijQtV9WFw4EklmmPlHfgvbzP7n0Gi0Eafilxl6eHuec120Hf8EOEfXx9ix10TmhQAUAFABQAUAFABQAUAFADLS2io8QmxKt+TDJlPMH9xSb9PC6O7Ne6H6fUWUS3oP2ZnOntWpcNdrbcfzwN31h8nv3V53VaGyjjzj3+56TS6+u/hyl3exCVhN460fpKWBtqJynMDNT3qcjTqr7KnmDwJuoruWJrJbtGa9jIYiO300zHihzHgTXWp2suVq+q9jj37HfOqX0fuWjAaXgm/kpFY/NvZvunOupVqKrepJP87jlW6a2rrxa9PMfU4QFABQAUAFABQAUANcbpGKEXlkVO8i57hvNLsurrWZtIbXRZa8Qi2VnSevUa5QIXPzm9FfL1j7K5l21oLhWs+PBe51KdjzfG148OL9vUqGlNMzYg/GuSOCDJB9nj3m5rkX6q27rvh3dh2KNLVR1Fx7+0U0LoKXEn0BZOMjeqO75x7B7KtptJZe/hXDv7P3K6nWV6dfE+Pd2/saPoPQUWFWyC7H1nPrHs7B2V6PTaSuhYjz7zzWq1lmofxcuxEpWkyhQAUAFABQAUAFABQAUAFABQAUABFAFZ0zqbFLdoviX7BdD3rw8PI1zdRsyuzjD4X9vL2OpptqWV8J/Evv5+5SdKaBnw9+sQ7Pz19JPPh42ri3aO6nrLh3rl+eJ3KNZTd1Xx7nz/PAjaymo8oAkcJpzERepM4HInaHk1xWmGrvh1ZP19TNZpKLOtBenoSsGu+JXeI371IP6LAeytUdq3rnh/T9zJLZGnfLK+vuh6mv78YFPc5H+E05bYl2w+/7CHsWPZN+X7iv/AJgf+3/5n/4q3/sf8ff9iv8A4v8A39v3E31/bhAB3yE/4ah7YfZD7/sWWxY9s/t+4zn15xB9VY1+yxPmWt7KTLa1z5JIdHZFC5tv88CLxWsWJk9aZ7clsg/RtWWetvnzk/pw9DVXodPDlBfXj6kYTc3OZPHjWZvtZq+Q90boibEH4pCw+duQfaOXhvp1Omtu6i9hF2pqp67x6+Rc9DakIlmxB6xvmDKMd/FvYOyuzp9lQjxt4vu7P3/OBxdTtacuFSwu/t/YtkaBQAoAAyAAsB3CuqkksI5DbbyzqpICgAoAKACgAoAKACgAoAKACgAoAKACgAoAKAIbSOrGGmuTGFY/KT0D32GR8RWO7Q0W81h/LgbadoX1cFLK+fEr2N1Bb+hlB7HFv0l/KufZsh/6S8/dex0a9sr/AOyPl7P3IbE6p4pP6PaHNWU+y4PsrHPZ2oj/AK58GbYbS00v9seKI+XRc6+tDKO9G99qzvT2rnF+TNMdRVLlNeaGrIRvBHeLUpprmhqafIApO4GjDDKHEWjpm9WKRu5GP4UxUWvlF+TFyvqjzkvND/D6rYp90RUc2Kr7Cb+ytENn6iX+uPEzz2jpo/7Z8OJMYPUKQ/ysqr2ICx8za3trXXsib68seBis2zBdSLfjw9yw6P1Sw0Wex1h5yHa/R9X2V0KtnUV9mX8/zBzrtpaiztwvl78ycVQBYZDlW5LBgbzzPaACgAoAKACgAoAKACgAoA//2Q=="/>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33647373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Left Brace 31"/>
          <p:cNvSpPr/>
          <p:nvPr/>
        </p:nvSpPr>
        <p:spPr>
          <a:xfrm>
            <a:off x="6572457" y="2324745"/>
            <a:ext cx="611007" cy="3408535"/>
          </a:xfrm>
          <a:prstGeom prst="leftBrace">
            <a:avLst/>
          </a:prstGeom>
          <a:ln w="28575">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Left Brace 30"/>
          <p:cNvSpPr/>
          <p:nvPr/>
        </p:nvSpPr>
        <p:spPr>
          <a:xfrm flipH="1">
            <a:off x="4228717" y="2324746"/>
            <a:ext cx="611007" cy="3408535"/>
          </a:xfrm>
          <a:prstGeom prst="leftBrace">
            <a:avLst/>
          </a:prstGeom>
          <a:ln w="28575">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 name="Left Brace 34"/>
          <p:cNvSpPr/>
          <p:nvPr/>
        </p:nvSpPr>
        <p:spPr>
          <a:xfrm>
            <a:off x="1602433" y="2293397"/>
            <a:ext cx="611007" cy="3408535"/>
          </a:xfrm>
          <a:prstGeom prst="leftBrace">
            <a:avLst/>
          </a:prstGeom>
          <a:ln w="28575">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 name="Slide Number Placeholder 3"/>
          <p:cNvSpPr>
            <a:spLocks noGrp="1"/>
          </p:cNvSpPr>
          <p:nvPr>
            <p:ph type="sldNum" sz="quarter" idx="12"/>
          </p:nvPr>
        </p:nvSpPr>
        <p:spPr/>
        <p:txBody>
          <a:bodyPr/>
          <a:lstStyle/>
          <a:p>
            <a:fld id="{16100DA3-A178-4BB7-A4EC-3FAAA47A8999}" type="slidenum">
              <a:rPr lang="en-US" smtClean="0"/>
              <a:pPr/>
              <a:t>3</a:t>
            </a:fld>
            <a:endParaRPr lang="en-US" dirty="0"/>
          </a:p>
        </p:txBody>
      </p:sp>
      <p:sp>
        <p:nvSpPr>
          <p:cNvPr id="18" name="Title 3"/>
          <p:cNvSpPr>
            <a:spLocks noGrp="1"/>
          </p:cNvSpPr>
          <p:nvPr>
            <p:ph type="title"/>
          </p:nvPr>
        </p:nvSpPr>
        <p:spPr>
          <a:xfrm>
            <a:off x="495300" y="228600"/>
            <a:ext cx="6644054" cy="1036638"/>
          </a:xfrm>
        </p:spPr>
        <p:txBody>
          <a:bodyPr/>
          <a:lstStyle/>
          <a:p>
            <a:r>
              <a:rPr lang="en-US" dirty="0" smtClean="0"/>
              <a:t>QuoVadis Offering</a:t>
            </a:r>
            <a:endParaRPr lang="en-US" dirty="0"/>
          </a:p>
        </p:txBody>
      </p:sp>
      <p:sp>
        <p:nvSpPr>
          <p:cNvPr id="19" name="Rectangle 18"/>
          <p:cNvSpPr/>
          <p:nvPr/>
        </p:nvSpPr>
        <p:spPr>
          <a:xfrm>
            <a:off x="2188315" y="2123525"/>
            <a:ext cx="2039112" cy="944626"/>
          </a:xfrm>
          <a:prstGeom prst="rect">
            <a:avLst/>
          </a:prstGeom>
          <a:solidFill>
            <a:schemeClr val="tx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Trust/Link for SSL</a:t>
            </a:r>
            <a:endParaRPr lang="en-US" dirty="0"/>
          </a:p>
        </p:txBody>
      </p:sp>
      <p:sp>
        <p:nvSpPr>
          <p:cNvPr id="20" name="Rectangle 19"/>
          <p:cNvSpPr/>
          <p:nvPr/>
        </p:nvSpPr>
        <p:spPr>
          <a:xfrm>
            <a:off x="2188315" y="3060595"/>
            <a:ext cx="2039112" cy="944626"/>
          </a:xfrm>
          <a:prstGeom prst="rect">
            <a:avLst/>
          </a:prstGeom>
          <a:solidFill>
            <a:schemeClr val="tx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Trust/Link for End Users</a:t>
            </a:r>
            <a:endParaRPr lang="en-US" dirty="0"/>
          </a:p>
        </p:txBody>
      </p:sp>
      <p:sp>
        <p:nvSpPr>
          <p:cNvPr id="21" name="Rectangle 20"/>
          <p:cNvSpPr/>
          <p:nvPr/>
        </p:nvSpPr>
        <p:spPr>
          <a:xfrm>
            <a:off x="2188315" y="3997665"/>
            <a:ext cx="2039112" cy="944626"/>
          </a:xfrm>
          <a:prstGeom prst="rect">
            <a:avLst/>
          </a:prstGeom>
          <a:solidFill>
            <a:schemeClr val="tx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Trust/Link Enterprise</a:t>
            </a:r>
          </a:p>
        </p:txBody>
      </p:sp>
      <p:sp>
        <p:nvSpPr>
          <p:cNvPr id="22" name="Rectangle 21"/>
          <p:cNvSpPr/>
          <p:nvPr/>
        </p:nvSpPr>
        <p:spPr>
          <a:xfrm>
            <a:off x="2188314" y="4942291"/>
            <a:ext cx="2039112" cy="944626"/>
          </a:xfrm>
          <a:prstGeom prst="rect">
            <a:avLst/>
          </a:prstGeom>
          <a:solidFill>
            <a:schemeClr val="tx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Custom CAs</a:t>
            </a:r>
            <a:endParaRPr lang="en-US" dirty="0"/>
          </a:p>
        </p:txBody>
      </p:sp>
      <p:sp>
        <p:nvSpPr>
          <p:cNvPr id="23" name="TextBox 22"/>
          <p:cNvSpPr txBox="1"/>
          <p:nvPr/>
        </p:nvSpPr>
        <p:spPr>
          <a:xfrm>
            <a:off x="4526816" y="2223209"/>
            <a:ext cx="2365349" cy="3693319"/>
          </a:xfrm>
          <a:prstGeom prst="rect">
            <a:avLst/>
          </a:prstGeom>
          <a:noFill/>
        </p:spPr>
        <p:txBody>
          <a:bodyPr wrap="square" rtlCol="0">
            <a:spAutoFit/>
          </a:bodyPr>
          <a:lstStyle/>
          <a:p>
            <a:pPr algn="ctr"/>
            <a:r>
              <a:rPr lang="en-US" sz="1300" b="1" u="sng" dirty="0" smtClean="0"/>
              <a:t>SSL:</a:t>
            </a:r>
          </a:p>
          <a:p>
            <a:pPr algn="ctr"/>
            <a:r>
              <a:rPr lang="en-US" sz="1300" b="1" dirty="0" smtClean="0"/>
              <a:t>Business (wildcard, SAN)</a:t>
            </a:r>
            <a:endParaRPr lang="en-US" sz="1300" b="1" dirty="0"/>
          </a:p>
          <a:p>
            <a:pPr algn="ctr"/>
            <a:r>
              <a:rPr lang="en-US" sz="1300" b="1" dirty="0"/>
              <a:t>Extended </a:t>
            </a:r>
            <a:r>
              <a:rPr lang="en-US" sz="1300" b="1" dirty="0" smtClean="0"/>
              <a:t>Validation</a:t>
            </a:r>
          </a:p>
          <a:p>
            <a:pPr algn="ctr"/>
            <a:endParaRPr lang="en-US" sz="1300" b="1" dirty="0"/>
          </a:p>
          <a:p>
            <a:pPr algn="ctr"/>
            <a:r>
              <a:rPr lang="en-US" sz="1300" b="1" u="sng" dirty="0" smtClean="0"/>
              <a:t>End User:</a:t>
            </a:r>
          </a:p>
          <a:p>
            <a:pPr algn="ctr"/>
            <a:r>
              <a:rPr lang="en-US" sz="1300" b="1" dirty="0" smtClean="0"/>
              <a:t>Standard (ETSI TS </a:t>
            </a:r>
          </a:p>
          <a:p>
            <a:pPr algn="ctr"/>
            <a:r>
              <a:rPr lang="en-US" sz="1300" b="1" dirty="0" smtClean="0"/>
              <a:t>Advanced </a:t>
            </a:r>
          </a:p>
          <a:p>
            <a:pPr algn="ctr"/>
            <a:r>
              <a:rPr lang="en-US" sz="1300" b="1" dirty="0" smtClean="0"/>
              <a:t>Advanced+</a:t>
            </a:r>
          </a:p>
          <a:p>
            <a:pPr algn="ctr"/>
            <a:r>
              <a:rPr lang="en-US" sz="1300" b="1" dirty="0" smtClean="0"/>
              <a:t>GRID</a:t>
            </a:r>
          </a:p>
          <a:p>
            <a:pPr algn="ctr"/>
            <a:endParaRPr lang="en-US" sz="1300" b="1" dirty="0" smtClean="0"/>
          </a:p>
          <a:p>
            <a:pPr algn="ctr"/>
            <a:r>
              <a:rPr lang="en-US" sz="1300" b="1" u="sng" dirty="0" smtClean="0"/>
              <a:t>Qualified:</a:t>
            </a:r>
          </a:p>
          <a:p>
            <a:pPr algn="ctr"/>
            <a:r>
              <a:rPr lang="en-US" sz="1300" b="1" dirty="0" smtClean="0"/>
              <a:t>Netherlands (EU)</a:t>
            </a:r>
          </a:p>
          <a:p>
            <a:pPr algn="ctr"/>
            <a:r>
              <a:rPr lang="en-US" sz="1300" b="1" dirty="0" smtClean="0"/>
              <a:t>Switzerland</a:t>
            </a:r>
          </a:p>
          <a:p>
            <a:pPr algn="ctr"/>
            <a:r>
              <a:rPr lang="en-US" sz="1300" b="1" dirty="0" smtClean="0"/>
              <a:t>Bermuda</a:t>
            </a:r>
          </a:p>
          <a:p>
            <a:pPr algn="ctr"/>
            <a:endParaRPr lang="en-US" sz="1300" b="1" dirty="0" smtClean="0"/>
          </a:p>
          <a:p>
            <a:pPr algn="ctr"/>
            <a:r>
              <a:rPr lang="en-US" sz="1300" b="1" u="sng" dirty="0" smtClean="0"/>
              <a:t>National </a:t>
            </a:r>
            <a:r>
              <a:rPr lang="en-US" sz="1300" b="1" u="sng" dirty="0" err="1" smtClean="0"/>
              <a:t>eID</a:t>
            </a:r>
            <a:r>
              <a:rPr lang="en-US" sz="1300" b="1" u="sng" dirty="0" smtClean="0"/>
              <a:t>:</a:t>
            </a:r>
          </a:p>
          <a:p>
            <a:pPr algn="ctr"/>
            <a:r>
              <a:rPr lang="en-US" sz="1300" b="1" dirty="0" err="1" smtClean="0"/>
              <a:t>SuisseID</a:t>
            </a:r>
            <a:endParaRPr lang="en-US" sz="1300" b="1" dirty="0" smtClean="0"/>
          </a:p>
          <a:p>
            <a:pPr algn="ctr"/>
            <a:r>
              <a:rPr lang="en-US" sz="1300" b="1" dirty="0" err="1" smtClean="0"/>
              <a:t>PKIoverheid</a:t>
            </a:r>
            <a:endParaRPr lang="en-US" sz="1300" b="1" dirty="0" smtClean="0"/>
          </a:p>
        </p:txBody>
      </p:sp>
      <p:sp>
        <p:nvSpPr>
          <p:cNvPr id="24" name="Rectangle 23"/>
          <p:cNvSpPr/>
          <p:nvPr/>
        </p:nvSpPr>
        <p:spPr>
          <a:xfrm>
            <a:off x="7183464" y="2123525"/>
            <a:ext cx="2037365" cy="944626"/>
          </a:xfrm>
          <a:prstGeom prst="rect">
            <a:avLst/>
          </a:prstGeom>
          <a:solidFill>
            <a:schemeClr val="bg1">
              <a:lumMod val="6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t>s</a:t>
            </a:r>
            <a:r>
              <a:rPr lang="en-US" dirty="0" err="1" smtClean="0"/>
              <a:t>ealsign</a:t>
            </a:r>
            <a:r>
              <a:rPr lang="en-US" dirty="0" smtClean="0"/>
              <a:t> Software</a:t>
            </a:r>
            <a:endParaRPr lang="en-US" dirty="0"/>
          </a:p>
        </p:txBody>
      </p:sp>
      <p:sp>
        <p:nvSpPr>
          <p:cNvPr id="25" name="Rectangle 24"/>
          <p:cNvSpPr/>
          <p:nvPr/>
        </p:nvSpPr>
        <p:spPr>
          <a:xfrm>
            <a:off x="7183464" y="3060595"/>
            <a:ext cx="2037365" cy="944626"/>
          </a:xfrm>
          <a:prstGeom prst="rect">
            <a:avLst/>
          </a:prstGeom>
          <a:solidFill>
            <a:schemeClr val="bg1">
              <a:lumMod val="6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Signing and Validation Service</a:t>
            </a:r>
            <a:endParaRPr lang="en-US" dirty="0"/>
          </a:p>
        </p:txBody>
      </p:sp>
      <p:sp>
        <p:nvSpPr>
          <p:cNvPr id="26" name="Rectangle 25"/>
          <p:cNvSpPr/>
          <p:nvPr/>
        </p:nvSpPr>
        <p:spPr>
          <a:xfrm>
            <a:off x="7183464" y="3997665"/>
            <a:ext cx="2037365" cy="944626"/>
          </a:xfrm>
          <a:prstGeom prst="rect">
            <a:avLst/>
          </a:prstGeom>
          <a:solidFill>
            <a:schemeClr val="bg1">
              <a:lumMod val="6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Personal Signing Service</a:t>
            </a:r>
            <a:endParaRPr lang="en-US" dirty="0"/>
          </a:p>
        </p:txBody>
      </p:sp>
      <p:sp>
        <p:nvSpPr>
          <p:cNvPr id="27" name="Rectangle 26"/>
          <p:cNvSpPr/>
          <p:nvPr/>
        </p:nvSpPr>
        <p:spPr>
          <a:xfrm>
            <a:off x="7183463" y="4942291"/>
            <a:ext cx="2037365" cy="944626"/>
          </a:xfrm>
          <a:prstGeom prst="rect">
            <a:avLst/>
          </a:prstGeom>
          <a:solidFill>
            <a:schemeClr val="bg1">
              <a:lumMod val="6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Time-Stamping Service</a:t>
            </a:r>
            <a:endParaRPr lang="en-US" dirty="0"/>
          </a:p>
        </p:txBody>
      </p:sp>
      <p:sp>
        <p:nvSpPr>
          <p:cNvPr id="28" name="TextBox 27"/>
          <p:cNvSpPr txBox="1"/>
          <p:nvPr/>
        </p:nvSpPr>
        <p:spPr>
          <a:xfrm>
            <a:off x="2239928" y="1563045"/>
            <a:ext cx="1987498" cy="369332"/>
          </a:xfrm>
          <a:prstGeom prst="rect">
            <a:avLst/>
          </a:prstGeom>
          <a:noFill/>
        </p:spPr>
        <p:txBody>
          <a:bodyPr wrap="square" rtlCol="0">
            <a:spAutoFit/>
          </a:bodyPr>
          <a:lstStyle/>
          <a:p>
            <a:pPr algn="ctr"/>
            <a:r>
              <a:rPr lang="en-US" b="1" dirty="0" smtClean="0"/>
              <a:t>Managed PKI</a:t>
            </a:r>
            <a:endParaRPr lang="en-US" b="1" dirty="0"/>
          </a:p>
        </p:txBody>
      </p:sp>
      <p:sp>
        <p:nvSpPr>
          <p:cNvPr id="29" name="TextBox 28"/>
          <p:cNvSpPr txBox="1"/>
          <p:nvPr/>
        </p:nvSpPr>
        <p:spPr>
          <a:xfrm>
            <a:off x="4715741" y="1563045"/>
            <a:ext cx="1987498" cy="369332"/>
          </a:xfrm>
          <a:prstGeom prst="rect">
            <a:avLst/>
          </a:prstGeom>
          <a:noFill/>
        </p:spPr>
        <p:txBody>
          <a:bodyPr wrap="square" rtlCol="0">
            <a:spAutoFit/>
          </a:bodyPr>
          <a:lstStyle/>
          <a:p>
            <a:pPr algn="ctr"/>
            <a:r>
              <a:rPr lang="en-US" b="1" dirty="0" smtClean="0"/>
              <a:t>Digital Certificates</a:t>
            </a:r>
            <a:endParaRPr lang="en-US" b="1" dirty="0"/>
          </a:p>
        </p:txBody>
      </p:sp>
      <p:sp>
        <p:nvSpPr>
          <p:cNvPr id="30" name="TextBox 29"/>
          <p:cNvSpPr txBox="1"/>
          <p:nvPr/>
        </p:nvSpPr>
        <p:spPr>
          <a:xfrm>
            <a:off x="7179403" y="1563045"/>
            <a:ext cx="1987498" cy="369332"/>
          </a:xfrm>
          <a:prstGeom prst="rect">
            <a:avLst/>
          </a:prstGeom>
          <a:noFill/>
        </p:spPr>
        <p:txBody>
          <a:bodyPr wrap="square" rtlCol="0">
            <a:spAutoFit/>
          </a:bodyPr>
          <a:lstStyle/>
          <a:p>
            <a:pPr algn="ctr"/>
            <a:r>
              <a:rPr lang="en-US" b="1" dirty="0" smtClean="0"/>
              <a:t>Signing Solutions</a:t>
            </a:r>
            <a:endParaRPr lang="en-US" b="1" dirty="0"/>
          </a:p>
        </p:txBody>
      </p:sp>
      <p:sp>
        <p:nvSpPr>
          <p:cNvPr id="34" name="TextBox 33"/>
          <p:cNvSpPr txBox="1"/>
          <p:nvPr/>
        </p:nvSpPr>
        <p:spPr>
          <a:xfrm>
            <a:off x="278967" y="2423264"/>
            <a:ext cx="1286950" cy="3493264"/>
          </a:xfrm>
          <a:prstGeom prst="rect">
            <a:avLst/>
          </a:prstGeom>
          <a:noFill/>
        </p:spPr>
        <p:txBody>
          <a:bodyPr wrap="square" rtlCol="0">
            <a:spAutoFit/>
          </a:bodyPr>
          <a:lstStyle/>
          <a:p>
            <a:pPr algn="ctr"/>
            <a:r>
              <a:rPr lang="en-US" sz="1300" b="1" u="sng" dirty="0" smtClean="0"/>
              <a:t>Extenders for Ease of Integration:</a:t>
            </a:r>
          </a:p>
          <a:p>
            <a:pPr algn="ctr"/>
            <a:endParaRPr lang="en-US" sz="1300" b="1" dirty="0"/>
          </a:p>
          <a:p>
            <a:pPr algn="ctr"/>
            <a:r>
              <a:rPr lang="en-US" sz="1300" b="1" dirty="0" smtClean="0"/>
              <a:t>TLEWS Web Service</a:t>
            </a:r>
          </a:p>
          <a:p>
            <a:pPr algn="ctr"/>
            <a:endParaRPr lang="en-US" sz="1300" b="1" dirty="0"/>
          </a:p>
          <a:p>
            <a:pPr algn="ctr"/>
            <a:r>
              <a:rPr lang="en-US" sz="1300" b="1" dirty="0" smtClean="0"/>
              <a:t>BYOD Extender (SCEP)</a:t>
            </a:r>
          </a:p>
          <a:p>
            <a:pPr algn="ctr"/>
            <a:endParaRPr lang="en-US" sz="1300" b="1" dirty="0"/>
          </a:p>
          <a:p>
            <a:pPr algn="ctr"/>
            <a:r>
              <a:rPr lang="en-US" sz="1300" b="1" dirty="0" smtClean="0"/>
              <a:t>Secure </a:t>
            </a:r>
            <a:r>
              <a:rPr lang="en-US" sz="1300" b="1" dirty="0" err="1" smtClean="0"/>
              <a:t>eMail</a:t>
            </a:r>
            <a:r>
              <a:rPr lang="en-US" sz="1300" b="1" dirty="0" smtClean="0"/>
              <a:t> Gateway Extender (CMP)</a:t>
            </a:r>
          </a:p>
          <a:p>
            <a:pPr algn="ctr"/>
            <a:endParaRPr lang="en-US" sz="1300" b="1" dirty="0"/>
          </a:p>
          <a:p>
            <a:pPr algn="ctr"/>
            <a:r>
              <a:rPr lang="en-US" sz="1300" b="1" dirty="0" smtClean="0"/>
              <a:t>Smartcard Enrolment Extender</a:t>
            </a:r>
            <a:endParaRPr lang="en-US" sz="1300" b="1" dirty="0" smtClean="0">
              <a:solidFill>
                <a:schemeClr val="bg1">
                  <a:lumMod val="65000"/>
                </a:schemeClr>
              </a:solidFill>
            </a:endParaRPr>
          </a:p>
        </p:txBody>
      </p:sp>
    </p:spTree>
    <p:extLst>
      <p:ext uri="{BB962C8B-B14F-4D97-AF65-F5344CB8AC3E}">
        <p14:creationId xmlns:p14="http://schemas.microsoft.com/office/powerpoint/2010/main" val="322122918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Managed PKI</a:t>
            </a:r>
            <a:endParaRPr lang="en-US" dirty="0"/>
          </a:p>
        </p:txBody>
      </p:sp>
      <p:sp>
        <p:nvSpPr>
          <p:cNvPr id="3" name="Content Placeholder 2"/>
          <p:cNvSpPr>
            <a:spLocks noGrp="1"/>
          </p:cNvSpPr>
          <p:nvPr>
            <p:ph idx="1"/>
          </p:nvPr>
        </p:nvSpPr>
        <p:spPr/>
        <p:txBody>
          <a:bodyPr>
            <a:normAutofit fontScale="92500" lnSpcReduction="10000"/>
          </a:bodyPr>
          <a:lstStyle/>
          <a:p>
            <a:pPr marL="0" indent="0">
              <a:buNone/>
            </a:pPr>
            <a:r>
              <a:rPr lang="en-US" dirty="0"/>
              <a:t>Managed PKI service to easily manage the full lifecycle of digital certificates, from issuance through renewal or revocation, across numerous departments and locations.</a:t>
            </a:r>
          </a:p>
          <a:p>
            <a:endParaRPr lang="en-US" dirty="0"/>
          </a:p>
          <a:p>
            <a:r>
              <a:rPr lang="en-US" dirty="0" smtClean="0"/>
              <a:t>Easy-to-use </a:t>
            </a:r>
            <a:r>
              <a:rPr lang="en-US" dirty="0"/>
              <a:t>Web </a:t>
            </a:r>
            <a:r>
              <a:rPr lang="en-US" dirty="0" smtClean="0"/>
              <a:t>console for rapid rollout</a:t>
            </a:r>
            <a:endParaRPr lang="en-US" dirty="0"/>
          </a:p>
          <a:p>
            <a:r>
              <a:rPr lang="en-US" dirty="0"/>
              <a:t>Dependable costs, no client investment in CA </a:t>
            </a:r>
            <a:r>
              <a:rPr lang="en-US" dirty="0" smtClean="0"/>
              <a:t/>
            </a:r>
            <a:br>
              <a:rPr lang="en-US" dirty="0" smtClean="0"/>
            </a:br>
            <a:r>
              <a:rPr lang="en-US" dirty="0" smtClean="0"/>
              <a:t>infrastructure </a:t>
            </a:r>
            <a:r>
              <a:rPr lang="en-US" dirty="0"/>
              <a:t>or operations</a:t>
            </a:r>
          </a:p>
          <a:p>
            <a:r>
              <a:rPr lang="en-US" dirty="0" smtClean="0"/>
              <a:t>Lifecycle </a:t>
            </a:r>
            <a:r>
              <a:rPr lang="en-US" dirty="0"/>
              <a:t>management of all certificate types </a:t>
            </a:r>
            <a:r>
              <a:rPr lang="en-US" dirty="0" smtClean="0"/>
              <a:t/>
            </a:r>
            <a:br>
              <a:rPr lang="en-US" dirty="0" smtClean="0"/>
            </a:br>
            <a:r>
              <a:rPr lang="en-US" dirty="0" smtClean="0"/>
              <a:t>(</a:t>
            </a:r>
            <a:r>
              <a:rPr lang="en-US" dirty="0"/>
              <a:t>SSL or End User)</a:t>
            </a:r>
          </a:p>
          <a:p>
            <a:r>
              <a:rPr lang="en-US" dirty="0"/>
              <a:t>Real time issuance of certificates</a:t>
            </a:r>
          </a:p>
          <a:p>
            <a:r>
              <a:rPr lang="en-US" dirty="0"/>
              <a:t>Easily scalable to large numbers of </a:t>
            </a:r>
            <a:r>
              <a:rPr lang="en-US" dirty="0" smtClean="0"/>
              <a:t>users</a:t>
            </a:r>
          </a:p>
          <a:p>
            <a:r>
              <a:rPr lang="en-US" dirty="0" smtClean="0"/>
              <a:t>Highly customizable  </a:t>
            </a:r>
            <a:r>
              <a:rPr lang="en-US" dirty="0"/>
              <a:t>by groups within account</a:t>
            </a:r>
          </a:p>
          <a:p>
            <a:pPr lvl="1"/>
            <a:r>
              <a:rPr lang="en-US" dirty="0"/>
              <a:t>Delegated administration, with granular roles </a:t>
            </a:r>
            <a:r>
              <a:rPr lang="en-US" dirty="0" smtClean="0"/>
              <a:t/>
            </a:r>
            <a:br>
              <a:rPr lang="en-US" dirty="0" smtClean="0"/>
            </a:br>
            <a:r>
              <a:rPr lang="en-US" dirty="0" smtClean="0"/>
              <a:t>and </a:t>
            </a:r>
            <a:r>
              <a:rPr lang="en-US" dirty="0"/>
              <a:t>flexible workflows</a:t>
            </a:r>
          </a:p>
          <a:p>
            <a:pPr lvl="1"/>
            <a:r>
              <a:rPr lang="en-US" dirty="0"/>
              <a:t>Tailored signup forms and notification emails</a:t>
            </a:r>
          </a:p>
          <a:p>
            <a:pPr lvl="1"/>
            <a:r>
              <a:rPr lang="en-US" dirty="0"/>
              <a:t>Certificate templates</a:t>
            </a:r>
          </a:p>
          <a:p>
            <a:pPr lvl="1"/>
            <a:r>
              <a:rPr lang="en-US" dirty="0"/>
              <a:t>Reports and audit</a:t>
            </a:r>
          </a:p>
          <a:p>
            <a:r>
              <a:rPr lang="en-US" dirty="0"/>
              <a:t>Optional API for integration with enterprise systems</a:t>
            </a:r>
          </a:p>
        </p:txBody>
      </p:sp>
      <p:pic>
        <p:nvPicPr>
          <p:cNvPr id="4" name="Picture 3"/>
          <p:cNvPicPr>
            <a:picLocks noChangeAspect="1" noChangeArrowheads="1"/>
          </p:cNvPicPr>
          <p:nvPr/>
        </p:nvPicPr>
        <p:blipFill>
          <a:blip r:embed="rId3" cstate="print"/>
          <a:srcRect/>
          <a:stretch>
            <a:fillRect/>
          </a:stretch>
        </p:blipFill>
        <p:spPr bwMode="auto">
          <a:xfrm>
            <a:off x="5463723" y="2313947"/>
            <a:ext cx="4023728" cy="2378966"/>
          </a:xfrm>
          <a:prstGeom prst="rect">
            <a:avLst/>
          </a:prstGeom>
          <a:ln>
            <a:noFill/>
          </a:ln>
          <a:effectLst>
            <a:outerShdw blurRad="190500" algn="tl" rotWithShape="0">
              <a:srgbClr val="000000">
                <a:alpha val="70000"/>
              </a:srgbClr>
            </a:outerShdw>
          </a:effectLst>
        </p:spPr>
      </p:pic>
      <p:pic>
        <p:nvPicPr>
          <p:cNvPr id="6" name="Picture 2" descr="S:\Marketing\Logos - QuoVadis\tle_logo.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03549" y="5189240"/>
            <a:ext cx="2085474" cy="4908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4473091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Signing Solutions</a:t>
            </a:r>
            <a:endParaRPr lang="en-US" dirty="0"/>
          </a:p>
        </p:txBody>
      </p:sp>
      <p:sp>
        <p:nvSpPr>
          <p:cNvPr id="4" name="Content Placeholder 3"/>
          <p:cNvSpPr>
            <a:spLocks noGrp="1"/>
          </p:cNvSpPr>
          <p:nvPr>
            <p:ph idx="1"/>
          </p:nvPr>
        </p:nvSpPr>
        <p:spPr/>
        <p:txBody>
          <a:bodyPr>
            <a:normAutofit lnSpcReduction="10000"/>
          </a:bodyPr>
          <a:lstStyle/>
          <a:p>
            <a:r>
              <a:rPr lang="en-US" dirty="0" err="1" smtClean="0"/>
              <a:t>sealsign</a:t>
            </a:r>
            <a:r>
              <a:rPr lang="en-US" dirty="0" smtClean="0"/>
              <a:t> software</a:t>
            </a:r>
          </a:p>
          <a:p>
            <a:pPr lvl="1"/>
            <a:r>
              <a:rPr lang="en-US" dirty="0" smtClean="0"/>
              <a:t>In-house deployment allowing addition of digital signatures and </a:t>
            </a:r>
            <a:br>
              <a:rPr lang="en-US" dirty="0" smtClean="0"/>
            </a:br>
            <a:r>
              <a:rPr lang="en-US" dirty="0" smtClean="0"/>
              <a:t>validation to existing systems, such as e-invoicing and e-archiving</a:t>
            </a:r>
          </a:p>
          <a:p>
            <a:pPr lvl="1"/>
            <a:endParaRPr lang="en-US" dirty="0" smtClean="0"/>
          </a:p>
          <a:p>
            <a:r>
              <a:rPr lang="en-US" dirty="0" smtClean="0"/>
              <a:t>Signing and Validation Service</a:t>
            </a:r>
          </a:p>
          <a:p>
            <a:pPr lvl="1"/>
            <a:r>
              <a:rPr lang="en-US" dirty="0" smtClean="0"/>
              <a:t>“Signing as a service” allowing customers to rapidly deploy mass signing on existing systems, with signing platform and certificates securely hosted by QuoVadis</a:t>
            </a:r>
          </a:p>
          <a:p>
            <a:pPr lvl="1"/>
            <a:endParaRPr lang="en-US" dirty="0" smtClean="0"/>
          </a:p>
          <a:p>
            <a:r>
              <a:rPr lang="en-US" dirty="0" smtClean="0"/>
              <a:t>Personal Signing Service</a:t>
            </a:r>
          </a:p>
          <a:p>
            <a:pPr lvl="1"/>
            <a:r>
              <a:rPr lang="en-US" dirty="0"/>
              <a:t>“Signing as a service” </a:t>
            </a:r>
            <a:r>
              <a:rPr lang="en-US" dirty="0" smtClean="0"/>
              <a:t>allowing individual users of enterprise </a:t>
            </a:r>
            <a:r>
              <a:rPr lang="en-US" dirty="0"/>
              <a:t>applications and online transaction websites to digitally sign PDF documents from any </a:t>
            </a:r>
            <a:r>
              <a:rPr lang="en-US" dirty="0" smtClean="0"/>
              <a:t>web-enabled device </a:t>
            </a:r>
            <a:endParaRPr lang="en-US" dirty="0"/>
          </a:p>
          <a:p>
            <a:pPr lvl="1"/>
            <a:endParaRPr lang="en-US" dirty="0" smtClean="0"/>
          </a:p>
          <a:p>
            <a:r>
              <a:rPr lang="en-US" dirty="0" smtClean="0"/>
              <a:t>Trusted Time-Stamping </a:t>
            </a:r>
            <a:r>
              <a:rPr lang="en-US" dirty="0"/>
              <a:t>S</a:t>
            </a:r>
            <a:r>
              <a:rPr lang="en-US" dirty="0" smtClean="0"/>
              <a:t>ervice </a:t>
            </a:r>
          </a:p>
          <a:p>
            <a:pPr lvl="1"/>
            <a:r>
              <a:rPr lang="en-US" dirty="0" smtClean="0"/>
              <a:t>Adds independent verification of when a transaction occurred</a:t>
            </a:r>
          </a:p>
          <a:p>
            <a:endParaRPr lang="en-US" dirty="0" smtClean="0"/>
          </a:p>
          <a:p>
            <a:r>
              <a:rPr lang="en-US" dirty="0" smtClean="0"/>
              <a:t>Adobe and Microsoft</a:t>
            </a:r>
          </a:p>
          <a:p>
            <a:pPr lvl="1"/>
            <a:r>
              <a:rPr lang="en-US" dirty="0" smtClean="0"/>
              <a:t>Automatically trusted signatures in Adobe Acrobat and Microsoft Office</a:t>
            </a:r>
            <a:endParaRPr lang="en-US" dirty="0"/>
          </a:p>
        </p:txBody>
      </p:sp>
      <p:pic>
        <p:nvPicPr>
          <p:cNvPr id="5"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11328" y="1693513"/>
            <a:ext cx="2061272" cy="6945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6354471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30740" y="3073940"/>
            <a:ext cx="9280188" cy="2344366"/>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p:cNvSpPr>
            <a:spLocks noGrp="1"/>
          </p:cNvSpPr>
          <p:nvPr>
            <p:ph type="title"/>
          </p:nvPr>
        </p:nvSpPr>
        <p:spPr/>
        <p:txBody>
          <a:bodyPr>
            <a:normAutofit/>
          </a:bodyPr>
          <a:lstStyle/>
          <a:p>
            <a:r>
              <a:rPr lang="en-US" dirty="0" smtClean="0"/>
              <a:t>EUGridPMA</a:t>
            </a:r>
            <a:endParaRPr lang="en-US" dirty="0"/>
          </a:p>
        </p:txBody>
      </p:sp>
      <p:sp>
        <p:nvSpPr>
          <p:cNvPr id="3" name="Content Placeholder 2"/>
          <p:cNvSpPr>
            <a:spLocks noGrp="1"/>
          </p:cNvSpPr>
          <p:nvPr>
            <p:ph idx="1"/>
          </p:nvPr>
        </p:nvSpPr>
        <p:spPr/>
        <p:txBody>
          <a:bodyPr/>
          <a:lstStyle/>
          <a:p>
            <a:r>
              <a:rPr lang="en-GB" dirty="0" smtClean="0"/>
              <a:t>QuoVadis has been involved with the EUGridPMA since 2009.</a:t>
            </a:r>
          </a:p>
          <a:p>
            <a:pPr lvl="1"/>
            <a:r>
              <a:rPr lang="en-GB" dirty="0" smtClean="0"/>
              <a:t>QuoVadis </a:t>
            </a:r>
            <a:r>
              <a:rPr lang="en-GB" dirty="0"/>
              <a:t>are accredited </a:t>
            </a:r>
            <a:r>
              <a:rPr lang="en-GB" dirty="0" smtClean="0"/>
              <a:t>by the </a:t>
            </a:r>
            <a:r>
              <a:rPr lang="en-GB" dirty="0"/>
              <a:t>EUGridPMA </a:t>
            </a:r>
            <a:r>
              <a:rPr lang="en-GB" dirty="0" smtClean="0"/>
              <a:t>according </a:t>
            </a:r>
            <a:r>
              <a:rPr lang="en-GB" dirty="0"/>
              <a:t>to the “Classic X.509 CAs with secured infrastructure” Authentication </a:t>
            </a:r>
            <a:r>
              <a:rPr lang="en-GB" dirty="0" smtClean="0"/>
              <a:t>profile. </a:t>
            </a:r>
          </a:p>
          <a:p>
            <a:pPr lvl="1"/>
            <a:r>
              <a:rPr lang="en-GB" dirty="0" smtClean="0"/>
              <a:t>The “</a:t>
            </a:r>
            <a:r>
              <a:rPr lang="en-GB" dirty="0"/>
              <a:t>QuoVadis Root Certification Authority” Certificate is included in the IGTF Distribution of Authority Root </a:t>
            </a:r>
            <a:r>
              <a:rPr lang="en-GB" dirty="0" smtClean="0"/>
              <a:t>Certificates.</a:t>
            </a:r>
          </a:p>
          <a:p>
            <a:endParaRPr lang="en-GB" dirty="0" smtClean="0"/>
          </a:p>
          <a:p>
            <a:r>
              <a:rPr lang="en-US" dirty="0" smtClean="0"/>
              <a:t>QuoVadis seeks to become an independent/direct EUGridPMA member (previously we were “</a:t>
            </a:r>
            <a:r>
              <a:rPr lang="en-US" dirty="0" err="1" smtClean="0"/>
              <a:t>proxied</a:t>
            </a:r>
            <a:r>
              <a:rPr lang="en-US" dirty="0" smtClean="0"/>
              <a:t>” under SWITCH).  </a:t>
            </a:r>
          </a:p>
          <a:p>
            <a:pPr lvl="1"/>
            <a:r>
              <a:rPr lang="en-US" dirty="0" smtClean="0"/>
              <a:t>QuoVadis will perform a self-audit in accordance with </a:t>
            </a:r>
            <a:r>
              <a:rPr lang="en-GB" dirty="0"/>
              <a:t>"Guidelines for auditing </a:t>
            </a:r>
            <a:r>
              <a:rPr lang="en-GB" dirty="0" smtClean="0"/>
              <a:t>Grid </a:t>
            </a:r>
            <a:r>
              <a:rPr lang="en-GB" dirty="0"/>
              <a:t>CAs version 1.0" (</a:t>
            </a:r>
            <a:r>
              <a:rPr lang="en-GB" dirty="0" smtClean="0"/>
              <a:t>GFD-I.169) and the relevant Authentication Profiles.  The results of this audit will be presented at a future EUGridPMA meeting.  </a:t>
            </a:r>
            <a:endParaRPr lang="en-US" dirty="0" smtClean="0"/>
          </a:p>
          <a:p>
            <a:endParaRPr lang="en-US" dirty="0" smtClean="0"/>
          </a:p>
          <a:p>
            <a:r>
              <a:rPr lang="en-US" dirty="0" smtClean="0"/>
              <a:t>QuoVadis seeks to be accredited under the </a:t>
            </a:r>
            <a:r>
              <a:rPr lang="en-GB" dirty="0"/>
              <a:t>"Profile for Member </a:t>
            </a:r>
            <a:r>
              <a:rPr lang="en-GB" dirty="0" smtClean="0"/>
              <a:t>Integrated </a:t>
            </a:r>
            <a:r>
              <a:rPr lang="en-GB" dirty="0"/>
              <a:t>X.509 Credential Services with Secured </a:t>
            </a:r>
            <a:r>
              <a:rPr lang="en-GB" dirty="0" smtClean="0"/>
              <a:t>Infrastructure“ (MICS). </a:t>
            </a: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27581" y="5474368"/>
            <a:ext cx="1583119" cy="681959"/>
          </a:xfrm>
          <a:prstGeom prst="rect">
            <a:avLst/>
          </a:prstGeom>
        </p:spPr>
      </p:pic>
    </p:spTree>
    <p:extLst>
      <p:ext uri="{BB962C8B-B14F-4D97-AF65-F5344CB8AC3E}">
        <p14:creationId xmlns:p14="http://schemas.microsoft.com/office/powerpoint/2010/main" val="79654599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Summary of our Audits and Accreditations</a:t>
            </a:r>
            <a:endParaRPr lang="en-US" dirty="0"/>
          </a:p>
        </p:txBody>
      </p:sp>
      <p:sp>
        <p:nvSpPr>
          <p:cNvPr id="3" name="Content Placeholder 2"/>
          <p:cNvSpPr>
            <a:spLocks noGrp="1"/>
          </p:cNvSpPr>
          <p:nvPr>
            <p:ph idx="1"/>
          </p:nvPr>
        </p:nvSpPr>
        <p:spPr/>
        <p:txBody>
          <a:bodyPr/>
          <a:lstStyle/>
          <a:p>
            <a:r>
              <a:rPr lang="en-US" dirty="0" smtClean="0"/>
              <a:t>The accreditations maintained by QuoVadis include:</a:t>
            </a:r>
          </a:p>
          <a:p>
            <a:pPr lvl="1"/>
            <a:r>
              <a:rPr lang="en-US" dirty="0" err="1" smtClean="0"/>
              <a:t>WebTrust</a:t>
            </a:r>
            <a:r>
              <a:rPr lang="en-US" dirty="0" smtClean="0"/>
              <a:t> for Certification Authorities</a:t>
            </a:r>
          </a:p>
          <a:p>
            <a:pPr lvl="1"/>
            <a:r>
              <a:rPr lang="en-US" dirty="0" err="1" smtClean="0"/>
              <a:t>WebTrust</a:t>
            </a:r>
            <a:r>
              <a:rPr lang="en-US" dirty="0" smtClean="0"/>
              <a:t> for Extended Validation</a:t>
            </a:r>
          </a:p>
          <a:p>
            <a:pPr lvl="1"/>
            <a:r>
              <a:rPr lang="en-US" dirty="0" err="1" smtClean="0"/>
              <a:t>WebTrust</a:t>
            </a:r>
            <a:r>
              <a:rPr lang="en-US" dirty="0" smtClean="0"/>
              <a:t> for Baseline Requirements</a:t>
            </a:r>
          </a:p>
          <a:p>
            <a:pPr lvl="1"/>
            <a:r>
              <a:rPr lang="en-GB" dirty="0" smtClean="0"/>
              <a:t>Swiss Qualified Certification Services Provider</a:t>
            </a:r>
          </a:p>
          <a:p>
            <a:pPr lvl="2"/>
            <a:r>
              <a:rPr lang="en-US" dirty="0" err="1" smtClean="0"/>
              <a:t>SuisseID</a:t>
            </a:r>
            <a:r>
              <a:rPr lang="en-US" dirty="0" smtClean="0"/>
              <a:t> and Qualified Time-stamping Authority</a:t>
            </a:r>
          </a:p>
          <a:p>
            <a:pPr lvl="1"/>
            <a:r>
              <a:rPr lang="en-GB" dirty="0" smtClean="0"/>
              <a:t>Netherlands Qualified Certification Services Provider</a:t>
            </a:r>
          </a:p>
          <a:p>
            <a:pPr lvl="2"/>
            <a:r>
              <a:rPr lang="en-US" dirty="0" err="1" smtClean="0"/>
              <a:t>PKIoverheid</a:t>
            </a:r>
            <a:r>
              <a:rPr lang="en-US" dirty="0" smtClean="0"/>
              <a:t> and </a:t>
            </a:r>
            <a:r>
              <a:rPr lang="en-US" dirty="0" err="1" smtClean="0"/>
              <a:t>eHerkenning</a:t>
            </a:r>
            <a:endParaRPr lang="en-US" dirty="0" smtClean="0"/>
          </a:p>
          <a:p>
            <a:pPr lvl="2"/>
            <a:r>
              <a:rPr lang="en-US" dirty="0" smtClean="0"/>
              <a:t>ISO/IEC 27001</a:t>
            </a:r>
          </a:p>
          <a:p>
            <a:pPr lvl="1"/>
            <a:r>
              <a:rPr lang="en-US" dirty="0" smtClean="0"/>
              <a:t>Belgium Qualified TSP</a:t>
            </a:r>
          </a:p>
          <a:p>
            <a:pPr lvl="1"/>
            <a:r>
              <a:rPr lang="en-GB" dirty="0" smtClean="0"/>
              <a:t>Bermuda Authorised Certification Services Provider</a:t>
            </a:r>
          </a:p>
        </p:txBody>
      </p:sp>
      <p:pic>
        <p:nvPicPr>
          <p:cNvPr id="5122" name="Picture 2" descr="http://www.quovadisglobal.bm/~/media/Images/CompanyLogos/logo%20bermudaCSP.ashx"/>
          <p:cNvPicPr>
            <a:picLocks noChangeAspect="1" noChangeArrowheads="1"/>
          </p:cNvPicPr>
          <p:nvPr/>
        </p:nvPicPr>
        <p:blipFill>
          <a:blip r:embed="rId2"/>
          <a:srcRect/>
          <a:stretch>
            <a:fillRect/>
          </a:stretch>
        </p:blipFill>
        <p:spPr bwMode="auto">
          <a:xfrm>
            <a:off x="8784461" y="5095283"/>
            <a:ext cx="611000" cy="1132147"/>
          </a:xfrm>
          <a:prstGeom prst="rect">
            <a:avLst/>
          </a:prstGeom>
          <a:noFill/>
        </p:spPr>
      </p:pic>
      <p:pic>
        <p:nvPicPr>
          <p:cNvPr id="5123" name="Picture 3" descr="http://www.quovadisglobal.bm/~/media/Images/CompanyLogos/WebTrust%20CA.ashx"/>
          <p:cNvPicPr>
            <a:picLocks noChangeAspect="1" noChangeArrowheads="1"/>
          </p:cNvPicPr>
          <p:nvPr/>
        </p:nvPicPr>
        <p:blipFill>
          <a:blip r:embed="rId3"/>
          <a:srcRect/>
          <a:stretch>
            <a:fillRect/>
          </a:stretch>
        </p:blipFill>
        <p:spPr bwMode="auto">
          <a:xfrm>
            <a:off x="1860031" y="5120237"/>
            <a:ext cx="885538" cy="1090523"/>
          </a:xfrm>
          <a:prstGeom prst="rect">
            <a:avLst/>
          </a:prstGeom>
          <a:noFill/>
        </p:spPr>
      </p:pic>
      <p:pic>
        <p:nvPicPr>
          <p:cNvPr id="5125" name="Picture 5" descr="http://www.quovadisglobal.bm/~/media/Images/CompanyLogos/WebTrustEV.ashx">
            <a:hlinkClick r:id="rId4" tooltip="QuoVadis WebTrust for EV"/>
          </p:cNvPr>
          <p:cNvPicPr>
            <a:picLocks noChangeAspect="1" noChangeArrowheads="1"/>
          </p:cNvPicPr>
          <p:nvPr/>
        </p:nvPicPr>
        <p:blipFill>
          <a:blip r:embed="rId5"/>
          <a:srcRect/>
          <a:stretch>
            <a:fillRect/>
          </a:stretch>
        </p:blipFill>
        <p:spPr bwMode="auto">
          <a:xfrm>
            <a:off x="3619451" y="5117596"/>
            <a:ext cx="891589" cy="1073210"/>
          </a:xfrm>
          <a:prstGeom prst="rect">
            <a:avLst/>
          </a:prstGeom>
          <a:noFill/>
        </p:spPr>
      </p:pic>
      <p:pic>
        <p:nvPicPr>
          <p:cNvPr id="5127" name="Picture 7" descr="http://www.quovadisglobal.bm/~/media/Images/CompanyLogos/logo%20swissCSP.ashx">
            <a:hlinkClick r:id="rId6" tooltip="ZertES"/>
          </p:cNvPr>
          <p:cNvPicPr>
            <a:picLocks noChangeAspect="1" noChangeArrowheads="1"/>
          </p:cNvPicPr>
          <p:nvPr/>
        </p:nvPicPr>
        <p:blipFill>
          <a:blip r:embed="rId7"/>
          <a:srcRect/>
          <a:stretch>
            <a:fillRect/>
          </a:stretch>
        </p:blipFill>
        <p:spPr bwMode="auto">
          <a:xfrm>
            <a:off x="485708" y="5120237"/>
            <a:ext cx="680152" cy="1074331"/>
          </a:xfrm>
          <a:prstGeom prst="rect">
            <a:avLst/>
          </a:prstGeom>
          <a:noFill/>
        </p:spPr>
      </p:pic>
      <p:pic>
        <p:nvPicPr>
          <p:cNvPr id="5129" name="Picture 9" descr="QuoVadis BSI seal ETS 010 for Dutch CSP">
            <a:hlinkClick r:id="rId8"/>
          </p:cNvPr>
          <p:cNvPicPr>
            <a:picLocks noChangeAspect="1" noChangeArrowheads="1"/>
          </p:cNvPicPr>
          <p:nvPr/>
        </p:nvPicPr>
        <p:blipFill>
          <a:blip r:embed="rId9"/>
          <a:srcRect/>
          <a:stretch>
            <a:fillRect/>
          </a:stretch>
        </p:blipFill>
        <p:spPr bwMode="auto">
          <a:xfrm>
            <a:off x="7033862" y="5116824"/>
            <a:ext cx="814151" cy="1144900"/>
          </a:xfrm>
          <a:prstGeom prst="rect">
            <a:avLst/>
          </a:prstGeom>
          <a:noFill/>
        </p:spPr>
      </p:pic>
      <p:pic>
        <p:nvPicPr>
          <p:cNvPr id="4" name="Picture 3"/>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5333063" y="5118567"/>
            <a:ext cx="854377" cy="1092193"/>
          </a:xfrm>
          <a:prstGeom prst="rect">
            <a:avLst/>
          </a:prstGeom>
        </p:spPr>
      </p:pic>
    </p:spTree>
    <p:extLst>
      <p:ext uri="{BB962C8B-B14F-4D97-AF65-F5344CB8AC3E}">
        <p14:creationId xmlns:p14="http://schemas.microsoft.com/office/powerpoint/2010/main" val="38872150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95300" y="1447801"/>
            <a:ext cx="8915400" cy="3223259"/>
          </a:xfrm>
        </p:spPr>
        <p:txBody>
          <a:bodyPr>
            <a:normAutofit fontScale="85000" lnSpcReduction="20000"/>
          </a:bodyPr>
          <a:lstStyle/>
          <a:p>
            <a:r>
              <a:rPr lang="en-US" dirty="0"/>
              <a:t>WebTrust for CAs is the dominant commercial standard to assess </a:t>
            </a:r>
            <a:r>
              <a:rPr lang="en-US" dirty="0" smtClean="0"/>
              <a:t>CAs</a:t>
            </a:r>
          </a:p>
          <a:p>
            <a:endParaRPr lang="en-US" dirty="0"/>
          </a:p>
          <a:p>
            <a:r>
              <a:rPr lang="en-US" dirty="0" smtClean="0"/>
              <a:t>Managed </a:t>
            </a:r>
            <a:r>
              <a:rPr lang="en-GB" dirty="0" smtClean="0"/>
              <a:t>jointly by the American Institute of Certified Public Accountants (AICPA) and the Canadian Institute of Chartered Accountants (CICA). </a:t>
            </a:r>
          </a:p>
          <a:p>
            <a:endParaRPr lang="en-GB" dirty="0" smtClean="0"/>
          </a:p>
          <a:p>
            <a:r>
              <a:rPr lang="en-GB" dirty="0" smtClean="0"/>
              <a:t>The annual WebTrust audit of QuoVadis is performed by Ernst &amp; Young.</a:t>
            </a:r>
          </a:p>
          <a:p>
            <a:endParaRPr lang="en-GB" dirty="0" smtClean="0"/>
          </a:p>
          <a:p>
            <a:r>
              <a:rPr lang="en-GB" dirty="0" smtClean="0"/>
              <a:t>To obtain and retain the WebTrust seal, the CA must meet all the WebTrust for CAs Principles and Criteria.</a:t>
            </a:r>
          </a:p>
          <a:p>
            <a:endParaRPr lang="en-GB" dirty="0" smtClean="0"/>
          </a:p>
          <a:p>
            <a:r>
              <a:rPr lang="en-GB" dirty="0" smtClean="0"/>
              <a:t>The following areas are included in the scope of every WebTrust engagement</a:t>
            </a:r>
          </a:p>
          <a:p>
            <a:pPr marL="800100" lvl="1" indent="-342900">
              <a:buFont typeface="+mj-lt"/>
              <a:buAutoNum type="arabicPeriod"/>
            </a:pPr>
            <a:r>
              <a:rPr lang="en-GB" dirty="0" smtClean="0"/>
              <a:t>CA Business Practices Disclosure</a:t>
            </a:r>
            <a:endParaRPr lang="en-US" dirty="0" smtClean="0"/>
          </a:p>
          <a:p>
            <a:pPr marL="800100" lvl="1" indent="-342900">
              <a:buFont typeface="+mj-lt"/>
              <a:buAutoNum type="arabicPeriod"/>
            </a:pPr>
            <a:r>
              <a:rPr lang="en-GB" dirty="0" smtClean="0"/>
              <a:t>Service Integrity</a:t>
            </a:r>
          </a:p>
          <a:p>
            <a:pPr marL="1200150" lvl="2" indent="-342900"/>
            <a:r>
              <a:rPr lang="en-US" sz="1400" dirty="0"/>
              <a:t>Key Life Cycle Management Controls</a:t>
            </a:r>
          </a:p>
          <a:p>
            <a:pPr marL="1200150" lvl="2" indent="-342900"/>
            <a:r>
              <a:rPr lang="en-US" sz="1400" dirty="0"/>
              <a:t>Certificate Life Cycle Management Controls</a:t>
            </a:r>
            <a:endParaRPr lang="en-US" sz="1400" dirty="0" smtClean="0"/>
          </a:p>
          <a:p>
            <a:pPr marL="800100" lvl="1" indent="-342900">
              <a:buFont typeface="+mj-lt"/>
              <a:buAutoNum type="arabicPeriod"/>
            </a:pPr>
            <a:r>
              <a:rPr lang="en-GB" dirty="0" smtClean="0"/>
              <a:t>CA Environmental Controls</a:t>
            </a:r>
          </a:p>
          <a:p>
            <a:pPr marL="800100" lvl="1" indent="-342900">
              <a:buFont typeface="+mj-lt"/>
              <a:buAutoNum type="arabicPeriod"/>
            </a:pPr>
            <a:endParaRPr lang="en-US" dirty="0" smtClean="0"/>
          </a:p>
          <a:p>
            <a:pPr marL="800100" lvl="1" indent="-342900">
              <a:buNone/>
            </a:pPr>
            <a:endParaRPr lang="en-US" dirty="0" smtClean="0"/>
          </a:p>
          <a:p>
            <a:pPr>
              <a:buNone/>
            </a:pPr>
            <a:endParaRPr lang="en-US" sz="1500" dirty="0"/>
          </a:p>
          <a:p>
            <a:pPr lvl="1">
              <a:buNone/>
            </a:pPr>
            <a:endParaRPr lang="en-US" sz="1500" dirty="0"/>
          </a:p>
        </p:txBody>
      </p:sp>
      <p:pic>
        <p:nvPicPr>
          <p:cNvPr id="5123" name="Picture 3" descr="http://www.quovadisglobal.bm/~/media/Images/CompanyLogos/WebTrust%20CA.ashx"/>
          <p:cNvPicPr>
            <a:picLocks noChangeAspect="1" noChangeArrowheads="1"/>
          </p:cNvPicPr>
          <p:nvPr/>
        </p:nvPicPr>
        <p:blipFill>
          <a:blip r:embed="rId2"/>
          <a:srcRect/>
          <a:stretch>
            <a:fillRect/>
          </a:stretch>
        </p:blipFill>
        <p:spPr bwMode="auto">
          <a:xfrm>
            <a:off x="8197311" y="4580088"/>
            <a:ext cx="1449609" cy="1785166"/>
          </a:xfrm>
          <a:prstGeom prst="rect">
            <a:avLst/>
          </a:prstGeom>
          <a:noFill/>
        </p:spPr>
      </p:pic>
      <p:sp>
        <p:nvSpPr>
          <p:cNvPr id="5" name="Title 1"/>
          <p:cNvSpPr txBox="1">
            <a:spLocks/>
          </p:cNvSpPr>
          <p:nvPr/>
        </p:nvSpPr>
        <p:spPr>
          <a:xfrm>
            <a:off x="495300" y="259080"/>
            <a:ext cx="6644054" cy="1036638"/>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2800" b="1" kern="1200">
                <a:solidFill>
                  <a:schemeClr val="tx1"/>
                </a:solidFill>
                <a:latin typeface="+mj-lt"/>
                <a:ea typeface="+mj-ea"/>
                <a:cs typeface="+mj-cs"/>
              </a:defRPr>
            </a:lvl1pPr>
          </a:lstStyle>
          <a:p>
            <a:r>
              <a:rPr lang="en-US" dirty="0" smtClean="0"/>
              <a:t>WebTrust for Certification Authorities</a:t>
            </a:r>
            <a:endParaRPr lang="en-US" dirty="0"/>
          </a:p>
        </p:txBody>
      </p:sp>
    </p:spTree>
    <p:extLst>
      <p:ext uri="{BB962C8B-B14F-4D97-AF65-F5344CB8AC3E}">
        <p14:creationId xmlns:p14="http://schemas.microsoft.com/office/powerpoint/2010/main" val="244566116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WebTrust for </a:t>
            </a:r>
            <a:r>
              <a:rPr lang="en-US" dirty="0" smtClean="0"/>
              <a:t>EV/ Baseline Requirements</a:t>
            </a:r>
            <a:endParaRPr lang="en-US" dirty="0"/>
          </a:p>
        </p:txBody>
      </p:sp>
      <p:sp>
        <p:nvSpPr>
          <p:cNvPr id="3" name="Content Placeholder 2"/>
          <p:cNvSpPr>
            <a:spLocks noGrp="1"/>
          </p:cNvSpPr>
          <p:nvPr>
            <p:ph idx="1"/>
          </p:nvPr>
        </p:nvSpPr>
        <p:spPr/>
        <p:txBody>
          <a:bodyPr/>
          <a:lstStyle/>
          <a:p>
            <a:r>
              <a:rPr lang="en-GB" dirty="0"/>
              <a:t>WebTrust for Extended Validation (EV) is used to assess a CA’s controls against the CA/B Forum “Guidelines for the Issuance and Management of EV Certificates”.   Created to provide basis for differentiating certificates which have stronger authentication standards.  Only suitably accredited CAs may issue EV SSL certificates. </a:t>
            </a:r>
          </a:p>
          <a:p>
            <a:endParaRPr lang="en-GB" dirty="0" smtClean="0"/>
          </a:p>
          <a:p>
            <a:r>
              <a:rPr lang="en-GB" dirty="0" smtClean="0"/>
              <a:t>WebTrust for Baseline Requirements (BR) is used to assess a CA’s controls against the CA/B Forum “Baseline Requirements for the Issuance and Management of Publicly-Trusted Certificates”.   A successful WebTrust for BR audit is </a:t>
            </a:r>
            <a:r>
              <a:rPr lang="en-US" dirty="0" smtClean="0"/>
              <a:t>required by the Browsers, such as Mozilla.</a:t>
            </a:r>
            <a:endParaRPr lang="en-GB" dirty="0" smtClean="0"/>
          </a:p>
          <a:p>
            <a:endParaRPr lang="en-GB" dirty="0" smtClean="0"/>
          </a:p>
          <a:p>
            <a:r>
              <a:rPr lang="en-GB" dirty="0" smtClean="0"/>
              <a:t>The annual WebTrust for EV/ BR audits of QuoVadis are performed by Ernst &amp; Young. </a:t>
            </a:r>
          </a:p>
          <a:p>
            <a:endParaRPr lang="en-US" dirty="0" smtClean="0"/>
          </a:p>
          <a:p>
            <a:r>
              <a:rPr lang="en-US" dirty="0" smtClean="0"/>
              <a:t>The EV Guidelines/ BR require quarterly Internal Audit testing of at least 3% of SSL certificates issued.</a:t>
            </a:r>
            <a:endParaRPr lang="en-GB" dirty="0" smtClean="0"/>
          </a:p>
          <a:p>
            <a:endParaRPr lang="en-GB" dirty="0" smtClean="0"/>
          </a:p>
          <a:p>
            <a:endParaRPr lang="en-GB" dirty="0" smtClean="0"/>
          </a:p>
          <a:p>
            <a:endParaRPr lang="en-GB" dirty="0" smtClean="0"/>
          </a:p>
          <a:p>
            <a:pPr lvl="1"/>
            <a:endParaRPr lang="en-US" dirty="0"/>
          </a:p>
        </p:txBody>
      </p:sp>
      <p:pic>
        <p:nvPicPr>
          <p:cNvPr id="5125" name="Picture 5" descr="http://www.quovadisglobal.bm/~/media/Images/CompanyLogos/WebTrustEV.ashx">
            <a:hlinkClick r:id="rId2" tooltip="QuoVadis WebTrust for EV"/>
          </p:cNvPr>
          <p:cNvPicPr>
            <a:picLocks noChangeAspect="1" noChangeArrowheads="1"/>
          </p:cNvPicPr>
          <p:nvPr/>
        </p:nvPicPr>
        <p:blipFill>
          <a:blip r:embed="rId3"/>
          <a:srcRect/>
          <a:stretch>
            <a:fillRect/>
          </a:stretch>
        </p:blipFill>
        <p:spPr bwMode="auto">
          <a:xfrm>
            <a:off x="8191778" y="5054980"/>
            <a:ext cx="874395" cy="1052513"/>
          </a:xfrm>
          <a:prstGeom prst="rect">
            <a:avLst/>
          </a:prstGeom>
          <a:noFill/>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5301" y="5094783"/>
            <a:ext cx="807720" cy="1032549"/>
          </a:xfrm>
          <a:prstGeom prst="rect">
            <a:avLst/>
          </a:prstGeom>
        </p:spPr>
      </p:pic>
    </p:spTree>
    <p:extLst>
      <p:ext uri="{BB962C8B-B14F-4D97-AF65-F5344CB8AC3E}">
        <p14:creationId xmlns:p14="http://schemas.microsoft.com/office/powerpoint/2010/main" val="197578375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1861</TotalTime>
  <Words>982</Words>
  <Application>Microsoft Office PowerPoint</Application>
  <PresentationFormat>A4 Paper (210x297 mm)</PresentationFormat>
  <Paragraphs>164</Paragraphs>
  <Slides>12</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Calibri</vt:lpstr>
      <vt:lpstr>Lucida Console</vt:lpstr>
      <vt:lpstr>Office Theme</vt:lpstr>
      <vt:lpstr>QuoVadis Group</vt:lpstr>
      <vt:lpstr>Overview</vt:lpstr>
      <vt:lpstr>QuoVadis Offering</vt:lpstr>
      <vt:lpstr>Managed PKI</vt:lpstr>
      <vt:lpstr>Signing Solutions</vt:lpstr>
      <vt:lpstr>EUGridPMA</vt:lpstr>
      <vt:lpstr>Summary of our Audits and Accreditations</vt:lpstr>
      <vt:lpstr>PowerPoint Presentation</vt:lpstr>
      <vt:lpstr>WebTrust for EV/ Baseline Requirements</vt:lpstr>
      <vt:lpstr>Swiss  Qualified Certification Services Provider</vt:lpstr>
      <vt:lpstr>Netherlands  Qualified Certification Services Provider</vt:lpstr>
      <vt:lpstr>Questions</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Stephen Davidson</dc:creator>
  <cp:lastModifiedBy>Barry Kilborn</cp:lastModifiedBy>
  <cp:revision>214</cp:revision>
  <cp:lastPrinted>2013-09-09T17:28:55Z</cp:lastPrinted>
  <dcterms:created xsi:type="dcterms:W3CDTF">2013-03-15T19:02:59Z</dcterms:created>
  <dcterms:modified xsi:type="dcterms:W3CDTF">2014-09-05T13:18:09Z</dcterms:modified>
</cp:coreProperties>
</file>